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322" r:id="rId3"/>
    <p:sldId id="321" r:id="rId4"/>
    <p:sldId id="330" r:id="rId5"/>
    <p:sldId id="329" r:id="rId6"/>
    <p:sldId id="318" r:id="rId7"/>
    <p:sldId id="324" r:id="rId8"/>
    <p:sldId id="328" r:id="rId9"/>
    <p:sldId id="326" r:id="rId10"/>
    <p:sldId id="325" r:id="rId11"/>
    <p:sldId id="31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FFCC"/>
    <a:srgbClr val="009900"/>
    <a:srgbClr val="FF860D"/>
    <a:srgbClr val="FFCC99"/>
    <a:srgbClr val="FFCC00"/>
    <a:srgbClr val="EA7500"/>
    <a:srgbClr val="CC00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627" autoAdjust="0"/>
  </p:normalViewPr>
  <p:slideViewPr>
    <p:cSldViewPr>
      <p:cViewPr>
        <p:scale>
          <a:sx n="80" d="100"/>
          <a:sy n="80" d="100"/>
        </p:scale>
        <p:origin x="-85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%20Lacombe\Desktop\Excel%20tutorials\Tutorial%206%20scatter%20%20graphs\boys%20girl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%20Lacombe\Desktop\Excel%20tutorials\Tutorial%206%20scatter%20%20graphs\boys%20girl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%20Lacombe\Desktop\Excel%20tutorials\Tutorial%206%20scatter%20%20graphs\boys%20girl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 algn="l">
              <a:defRPr/>
            </a:pPr>
            <a:r>
              <a:rPr lang="en-US" sz="1200"/>
              <a:t>Figure 1: Comparison of head circumferences (Means + Conf. Int.) of 6 boys and 5 girls during the first 20 years of their lives.</a:t>
            </a:r>
          </a:p>
        </c:rich>
      </c:tx>
      <c:layout>
        <c:manualLayout>
          <c:xMode val="edge"/>
          <c:yMode val="edge"/>
          <c:x val="0.15574208884266955"/>
          <c:y val="0.85583538869488762"/>
        </c:manualLayout>
      </c:layout>
      <c:overlay val="1"/>
    </c:title>
    <c:plotArea>
      <c:layout>
        <c:manualLayout>
          <c:layoutTarget val="inner"/>
          <c:xMode val="edge"/>
          <c:yMode val="edge"/>
          <c:x val="0.17293378893676084"/>
          <c:y val="5.1400554097404488E-2"/>
          <c:w val="0.79463933046105084"/>
          <c:h val="0.62424979198218655"/>
        </c:manualLayout>
      </c:layout>
      <c:scatterChart>
        <c:scatterStyle val="lineMarker"/>
        <c:ser>
          <c:idx val="0"/>
          <c:order val="0"/>
          <c:tx>
            <c:v>Boys</c:v>
          </c:tx>
          <c:spPr>
            <a:ln w="25400">
              <a:solidFill>
                <a:srgbClr val="0000CC"/>
              </a:solidFill>
              <a:prstDash val="sysDash"/>
            </a:ln>
          </c:spPr>
          <c:marker>
            <c:symbol val="triangle"/>
            <c:size val="4"/>
            <c:spPr>
              <a:solidFill>
                <a:srgbClr val="0000CC"/>
              </a:solidFill>
            </c:spPr>
          </c:marker>
          <c:errBars>
            <c:errDir val="y"/>
            <c:errBarType val="both"/>
            <c:errValType val="cust"/>
            <c:plus>
              <c:numRef>
                <c:f>'head circumf weight (2)'!$C$6:$C$19</c:f>
                <c:numCache>
                  <c:formatCode>General</c:formatCode>
                  <c:ptCount val="14"/>
                  <c:pt idx="0">
                    <c:v>1.6</c:v>
                  </c:pt>
                  <c:pt idx="1">
                    <c:v>1.3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1.4</c:v>
                  </c:pt>
                  <c:pt idx="5">
                    <c:v>1.4</c:v>
                  </c:pt>
                  <c:pt idx="6">
                    <c:v>1.5</c:v>
                  </c:pt>
                  <c:pt idx="7">
                    <c:v>1.5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1.5</c:v>
                  </c:pt>
                  <c:pt idx="12">
                    <c:v>1.6</c:v>
                  </c:pt>
                  <c:pt idx="13">
                    <c:v>1.8</c:v>
                  </c:pt>
                </c:numCache>
              </c:numRef>
            </c:plus>
            <c:minus>
              <c:numRef>
                <c:f>'head circumf weight (2)'!$C$6:$C$19</c:f>
                <c:numCache>
                  <c:formatCode>General</c:formatCode>
                  <c:ptCount val="14"/>
                  <c:pt idx="0">
                    <c:v>1.6</c:v>
                  </c:pt>
                  <c:pt idx="1">
                    <c:v>1.3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1.4</c:v>
                  </c:pt>
                  <c:pt idx="5">
                    <c:v>1.4</c:v>
                  </c:pt>
                  <c:pt idx="6">
                    <c:v>1.5</c:v>
                  </c:pt>
                  <c:pt idx="7">
                    <c:v>1.5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1.5</c:v>
                  </c:pt>
                  <c:pt idx="12">
                    <c:v>1.6</c:v>
                  </c:pt>
                  <c:pt idx="13">
                    <c:v>1.8</c:v>
                  </c:pt>
                </c:numCache>
              </c:numRef>
            </c:minus>
            <c:spPr>
              <a:ln>
                <a:solidFill>
                  <a:srgbClr val="0000CC"/>
                </a:solidFill>
              </a:ln>
            </c:spPr>
          </c:errBars>
          <c:xVal>
            <c:numRef>
              <c:f>'head circumf weight (2)'!$A$6:$A$19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15</c:v>
                </c:pt>
                <c:pt idx="13">
                  <c:v>20</c:v>
                </c:pt>
              </c:numCache>
            </c:numRef>
          </c:xVal>
          <c:yVal>
            <c:numRef>
              <c:f>'head circumf weight (2)'!$B$6:$B$19</c:f>
              <c:numCache>
                <c:formatCode>0.0</c:formatCode>
                <c:ptCount val="14"/>
                <c:pt idx="0">
                  <c:v>34.6</c:v>
                </c:pt>
                <c:pt idx="1">
                  <c:v>43.5</c:v>
                </c:pt>
                <c:pt idx="2">
                  <c:v>46.9</c:v>
                </c:pt>
                <c:pt idx="3">
                  <c:v>49.2</c:v>
                </c:pt>
                <c:pt idx="4">
                  <c:v>50.5</c:v>
                </c:pt>
                <c:pt idx="5">
                  <c:v>51.2</c:v>
                </c:pt>
                <c:pt idx="6">
                  <c:v>51.8</c:v>
                </c:pt>
                <c:pt idx="7">
                  <c:v>52.2</c:v>
                </c:pt>
                <c:pt idx="8">
                  <c:v>52.5</c:v>
                </c:pt>
                <c:pt idx="9">
                  <c:v>52.9</c:v>
                </c:pt>
                <c:pt idx="10">
                  <c:v>53.2</c:v>
                </c:pt>
                <c:pt idx="11">
                  <c:v>53.6</c:v>
                </c:pt>
                <c:pt idx="12">
                  <c:v>55.5</c:v>
                </c:pt>
                <c:pt idx="13">
                  <c:v>56.7</c:v>
                </c:pt>
              </c:numCache>
            </c:numRef>
          </c:yVal>
        </c:ser>
        <c:ser>
          <c:idx val="1"/>
          <c:order val="1"/>
          <c:tx>
            <c:v>Girls</c:v>
          </c:tx>
          <c:spPr>
            <a:ln w="25400">
              <a:solidFill>
                <a:srgbClr val="FF0000"/>
              </a:solidFill>
              <a:prstDash val="sysDash"/>
            </a:ln>
          </c:spPr>
          <c:marker>
            <c:symbol val="square"/>
            <c:size val="4"/>
          </c:marker>
          <c:errBars>
            <c:errDir val="y"/>
            <c:errBarType val="both"/>
            <c:errValType val="cust"/>
            <c:plus>
              <c:numRef>
                <c:f>'head circumf weight (2)'!$E$6:$E$19</c:f>
                <c:numCache>
                  <c:formatCode>General</c:formatCode>
                  <c:ptCount val="14"/>
                  <c:pt idx="0">
                    <c:v>1.4</c:v>
                  </c:pt>
                  <c:pt idx="1">
                    <c:v>1.2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1.3</c:v>
                  </c:pt>
                  <c:pt idx="5">
                    <c:v>1.3</c:v>
                  </c:pt>
                  <c:pt idx="6">
                    <c:v>1.3</c:v>
                  </c:pt>
                  <c:pt idx="7">
                    <c:v>1.3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1.4</c:v>
                  </c:pt>
                  <c:pt idx="12">
                    <c:v>1.4</c:v>
                  </c:pt>
                  <c:pt idx="13">
                    <c:v>1.3</c:v>
                  </c:pt>
                </c:numCache>
              </c:numRef>
            </c:plus>
            <c:minus>
              <c:numRef>
                <c:f>'head circumf weight (2)'!$E$6:$E$19</c:f>
                <c:numCache>
                  <c:formatCode>General</c:formatCode>
                  <c:ptCount val="14"/>
                  <c:pt idx="0">
                    <c:v>1.4</c:v>
                  </c:pt>
                  <c:pt idx="1">
                    <c:v>1.2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1.3</c:v>
                  </c:pt>
                  <c:pt idx="5">
                    <c:v>1.3</c:v>
                  </c:pt>
                  <c:pt idx="6">
                    <c:v>1.3</c:v>
                  </c:pt>
                  <c:pt idx="7">
                    <c:v>1.3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1.4</c:v>
                  </c:pt>
                  <c:pt idx="12">
                    <c:v>1.4</c:v>
                  </c:pt>
                  <c:pt idx="13">
                    <c:v>1.3</c:v>
                  </c:pt>
                </c:numCache>
              </c:numRef>
            </c:minus>
            <c:spPr>
              <a:ln>
                <a:solidFill>
                  <a:srgbClr val="FF0000"/>
                </a:solidFill>
              </a:ln>
            </c:spPr>
          </c:errBars>
          <c:xVal>
            <c:numRef>
              <c:f>'head circumf weight (2)'!$A$6:$A$19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15</c:v>
                </c:pt>
                <c:pt idx="13">
                  <c:v>20</c:v>
                </c:pt>
              </c:numCache>
            </c:numRef>
          </c:xVal>
          <c:yVal>
            <c:numRef>
              <c:f>'head circumf weight (2)'!$D$6:$D$19</c:f>
              <c:numCache>
                <c:formatCode>0.0</c:formatCode>
                <c:ptCount val="14"/>
                <c:pt idx="0">
                  <c:v>33.9</c:v>
                </c:pt>
                <c:pt idx="1">
                  <c:v>42.2</c:v>
                </c:pt>
                <c:pt idx="2">
                  <c:v>45.5</c:v>
                </c:pt>
                <c:pt idx="3">
                  <c:v>48</c:v>
                </c:pt>
                <c:pt idx="4">
                  <c:v>49.4</c:v>
                </c:pt>
                <c:pt idx="5">
                  <c:v>50.1</c:v>
                </c:pt>
                <c:pt idx="6">
                  <c:v>50.7</c:v>
                </c:pt>
                <c:pt idx="7">
                  <c:v>51.2</c:v>
                </c:pt>
                <c:pt idx="8">
                  <c:v>51.6</c:v>
                </c:pt>
                <c:pt idx="9">
                  <c:v>52</c:v>
                </c:pt>
                <c:pt idx="10">
                  <c:v>52.3</c:v>
                </c:pt>
                <c:pt idx="11">
                  <c:v>52.7</c:v>
                </c:pt>
                <c:pt idx="12">
                  <c:v>54.3</c:v>
                </c:pt>
                <c:pt idx="13">
                  <c:v>54.6</c:v>
                </c:pt>
              </c:numCache>
            </c:numRef>
          </c:yVal>
        </c:ser>
        <c:axId val="81552896"/>
        <c:axId val="81554816"/>
      </c:scatterChart>
      <c:valAx>
        <c:axId val="815528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 (years)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81554816"/>
        <c:crosses val="autoZero"/>
        <c:crossBetween val="midCat"/>
      </c:valAx>
      <c:valAx>
        <c:axId val="81554816"/>
        <c:scaling>
          <c:orientation val="minMax"/>
          <c:max val="60"/>
          <c:min val="3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Head circumference (cm)</a:t>
                </a:r>
              </a:p>
            </c:rich>
          </c:tx>
          <c:layout>
            <c:manualLayout>
              <c:xMode val="edge"/>
              <c:yMode val="edge"/>
              <c:x val="1.5721883821126145E-2"/>
              <c:y val="0.11448715059379384"/>
            </c:manualLayout>
          </c:layout>
        </c:title>
        <c:numFmt formatCode="0.0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81552896"/>
        <c:crosses val="autoZero"/>
        <c:crossBetween val="midCat"/>
        <c:majorUnit val="2"/>
        <c:minorUnit val="1"/>
      </c:valAx>
    </c:plotArea>
    <c:legend>
      <c:legendPos val="r"/>
      <c:layout>
        <c:manualLayout>
          <c:xMode val="edge"/>
          <c:yMode val="edge"/>
          <c:x val="0.54103105036398891"/>
          <c:y val="0.36127879844258132"/>
          <c:w val="0.25261407418412335"/>
          <c:h val="0.1235634656865878"/>
        </c:manualLayout>
      </c:layout>
      <c:spPr>
        <a:solidFill>
          <a:schemeClr val="bg1"/>
        </a:solidFill>
      </c:spPr>
      <c:txPr>
        <a:bodyPr/>
        <a:lstStyle/>
        <a:p>
          <a:pPr>
            <a:defRPr b="1"/>
          </a:pPr>
          <a:endParaRPr lang="en-US"/>
        </a:p>
      </c:txPr>
    </c:legend>
    <c:plotVisOnly val="1"/>
  </c:chart>
  <c:spPr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CA"/>
  <c:chart>
    <c:title>
      <c:tx>
        <c:rich>
          <a:bodyPr/>
          <a:lstStyle/>
          <a:p>
            <a:pPr algn="l">
              <a:defRPr sz="1200"/>
            </a:pPr>
            <a:r>
              <a:rPr lang="en-US" sz="1200"/>
              <a:t>Figure 1: Comparison of head circumferences and body weight  (Means + Conf. Int.) of 6 boys and 5 girls during the first 20 years of their lives.</a:t>
            </a:r>
          </a:p>
        </c:rich>
      </c:tx>
      <c:layout>
        <c:manualLayout>
          <c:xMode val="edge"/>
          <c:yMode val="edge"/>
          <c:x val="9.9090549334584277E-2"/>
          <c:y val="0.83723082775295543"/>
        </c:manualLayout>
      </c:layout>
      <c:overlay val="1"/>
    </c:title>
    <c:plotArea>
      <c:layout>
        <c:manualLayout>
          <c:layoutTarget val="inner"/>
          <c:xMode val="edge"/>
          <c:yMode val="edge"/>
          <c:x val="0.14545561115205441"/>
          <c:y val="5.1400554097404488E-2"/>
          <c:w val="0.70852923445939753"/>
          <c:h val="0.62424979198218677"/>
        </c:manualLayout>
      </c:layout>
      <c:scatterChart>
        <c:scatterStyle val="lineMarker"/>
        <c:ser>
          <c:idx val="0"/>
          <c:order val="0"/>
          <c:tx>
            <c:v>Head circumference boys</c:v>
          </c:tx>
          <c:spPr>
            <a:ln w="25400">
              <a:solidFill>
                <a:srgbClr val="0000CC"/>
              </a:solidFill>
              <a:prstDash val="sysDash"/>
            </a:ln>
          </c:spPr>
          <c:marker>
            <c:symbol val="triangle"/>
            <c:size val="4"/>
            <c:spPr>
              <a:solidFill>
                <a:srgbClr val="0000CC"/>
              </a:solidFill>
            </c:spPr>
          </c:marker>
          <c:errBars>
            <c:errDir val="y"/>
            <c:errBarType val="both"/>
            <c:errValType val="cust"/>
            <c:plus>
              <c:numRef>
                <c:f>'head circumf weight (2)'!$C$6:$C$19</c:f>
                <c:numCache>
                  <c:formatCode>General</c:formatCode>
                  <c:ptCount val="14"/>
                  <c:pt idx="0">
                    <c:v>1.6</c:v>
                  </c:pt>
                  <c:pt idx="1">
                    <c:v>1.3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1.4</c:v>
                  </c:pt>
                  <c:pt idx="5">
                    <c:v>1.4</c:v>
                  </c:pt>
                  <c:pt idx="6">
                    <c:v>1.5</c:v>
                  </c:pt>
                  <c:pt idx="7">
                    <c:v>1.5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1.5</c:v>
                  </c:pt>
                  <c:pt idx="12">
                    <c:v>1.6</c:v>
                  </c:pt>
                  <c:pt idx="13">
                    <c:v>1.8</c:v>
                  </c:pt>
                </c:numCache>
              </c:numRef>
            </c:plus>
            <c:minus>
              <c:numRef>
                <c:f>'head circumf weight (2)'!$C$6:$C$19</c:f>
                <c:numCache>
                  <c:formatCode>General</c:formatCode>
                  <c:ptCount val="14"/>
                  <c:pt idx="0">
                    <c:v>1.6</c:v>
                  </c:pt>
                  <c:pt idx="1">
                    <c:v>1.3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1.4</c:v>
                  </c:pt>
                  <c:pt idx="5">
                    <c:v>1.4</c:v>
                  </c:pt>
                  <c:pt idx="6">
                    <c:v>1.5</c:v>
                  </c:pt>
                  <c:pt idx="7">
                    <c:v>1.5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1.5</c:v>
                  </c:pt>
                  <c:pt idx="12">
                    <c:v>1.6</c:v>
                  </c:pt>
                  <c:pt idx="13">
                    <c:v>1.8</c:v>
                  </c:pt>
                </c:numCache>
              </c:numRef>
            </c:minus>
            <c:spPr>
              <a:ln>
                <a:solidFill>
                  <a:srgbClr val="0000CC"/>
                </a:solidFill>
              </a:ln>
            </c:spPr>
          </c:errBars>
          <c:xVal>
            <c:numRef>
              <c:f>'head circumf weight (2)'!$A$6:$A$19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15</c:v>
                </c:pt>
                <c:pt idx="13">
                  <c:v>20</c:v>
                </c:pt>
              </c:numCache>
            </c:numRef>
          </c:xVal>
          <c:yVal>
            <c:numRef>
              <c:f>'head circumf weight (2)'!$B$6:$B$19</c:f>
              <c:numCache>
                <c:formatCode>0.0</c:formatCode>
                <c:ptCount val="14"/>
                <c:pt idx="0">
                  <c:v>34.6</c:v>
                </c:pt>
                <c:pt idx="1">
                  <c:v>43.5</c:v>
                </c:pt>
                <c:pt idx="2">
                  <c:v>46.9</c:v>
                </c:pt>
                <c:pt idx="3">
                  <c:v>49.2</c:v>
                </c:pt>
                <c:pt idx="4">
                  <c:v>50.5</c:v>
                </c:pt>
                <c:pt idx="5">
                  <c:v>51.2</c:v>
                </c:pt>
                <c:pt idx="6">
                  <c:v>51.8</c:v>
                </c:pt>
                <c:pt idx="7">
                  <c:v>52.2</c:v>
                </c:pt>
                <c:pt idx="8">
                  <c:v>52.5</c:v>
                </c:pt>
                <c:pt idx="9">
                  <c:v>52.9</c:v>
                </c:pt>
                <c:pt idx="10">
                  <c:v>53.2</c:v>
                </c:pt>
                <c:pt idx="11">
                  <c:v>53.6</c:v>
                </c:pt>
                <c:pt idx="12">
                  <c:v>55.5</c:v>
                </c:pt>
                <c:pt idx="13">
                  <c:v>56.7</c:v>
                </c:pt>
              </c:numCache>
            </c:numRef>
          </c:yVal>
        </c:ser>
        <c:ser>
          <c:idx val="1"/>
          <c:order val="1"/>
          <c:tx>
            <c:v>Head circumference girls</c:v>
          </c:tx>
          <c:spPr>
            <a:ln w="25400">
              <a:solidFill>
                <a:srgbClr val="FF0000"/>
              </a:solidFill>
              <a:prstDash val="sysDash"/>
            </a:ln>
          </c:spPr>
          <c:marker>
            <c:symbol val="square"/>
            <c:size val="4"/>
          </c:marker>
          <c:errBars>
            <c:errDir val="y"/>
            <c:errBarType val="both"/>
            <c:errValType val="cust"/>
            <c:plus>
              <c:numRef>
                <c:f>'head circumf weight (2)'!$E$6:$E$19</c:f>
                <c:numCache>
                  <c:formatCode>General</c:formatCode>
                  <c:ptCount val="14"/>
                  <c:pt idx="0">
                    <c:v>1.4</c:v>
                  </c:pt>
                  <c:pt idx="1">
                    <c:v>1.2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1.3</c:v>
                  </c:pt>
                  <c:pt idx="5">
                    <c:v>1.3</c:v>
                  </c:pt>
                  <c:pt idx="6">
                    <c:v>1.3</c:v>
                  </c:pt>
                  <c:pt idx="7">
                    <c:v>1.3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1.4</c:v>
                  </c:pt>
                  <c:pt idx="12">
                    <c:v>1.4</c:v>
                  </c:pt>
                  <c:pt idx="13">
                    <c:v>1.3</c:v>
                  </c:pt>
                </c:numCache>
              </c:numRef>
            </c:plus>
            <c:minus>
              <c:numRef>
                <c:f>'head circumf weight (2)'!$E$6:$E$19</c:f>
                <c:numCache>
                  <c:formatCode>General</c:formatCode>
                  <c:ptCount val="14"/>
                  <c:pt idx="0">
                    <c:v>1.4</c:v>
                  </c:pt>
                  <c:pt idx="1">
                    <c:v>1.2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1.3</c:v>
                  </c:pt>
                  <c:pt idx="5">
                    <c:v>1.3</c:v>
                  </c:pt>
                  <c:pt idx="6">
                    <c:v>1.3</c:v>
                  </c:pt>
                  <c:pt idx="7">
                    <c:v>1.3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1.4</c:v>
                  </c:pt>
                  <c:pt idx="12">
                    <c:v>1.4</c:v>
                  </c:pt>
                  <c:pt idx="13">
                    <c:v>1.3</c:v>
                  </c:pt>
                </c:numCache>
              </c:numRef>
            </c:minus>
            <c:spPr>
              <a:ln>
                <a:solidFill>
                  <a:srgbClr val="FF0000"/>
                </a:solidFill>
              </a:ln>
            </c:spPr>
          </c:errBars>
          <c:xVal>
            <c:numRef>
              <c:f>'head circumf weight (2)'!$A$6:$A$19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15</c:v>
                </c:pt>
                <c:pt idx="13">
                  <c:v>20</c:v>
                </c:pt>
              </c:numCache>
            </c:numRef>
          </c:xVal>
          <c:yVal>
            <c:numRef>
              <c:f>'head circumf weight (2)'!$D$6:$D$19</c:f>
              <c:numCache>
                <c:formatCode>0.0</c:formatCode>
                <c:ptCount val="14"/>
                <c:pt idx="0">
                  <c:v>33.9</c:v>
                </c:pt>
                <c:pt idx="1">
                  <c:v>42.2</c:v>
                </c:pt>
                <c:pt idx="2">
                  <c:v>45.5</c:v>
                </c:pt>
                <c:pt idx="3">
                  <c:v>48</c:v>
                </c:pt>
                <c:pt idx="4">
                  <c:v>49.4</c:v>
                </c:pt>
                <c:pt idx="5">
                  <c:v>50.1</c:v>
                </c:pt>
                <c:pt idx="6">
                  <c:v>50.7</c:v>
                </c:pt>
                <c:pt idx="7">
                  <c:v>51.2</c:v>
                </c:pt>
                <c:pt idx="8">
                  <c:v>51.6</c:v>
                </c:pt>
                <c:pt idx="9">
                  <c:v>52</c:v>
                </c:pt>
                <c:pt idx="10">
                  <c:v>52.3</c:v>
                </c:pt>
                <c:pt idx="11">
                  <c:v>52.7</c:v>
                </c:pt>
                <c:pt idx="12">
                  <c:v>54.3</c:v>
                </c:pt>
                <c:pt idx="13">
                  <c:v>54.6</c:v>
                </c:pt>
              </c:numCache>
            </c:numRef>
          </c:yVal>
        </c:ser>
        <c:axId val="80843904"/>
        <c:axId val="80845824"/>
      </c:scatterChart>
      <c:scatterChart>
        <c:scatterStyle val="lineMarker"/>
        <c:ser>
          <c:idx val="2"/>
          <c:order val="2"/>
          <c:tx>
            <c:v>Body weight boys</c:v>
          </c:tx>
          <c:spPr>
            <a:ln>
              <a:solidFill>
                <a:srgbClr val="00CCFF"/>
              </a:solidFill>
            </a:ln>
          </c:spPr>
          <c:marker>
            <c:symbol val="triangle"/>
            <c:size val="7"/>
            <c:spPr>
              <a:solidFill>
                <a:srgbClr val="00CCFF"/>
              </a:solidFill>
              <a:ln>
                <a:solidFill>
                  <a:srgbClr val="0000CC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'head circumf weight (2)'!$H$6:$H$19</c:f>
                <c:numCache>
                  <c:formatCode>General</c:formatCode>
                  <c:ptCount val="14"/>
                  <c:pt idx="0">
                    <c:v>0.2</c:v>
                  </c:pt>
                  <c:pt idx="1">
                    <c:v>0.8</c:v>
                  </c:pt>
                  <c:pt idx="2">
                    <c:v>0.70000000000000051</c:v>
                  </c:pt>
                  <c:pt idx="3">
                    <c:v>1.1000000000000001</c:v>
                  </c:pt>
                  <c:pt idx="4">
                    <c:v>1.2</c:v>
                  </c:pt>
                  <c:pt idx="5">
                    <c:v>1.7</c:v>
                  </c:pt>
                  <c:pt idx="6">
                    <c:v>1.9000000000000001</c:v>
                  </c:pt>
                  <c:pt idx="7">
                    <c:v>1.9000000000000001</c:v>
                  </c:pt>
                  <c:pt idx="8">
                    <c:v>2.5</c:v>
                  </c:pt>
                  <c:pt idx="9">
                    <c:v>3</c:v>
                  </c:pt>
                  <c:pt idx="10">
                    <c:v>3.6</c:v>
                  </c:pt>
                  <c:pt idx="11">
                    <c:v>4.7</c:v>
                  </c:pt>
                  <c:pt idx="12">
                    <c:v>3.4</c:v>
                  </c:pt>
                  <c:pt idx="13">
                    <c:v>6.2</c:v>
                  </c:pt>
                </c:numCache>
              </c:numRef>
            </c:plus>
            <c:minus>
              <c:numRef>
                <c:f>'head circumf weight (2)'!$H$6:$H$19</c:f>
                <c:numCache>
                  <c:formatCode>General</c:formatCode>
                  <c:ptCount val="14"/>
                  <c:pt idx="0">
                    <c:v>0.2</c:v>
                  </c:pt>
                  <c:pt idx="1">
                    <c:v>0.8</c:v>
                  </c:pt>
                  <c:pt idx="2">
                    <c:v>0.70000000000000051</c:v>
                  </c:pt>
                  <c:pt idx="3">
                    <c:v>1.1000000000000001</c:v>
                  </c:pt>
                  <c:pt idx="4">
                    <c:v>1.2</c:v>
                  </c:pt>
                  <c:pt idx="5">
                    <c:v>1.7</c:v>
                  </c:pt>
                  <c:pt idx="6">
                    <c:v>1.9000000000000001</c:v>
                  </c:pt>
                  <c:pt idx="7">
                    <c:v>1.9000000000000001</c:v>
                  </c:pt>
                  <c:pt idx="8">
                    <c:v>2.5</c:v>
                  </c:pt>
                  <c:pt idx="9">
                    <c:v>3</c:v>
                  </c:pt>
                  <c:pt idx="10">
                    <c:v>3.6</c:v>
                  </c:pt>
                  <c:pt idx="11">
                    <c:v>4.7</c:v>
                  </c:pt>
                  <c:pt idx="12">
                    <c:v>3.4</c:v>
                  </c:pt>
                  <c:pt idx="13">
                    <c:v>6.2</c:v>
                  </c:pt>
                </c:numCache>
              </c:numRef>
            </c:minus>
            <c:spPr>
              <a:ln>
                <a:solidFill>
                  <a:srgbClr val="0070C0"/>
                </a:solidFill>
              </a:ln>
            </c:spPr>
          </c:errBars>
          <c:xVal>
            <c:numRef>
              <c:f>'head circumf weight (2)'!$A$6:$A$19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15</c:v>
                </c:pt>
                <c:pt idx="13">
                  <c:v>20</c:v>
                </c:pt>
              </c:numCache>
            </c:numRef>
          </c:xVal>
          <c:yVal>
            <c:numRef>
              <c:f>'head circumf weight (2)'!$G$6:$G$19</c:f>
              <c:numCache>
                <c:formatCode>0.0</c:formatCode>
                <c:ptCount val="14"/>
                <c:pt idx="0">
                  <c:v>3.6</c:v>
                </c:pt>
                <c:pt idx="1">
                  <c:v>7.8</c:v>
                </c:pt>
                <c:pt idx="2">
                  <c:v>10.3</c:v>
                </c:pt>
                <c:pt idx="3">
                  <c:v>12.7</c:v>
                </c:pt>
                <c:pt idx="4">
                  <c:v>14.3</c:v>
                </c:pt>
                <c:pt idx="5">
                  <c:v>16.363636363636346</c:v>
                </c:pt>
                <c:pt idx="6">
                  <c:v>18.999999999999989</c:v>
                </c:pt>
                <c:pt idx="7">
                  <c:v>21.3</c:v>
                </c:pt>
                <c:pt idx="8">
                  <c:v>23.4</c:v>
                </c:pt>
                <c:pt idx="9">
                  <c:v>26</c:v>
                </c:pt>
                <c:pt idx="10">
                  <c:v>28.5</c:v>
                </c:pt>
                <c:pt idx="11">
                  <c:v>32.800000000000004</c:v>
                </c:pt>
                <c:pt idx="12">
                  <c:v>56.818181818181813</c:v>
                </c:pt>
                <c:pt idx="13">
                  <c:v>72.5</c:v>
                </c:pt>
              </c:numCache>
            </c:numRef>
          </c:yVal>
        </c:ser>
        <c:ser>
          <c:idx val="3"/>
          <c:order val="3"/>
          <c:tx>
            <c:v>Body weight girls</c:v>
          </c:tx>
          <c:spPr>
            <a:ln>
              <a:solidFill>
                <a:srgbClr val="FF33CC"/>
              </a:solidFill>
            </a:ln>
          </c:spPr>
          <c:marker>
            <c:symbol val="square"/>
            <c:size val="7"/>
            <c:spPr>
              <a:solidFill>
                <a:srgbClr val="FF99FF"/>
              </a:solidFill>
              <a:ln>
                <a:solidFill>
                  <a:srgbClr val="C00000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'head circumf weight (2)'!$J$6:$J$19</c:f>
                <c:numCache>
                  <c:formatCode>General</c:formatCode>
                  <c:ptCount val="14"/>
                  <c:pt idx="0">
                    <c:v>0.2</c:v>
                  </c:pt>
                  <c:pt idx="1">
                    <c:v>0.60000000000000053</c:v>
                  </c:pt>
                  <c:pt idx="2">
                    <c:v>0.70000000000000051</c:v>
                  </c:pt>
                  <c:pt idx="3">
                    <c:v>0.9</c:v>
                  </c:pt>
                  <c:pt idx="4">
                    <c:v>1.3</c:v>
                  </c:pt>
                  <c:pt idx="5">
                    <c:v>1.5</c:v>
                  </c:pt>
                  <c:pt idx="6">
                    <c:v>1.9000000000000001</c:v>
                  </c:pt>
                  <c:pt idx="7">
                    <c:v>2.5</c:v>
                  </c:pt>
                  <c:pt idx="8">
                    <c:v>2.1</c:v>
                  </c:pt>
                  <c:pt idx="9">
                    <c:v>3.5</c:v>
                  </c:pt>
                  <c:pt idx="10">
                    <c:v>4</c:v>
                  </c:pt>
                  <c:pt idx="11">
                    <c:v>4.8</c:v>
                  </c:pt>
                  <c:pt idx="12">
                    <c:v>4.2</c:v>
                  </c:pt>
                  <c:pt idx="13">
                    <c:v>7.2</c:v>
                  </c:pt>
                </c:numCache>
              </c:numRef>
            </c:plus>
            <c:minus>
              <c:numRef>
                <c:f>'head circumf weight (2)'!$J$6:$J$19</c:f>
                <c:numCache>
                  <c:formatCode>General</c:formatCode>
                  <c:ptCount val="14"/>
                  <c:pt idx="0">
                    <c:v>0.2</c:v>
                  </c:pt>
                  <c:pt idx="1">
                    <c:v>0.60000000000000053</c:v>
                  </c:pt>
                  <c:pt idx="2">
                    <c:v>0.70000000000000051</c:v>
                  </c:pt>
                  <c:pt idx="3">
                    <c:v>0.9</c:v>
                  </c:pt>
                  <c:pt idx="4">
                    <c:v>1.3</c:v>
                  </c:pt>
                  <c:pt idx="5">
                    <c:v>1.5</c:v>
                  </c:pt>
                  <c:pt idx="6">
                    <c:v>1.9000000000000001</c:v>
                  </c:pt>
                  <c:pt idx="7">
                    <c:v>2.5</c:v>
                  </c:pt>
                  <c:pt idx="8">
                    <c:v>2.1</c:v>
                  </c:pt>
                  <c:pt idx="9">
                    <c:v>3.5</c:v>
                  </c:pt>
                  <c:pt idx="10">
                    <c:v>4</c:v>
                  </c:pt>
                  <c:pt idx="11">
                    <c:v>4.8</c:v>
                  </c:pt>
                  <c:pt idx="12">
                    <c:v>4.2</c:v>
                  </c:pt>
                  <c:pt idx="13">
                    <c:v>7.2</c:v>
                  </c:pt>
                </c:numCache>
              </c:numRef>
            </c:minus>
            <c:spPr>
              <a:ln>
                <a:solidFill>
                  <a:srgbClr val="FF33CC"/>
                </a:solidFill>
              </a:ln>
            </c:spPr>
          </c:errBars>
          <c:xVal>
            <c:numRef>
              <c:f>'head circumf weight (2)'!$A$6:$A$19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15</c:v>
                </c:pt>
                <c:pt idx="13">
                  <c:v>20</c:v>
                </c:pt>
              </c:numCache>
            </c:numRef>
          </c:xVal>
          <c:yVal>
            <c:numRef>
              <c:f>'head circumf weight (2)'!$I$6:$I$19</c:f>
              <c:numCache>
                <c:formatCode>0.0</c:formatCode>
                <c:ptCount val="14"/>
                <c:pt idx="0">
                  <c:v>3.4</c:v>
                </c:pt>
                <c:pt idx="1">
                  <c:v>7.2</c:v>
                </c:pt>
                <c:pt idx="2">
                  <c:v>9.5</c:v>
                </c:pt>
                <c:pt idx="3">
                  <c:v>12</c:v>
                </c:pt>
                <c:pt idx="4">
                  <c:v>13.8</c:v>
                </c:pt>
                <c:pt idx="5">
                  <c:v>16</c:v>
                </c:pt>
                <c:pt idx="6">
                  <c:v>18</c:v>
                </c:pt>
                <c:pt idx="7">
                  <c:v>20.6</c:v>
                </c:pt>
                <c:pt idx="8">
                  <c:v>23</c:v>
                </c:pt>
                <c:pt idx="9">
                  <c:v>25.5</c:v>
                </c:pt>
                <c:pt idx="10">
                  <c:v>30</c:v>
                </c:pt>
                <c:pt idx="11">
                  <c:v>32.4</c:v>
                </c:pt>
                <c:pt idx="12">
                  <c:v>51.2</c:v>
                </c:pt>
                <c:pt idx="13">
                  <c:v>54.3</c:v>
                </c:pt>
              </c:numCache>
            </c:numRef>
          </c:yVal>
        </c:ser>
        <c:axId val="81726464"/>
        <c:axId val="81724544"/>
      </c:scatterChart>
      <c:valAx>
        <c:axId val="80843904"/>
        <c:scaling>
          <c:orientation val="minMax"/>
          <c:max val="24"/>
          <c:min val="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 (years)</a:t>
                </a:r>
              </a:p>
            </c:rich>
          </c:tx>
          <c:layout/>
        </c:title>
        <c:numFmt formatCode="General" sourceLinked="1"/>
        <c:tickLblPos val="nextTo"/>
        <c:crossAx val="80845824"/>
        <c:crosses val="autoZero"/>
        <c:crossBetween val="midCat"/>
        <c:majorUnit val="5"/>
        <c:minorUnit val="1"/>
      </c:valAx>
      <c:valAx>
        <c:axId val="80845824"/>
        <c:scaling>
          <c:orientation val="minMax"/>
          <c:max val="60"/>
          <c:min val="3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Head circumference (cm)</a:t>
                </a:r>
              </a:p>
            </c:rich>
          </c:tx>
          <c:layout>
            <c:manualLayout>
              <c:xMode val="edge"/>
              <c:yMode val="edge"/>
              <c:x val="1.5721883821126131E-2"/>
              <c:y val="0.11448715059379368"/>
            </c:manualLayout>
          </c:layout>
        </c:title>
        <c:numFmt formatCode="0.0" sourceLinked="1"/>
        <c:tickLblPos val="nextTo"/>
        <c:crossAx val="80843904"/>
        <c:crosses val="autoZero"/>
        <c:crossBetween val="midCat"/>
        <c:majorUnit val="2"/>
        <c:minorUnit val="1"/>
      </c:valAx>
      <c:valAx>
        <c:axId val="81724544"/>
        <c:scaling>
          <c:orientation val="minMax"/>
          <c:max val="120"/>
          <c:min val="0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Body weight (kg)</a:t>
                </a:r>
              </a:p>
            </c:rich>
          </c:tx>
          <c:layout/>
        </c:title>
        <c:numFmt formatCode="0.0" sourceLinked="1"/>
        <c:tickLblPos val="nextTo"/>
        <c:crossAx val="81726464"/>
        <c:crosses val="max"/>
        <c:crossBetween val="midCat"/>
        <c:majorUnit val="10"/>
        <c:minorUnit val="2"/>
      </c:valAx>
      <c:valAx>
        <c:axId val="81726464"/>
        <c:scaling>
          <c:orientation val="minMax"/>
        </c:scaling>
        <c:delete val="1"/>
        <c:axPos val="b"/>
        <c:numFmt formatCode="General" sourceLinked="1"/>
        <c:tickLblPos val="none"/>
        <c:crossAx val="817245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48110873771064383"/>
          <c:y val="0.48530977591167157"/>
          <c:w val="0.36098035104802112"/>
          <c:h val="0.17317581073654137"/>
        </c:manualLayout>
      </c:layout>
      <c:spPr>
        <a:solidFill>
          <a:schemeClr val="bg1"/>
        </a:solidFill>
      </c:spPr>
    </c:legend>
    <c:plotVisOnly val="1"/>
  </c:chart>
  <c:spPr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 algn="l">
              <a:defRPr sz="1200"/>
            </a:pPr>
            <a:r>
              <a:rPr lang="en-US" sz="1200"/>
              <a:t>Figure 1: Comparison of head circumferences and body weight  (Means + Conf. Int.) of 6 boys and 5 girls during the first 20 years of their lives.</a:t>
            </a:r>
          </a:p>
        </c:rich>
      </c:tx>
      <c:layout>
        <c:manualLayout>
          <c:xMode val="edge"/>
          <c:yMode val="edge"/>
          <c:x val="9.9090549334584305E-2"/>
          <c:y val="0.83723082775295521"/>
        </c:manualLayout>
      </c:layout>
      <c:overlay val="1"/>
    </c:title>
    <c:plotArea>
      <c:layout>
        <c:manualLayout>
          <c:layoutTarget val="inner"/>
          <c:xMode val="edge"/>
          <c:yMode val="edge"/>
          <c:x val="0.14545561115205441"/>
          <c:y val="5.1400554097404488E-2"/>
          <c:w val="0.70852923445939786"/>
          <c:h val="0.624249791982187"/>
        </c:manualLayout>
      </c:layout>
      <c:scatterChart>
        <c:scatterStyle val="lineMarker"/>
        <c:ser>
          <c:idx val="0"/>
          <c:order val="0"/>
          <c:tx>
            <c:v>Head circumference boys</c:v>
          </c:tx>
          <c:spPr>
            <a:ln w="25400">
              <a:solidFill>
                <a:srgbClr val="0000CC"/>
              </a:solidFill>
              <a:prstDash val="sysDash"/>
            </a:ln>
          </c:spPr>
          <c:marker>
            <c:symbol val="triangle"/>
            <c:size val="4"/>
            <c:spPr>
              <a:solidFill>
                <a:srgbClr val="0000CC"/>
              </a:solidFill>
            </c:spPr>
          </c:marker>
          <c:errBars>
            <c:errDir val="y"/>
            <c:errBarType val="both"/>
            <c:errValType val="cust"/>
            <c:plus>
              <c:numRef>
                <c:f>'head circumf weight (2)'!$C$6:$C$19</c:f>
                <c:numCache>
                  <c:formatCode>General</c:formatCode>
                  <c:ptCount val="14"/>
                  <c:pt idx="0">
                    <c:v>1.6</c:v>
                  </c:pt>
                  <c:pt idx="1">
                    <c:v>1.3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1.4</c:v>
                  </c:pt>
                  <c:pt idx="5">
                    <c:v>1.4</c:v>
                  </c:pt>
                  <c:pt idx="6">
                    <c:v>1.5</c:v>
                  </c:pt>
                  <c:pt idx="7">
                    <c:v>1.5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1.5</c:v>
                  </c:pt>
                  <c:pt idx="12">
                    <c:v>1.6</c:v>
                  </c:pt>
                  <c:pt idx="13">
                    <c:v>1.8</c:v>
                  </c:pt>
                </c:numCache>
              </c:numRef>
            </c:plus>
            <c:minus>
              <c:numRef>
                <c:f>'head circumf weight (2)'!$C$6:$C$19</c:f>
                <c:numCache>
                  <c:formatCode>General</c:formatCode>
                  <c:ptCount val="14"/>
                  <c:pt idx="0">
                    <c:v>1.6</c:v>
                  </c:pt>
                  <c:pt idx="1">
                    <c:v>1.3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1.4</c:v>
                  </c:pt>
                  <c:pt idx="5">
                    <c:v>1.4</c:v>
                  </c:pt>
                  <c:pt idx="6">
                    <c:v>1.5</c:v>
                  </c:pt>
                  <c:pt idx="7">
                    <c:v>1.5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1.5</c:v>
                  </c:pt>
                  <c:pt idx="12">
                    <c:v>1.6</c:v>
                  </c:pt>
                  <c:pt idx="13">
                    <c:v>1.8</c:v>
                  </c:pt>
                </c:numCache>
              </c:numRef>
            </c:minus>
            <c:spPr>
              <a:ln>
                <a:solidFill>
                  <a:srgbClr val="0000CC"/>
                </a:solidFill>
              </a:ln>
            </c:spPr>
          </c:errBars>
          <c:xVal>
            <c:numRef>
              <c:f>'head circumf weight (2)'!$A$6:$A$19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15</c:v>
                </c:pt>
                <c:pt idx="13">
                  <c:v>20</c:v>
                </c:pt>
              </c:numCache>
            </c:numRef>
          </c:xVal>
          <c:yVal>
            <c:numRef>
              <c:f>'head circumf weight (2)'!$B$6:$B$19</c:f>
              <c:numCache>
                <c:formatCode>0.0</c:formatCode>
                <c:ptCount val="14"/>
                <c:pt idx="0">
                  <c:v>34.6</c:v>
                </c:pt>
                <c:pt idx="1">
                  <c:v>43.5</c:v>
                </c:pt>
                <c:pt idx="2">
                  <c:v>46.9</c:v>
                </c:pt>
                <c:pt idx="3">
                  <c:v>49.2</c:v>
                </c:pt>
                <c:pt idx="4">
                  <c:v>50.5</c:v>
                </c:pt>
                <c:pt idx="5">
                  <c:v>51.2</c:v>
                </c:pt>
                <c:pt idx="6">
                  <c:v>51.8</c:v>
                </c:pt>
                <c:pt idx="7">
                  <c:v>52.2</c:v>
                </c:pt>
                <c:pt idx="8">
                  <c:v>52.5</c:v>
                </c:pt>
                <c:pt idx="9">
                  <c:v>52.9</c:v>
                </c:pt>
                <c:pt idx="10">
                  <c:v>53.2</c:v>
                </c:pt>
                <c:pt idx="11">
                  <c:v>53.6</c:v>
                </c:pt>
                <c:pt idx="12">
                  <c:v>55.5</c:v>
                </c:pt>
                <c:pt idx="13">
                  <c:v>56.7</c:v>
                </c:pt>
              </c:numCache>
            </c:numRef>
          </c:yVal>
        </c:ser>
        <c:ser>
          <c:idx val="1"/>
          <c:order val="1"/>
          <c:tx>
            <c:v>Head circumference girls</c:v>
          </c:tx>
          <c:spPr>
            <a:ln w="25400">
              <a:solidFill>
                <a:srgbClr val="FF0000"/>
              </a:solidFill>
              <a:prstDash val="sysDash"/>
            </a:ln>
          </c:spPr>
          <c:marker>
            <c:symbol val="square"/>
            <c:size val="4"/>
          </c:marker>
          <c:errBars>
            <c:errDir val="y"/>
            <c:errBarType val="both"/>
            <c:errValType val="cust"/>
            <c:plus>
              <c:numRef>
                <c:f>'head circumf weight (2)'!$E$6:$E$19</c:f>
                <c:numCache>
                  <c:formatCode>General</c:formatCode>
                  <c:ptCount val="14"/>
                  <c:pt idx="0">
                    <c:v>1.4</c:v>
                  </c:pt>
                  <c:pt idx="1">
                    <c:v>1.2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1.3</c:v>
                  </c:pt>
                  <c:pt idx="5">
                    <c:v>1.3</c:v>
                  </c:pt>
                  <c:pt idx="6">
                    <c:v>1.3</c:v>
                  </c:pt>
                  <c:pt idx="7">
                    <c:v>1.3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1.4</c:v>
                  </c:pt>
                  <c:pt idx="12">
                    <c:v>1.4</c:v>
                  </c:pt>
                  <c:pt idx="13">
                    <c:v>1.3</c:v>
                  </c:pt>
                </c:numCache>
              </c:numRef>
            </c:plus>
            <c:minus>
              <c:numRef>
                <c:f>'head circumf weight (2)'!$E$6:$E$19</c:f>
                <c:numCache>
                  <c:formatCode>General</c:formatCode>
                  <c:ptCount val="14"/>
                  <c:pt idx="0">
                    <c:v>1.4</c:v>
                  </c:pt>
                  <c:pt idx="1">
                    <c:v>1.2</c:v>
                  </c:pt>
                  <c:pt idx="2">
                    <c:v>1.3</c:v>
                  </c:pt>
                  <c:pt idx="3">
                    <c:v>1.4</c:v>
                  </c:pt>
                  <c:pt idx="4">
                    <c:v>1.3</c:v>
                  </c:pt>
                  <c:pt idx="5">
                    <c:v>1.3</c:v>
                  </c:pt>
                  <c:pt idx="6">
                    <c:v>1.3</c:v>
                  </c:pt>
                  <c:pt idx="7">
                    <c:v>1.3</c:v>
                  </c:pt>
                  <c:pt idx="8">
                    <c:v>1.4</c:v>
                  </c:pt>
                  <c:pt idx="9">
                    <c:v>1.4</c:v>
                  </c:pt>
                  <c:pt idx="10">
                    <c:v>1.4</c:v>
                  </c:pt>
                  <c:pt idx="11">
                    <c:v>1.4</c:v>
                  </c:pt>
                  <c:pt idx="12">
                    <c:v>1.4</c:v>
                  </c:pt>
                  <c:pt idx="13">
                    <c:v>1.3</c:v>
                  </c:pt>
                </c:numCache>
              </c:numRef>
            </c:minus>
            <c:spPr>
              <a:ln>
                <a:solidFill>
                  <a:srgbClr val="FF0000"/>
                </a:solidFill>
              </a:ln>
            </c:spPr>
          </c:errBars>
          <c:xVal>
            <c:numRef>
              <c:f>'head circumf weight (2)'!$A$6:$A$19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15</c:v>
                </c:pt>
                <c:pt idx="13">
                  <c:v>20</c:v>
                </c:pt>
              </c:numCache>
            </c:numRef>
          </c:xVal>
          <c:yVal>
            <c:numRef>
              <c:f>'head circumf weight (2)'!$D$6:$D$19</c:f>
              <c:numCache>
                <c:formatCode>0.0</c:formatCode>
                <c:ptCount val="14"/>
                <c:pt idx="0">
                  <c:v>33.9</c:v>
                </c:pt>
                <c:pt idx="1">
                  <c:v>42.2</c:v>
                </c:pt>
                <c:pt idx="2">
                  <c:v>45.5</c:v>
                </c:pt>
                <c:pt idx="3">
                  <c:v>48</c:v>
                </c:pt>
                <c:pt idx="4">
                  <c:v>49.4</c:v>
                </c:pt>
                <c:pt idx="5">
                  <c:v>50.1</c:v>
                </c:pt>
                <c:pt idx="6">
                  <c:v>50.7</c:v>
                </c:pt>
                <c:pt idx="7">
                  <c:v>51.2</c:v>
                </c:pt>
                <c:pt idx="8">
                  <c:v>51.6</c:v>
                </c:pt>
                <c:pt idx="9">
                  <c:v>52</c:v>
                </c:pt>
                <c:pt idx="10">
                  <c:v>52.3</c:v>
                </c:pt>
                <c:pt idx="11">
                  <c:v>52.7</c:v>
                </c:pt>
                <c:pt idx="12">
                  <c:v>54.3</c:v>
                </c:pt>
                <c:pt idx="13">
                  <c:v>54.6</c:v>
                </c:pt>
              </c:numCache>
            </c:numRef>
          </c:yVal>
        </c:ser>
        <c:axId val="81550336"/>
        <c:axId val="81765504"/>
      </c:scatterChart>
      <c:scatterChart>
        <c:scatterStyle val="lineMarker"/>
        <c:ser>
          <c:idx val="2"/>
          <c:order val="2"/>
          <c:tx>
            <c:v>Body weight boys</c:v>
          </c:tx>
          <c:spPr>
            <a:ln>
              <a:solidFill>
                <a:srgbClr val="00CCFF"/>
              </a:solidFill>
            </a:ln>
          </c:spPr>
          <c:marker>
            <c:symbol val="triangle"/>
            <c:size val="7"/>
            <c:spPr>
              <a:solidFill>
                <a:srgbClr val="00CCFF"/>
              </a:solidFill>
              <a:ln>
                <a:solidFill>
                  <a:srgbClr val="0000CC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'head circumf weight (2)'!$H$6:$H$19</c:f>
                <c:numCache>
                  <c:formatCode>General</c:formatCode>
                  <c:ptCount val="14"/>
                  <c:pt idx="0">
                    <c:v>0.2</c:v>
                  </c:pt>
                  <c:pt idx="1">
                    <c:v>0.8</c:v>
                  </c:pt>
                  <c:pt idx="2">
                    <c:v>0.70000000000000062</c:v>
                  </c:pt>
                  <c:pt idx="3">
                    <c:v>1.1000000000000001</c:v>
                  </c:pt>
                  <c:pt idx="4">
                    <c:v>1.2</c:v>
                  </c:pt>
                  <c:pt idx="5">
                    <c:v>1.7</c:v>
                  </c:pt>
                  <c:pt idx="6">
                    <c:v>1.9000000000000001</c:v>
                  </c:pt>
                  <c:pt idx="7">
                    <c:v>1.9000000000000001</c:v>
                  </c:pt>
                  <c:pt idx="8">
                    <c:v>2.5</c:v>
                  </c:pt>
                  <c:pt idx="9">
                    <c:v>3</c:v>
                  </c:pt>
                  <c:pt idx="10">
                    <c:v>3.6</c:v>
                  </c:pt>
                  <c:pt idx="11">
                    <c:v>4.7</c:v>
                  </c:pt>
                  <c:pt idx="12">
                    <c:v>3.4</c:v>
                  </c:pt>
                  <c:pt idx="13">
                    <c:v>6.2</c:v>
                  </c:pt>
                </c:numCache>
              </c:numRef>
            </c:plus>
            <c:minus>
              <c:numRef>
                <c:f>'head circumf weight (2)'!$H$6:$H$19</c:f>
                <c:numCache>
                  <c:formatCode>General</c:formatCode>
                  <c:ptCount val="14"/>
                  <c:pt idx="0">
                    <c:v>0.2</c:v>
                  </c:pt>
                  <c:pt idx="1">
                    <c:v>0.8</c:v>
                  </c:pt>
                  <c:pt idx="2">
                    <c:v>0.70000000000000062</c:v>
                  </c:pt>
                  <c:pt idx="3">
                    <c:v>1.1000000000000001</c:v>
                  </c:pt>
                  <c:pt idx="4">
                    <c:v>1.2</c:v>
                  </c:pt>
                  <c:pt idx="5">
                    <c:v>1.7</c:v>
                  </c:pt>
                  <c:pt idx="6">
                    <c:v>1.9000000000000001</c:v>
                  </c:pt>
                  <c:pt idx="7">
                    <c:v>1.9000000000000001</c:v>
                  </c:pt>
                  <c:pt idx="8">
                    <c:v>2.5</c:v>
                  </c:pt>
                  <c:pt idx="9">
                    <c:v>3</c:v>
                  </c:pt>
                  <c:pt idx="10">
                    <c:v>3.6</c:v>
                  </c:pt>
                  <c:pt idx="11">
                    <c:v>4.7</c:v>
                  </c:pt>
                  <c:pt idx="12">
                    <c:v>3.4</c:v>
                  </c:pt>
                  <c:pt idx="13">
                    <c:v>6.2</c:v>
                  </c:pt>
                </c:numCache>
              </c:numRef>
            </c:minus>
            <c:spPr>
              <a:ln>
                <a:solidFill>
                  <a:srgbClr val="0070C0"/>
                </a:solidFill>
              </a:ln>
            </c:spPr>
          </c:errBars>
          <c:xVal>
            <c:numRef>
              <c:f>'head circumf weight (2)'!$A$6:$A$19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15</c:v>
                </c:pt>
                <c:pt idx="13">
                  <c:v>20</c:v>
                </c:pt>
              </c:numCache>
            </c:numRef>
          </c:xVal>
          <c:yVal>
            <c:numRef>
              <c:f>'head circumf weight (2)'!$G$6:$G$19</c:f>
              <c:numCache>
                <c:formatCode>0.0</c:formatCode>
                <c:ptCount val="14"/>
                <c:pt idx="0">
                  <c:v>3.6</c:v>
                </c:pt>
                <c:pt idx="1">
                  <c:v>7.8</c:v>
                </c:pt>
                <c:pt idx="2">
                  <c:v>10.3</c:v>
                </c:pt>
                <c:pt idx="3">
                  <c:v>12.7</c:v>
                </c:pt>
                <c:pt idx="4">
                  <c:v>14.3</c:v>
                </c:pt>
                <c:pt idx="5">
                  <c:v>16.363636363636338</c:v>
                </c:pt>
                <c:pt idx="6">
                  <c:v>18.999999999999989</c:v>
                </c:pt>
                <c:pt idx="7">
                  <c:v>21.3</c:v>
                </c:pt>
                <c:pt idx="8">
                  <c:v>23.4</c:v>
                </c:pt>
                <c:pt idx="9">
                  <c:v>26</c:v>
                </c:pt>
                <c:pt idx="10">
                  <c:v>28.5</c:v>
                </c:pt>
                <c:pt idx="11">
                  <c:v>32.800000000000004</c:v>
                </c:pt>
                <c:pt idx="12">
                  <c:v>56.818181818181813</c:v>
                </c:pt>
                <c:pt idx="13">
                  <c:v>72.5</c:v>
                </c:pt>
              </c:numCache>
            </c:numRef>
          </c:yVal>
        </c:ser>
        <c:ser>
          <c:idx val="3"/>
          <c:order val="3"/>
          <c:tx>
            <c:v>Body weight girls</c:v>
          </c:tx>
          <c:spPr>
            <a:ln>
              <a:solidFill>
                <a:srgbClr val="FF33CC"/>
              </a:solidFill>
            </a:ln>
          </c:spPr>
          <c:marker>
            <c:symbol val="square"/>
            <c:size val="7"/>
            <c:spPr>
              <a:solidFill>
                <a:srgbClr val="FF99FF"/>
              </a:solidFill>
              <a:ln>
                <a:solidFill>
                  <a:srgbClr val="C00000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'head circumf weight (2)'!$J$6:$J$19</c:f>
                <c:numCache>
                  <c:formatCode>General</c:formatCode>
                  <c:ptCount val="14"/>
                  <c:pt idx="0">
                    <c:v>0.2</c:v>
                  </c:pt>
                  <c:pt idx="1">
                    <c:v>0.60000000000000064</c:v>
                  </c:pt>
                  <c:pt idx="2">
                    <c:v>0.70000000000000062</c:v>
                  </c:pt>
                  <c:pt idx="3">
                    <c:v>0.9</c:v>
                  </c:pt>
                  <c:pt idx="4">
                    <c:v>1.3</c:v>
                  </c:pt>
                  <c:pt idx="5">
                    <c:v>1.5</c:v>
                  </c:pt>
                  <c:pt idx="6">
                    <c:v>1.9000000000000001</c:v>
                  </c:pt>
                  <c:pt idx="7">
                    <c:v>2.5</c:v>
                  </c:pt>
                  <c:pt idx="8">
                    <c:v>2.1</c:v>
                  </c:pt>
                  <c:pt idx="9">
                    <c:v>3.5</c:v>
                  </c:pt>
                  <c:pt idx="10">
                    <c:v>4</c:v>
                  </c:pt>
                  <c:pt idx="11">
                    <c:v>4.8</c:v>
                  </c:pt>
                  <c:pt idx="12">
                    <c:v>4.2</c:v>
                  </c:pt>
                  <c:pt idx="13">
                    <c:v>7.2</c:v>
                  </c:pt>
                </c:numCache>
              </c:numRef>
            </c:plus>
            <c:minus>
              <c:numRef>
                <c:f>'head circumf weight (2)'!$J$6:$J$19</c:f>
                <c:numCache>
                  <c:formatCode>General</c:formatCode>
                  <c:ptCount val="14"/>
                  <c:pt idx="0">
                    <c:v>0.2</c:v>
                  </c:pt>
                  <c:pt idx="1">
                    <c:v>0.60000000000000064</c:v>
                  </c:pt>
                  <c:pt idx="2">
                    <c:v>0.70000000000000062</c:v>
                  </c:pt>
                  <c:pt idx="3">
                    <c:v>0.9</c:v>
                  </c:pt>
                  <c:pt idx="4">
                    <c:v>1.3</c:v>
                  </c:pt>
                  <c:pt idx="5">
                    <c:v>1.5</c:v>
                  </c:pt>
                  <c:pt idx="6">
                    <c:v>1.9000000000000001</c:v>
                  </c:pt>
                  <c:pt idx="7">
                    <c:v>2.5</c:v>
                  </c:pt>
                  <c:pt idx="8">
                    <c:v>2.1</c:v>
                  </c:pt>
                  <c:pt idx="9">
                    <c:v>3.5</c:v>
                  </c:pt>
                  <c:pt idx="10">
                    <c:v>4</c:v>
                  </c:pt>
                  <c:pt idx="11">
                    <c:v>4.8</c:v>
                  </c:pt>
                  <c:pt idx="12">
                    <c:v>4.2</c:v>
                  </c:pt>
                  <c:pt idx="13">
                    <c:v>7.2</c:v>
                  </c:pt>
                </c:numCache>
              </c:numRef>
            </c:minus>
            <c:spPr>
              <a:ln>
                <a:solidFill>
                  <a:srgbClr val="FF33CC"/>
                </a:solidFill>
              </a:ln>
            </c:spPr>
          </c:errBars>
          <c:xVal>
            <c:numRef>
              <c:f>'head circumf weight (2)'!$A$6:$A$19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15</c:v>
                </c:pt>
                <c:pt idx="13">
                  <c:v>20</c:v>
                </c:pt>
              </c:numCache>
            </c:numRef>
          </c:xVal>
          <c:yVal>
            <c:numRef>
              <c:f>'head circumf weight (2)'!$I$6:$I$19</c:f>
              <c:numCache>
                <c:formatCode>0.0</c:formatCode>
                <c:ptCount val="14"/>
                <c:pt idx="0">
                  <c:v>3.4</c:v>
                </c:pt>
                <c:pt idx="1">
                  <c:v>7.2</c:v>
                </c:pt>
                <c:pt idx="2">
                  <c:v>9.5</c:v>
                </c:pt>
                <c:pt idx="3">
                  <c:v>12</c:v>
                </c:pt>
                <c:pt idx="4">
                  <c:v>13.8</c:v>
                </c:pt>
                <c:pt idx="5">
                  <c:v>16</c:v>
                </c:pt>
                <c:pt idx="6">
                  <c:v>18</c:v>
                </c:pt>
                <c:pt idx="7">
                  <c:v>20.6</c:v>
                </c:pt>
                <c:pt idx="8">
                  <c:v>23</c:v>
                </c:pt>
                <c:pt idx="9">
                  <c:v>25.5</c:v>
                </c:pt>
                <c:pt idx="10">
                  <c:v>30</c:v>
                </c:pt>
                <c:pt idx="11">
                  <c:v>32.4</c:v>
                </c:pt>
                <c:pt idx="12">
                  <c:v>51.2</c:v>
                </c:pt>
                <c:pt idx="13">
                  <c:v>54.3</c:v>
                </c:pt>
              </c:numCache>
            </c:numRef>
          </c:yVal>
        </c:ser>
        <c:axId val="81769600"/>
        <c:axId val="81767424"/>
      </c:scatterChart>
      <c:valAx>
        <c:axId val="81550336"/>
        <c:scaling>
          <c:orientation val="minMax"/>
          <c:max val="24"/>
          <c:min val="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 (years)</a:t>
                </a:r>
              </a:p>
            </c:rich>
          </c:tx>
          <c:layout/>
        </c:title>
        <c:numFmt formatCode="General" sourceLinked="1"/>
        <c:tickLblPos val="nextTo"/>
        <c:crossAx val="81765504"/>
        <c:crosses val="autoZero"/>
        <c:crossBetween val="midCat"/>
        <c:majorUnit val="5"/>
        <c:minorUnit val="1"/>
      </c:valAx>
      <c:valAx>
        <c:axId val="81765504"/>
        <c:scaling>
          <c:orientation val="minMax"/>
          <c:max val="60"/>
          <c:min val="3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Head circumference (cm)</a:t>
                </a:r>
              </a:p>
            </c:rich>
          </c:tx>
          <c:layout>
            <c:manualLayout>
              <c:xMode val="edge"/>
              <c:yMode val="edge"/>
              <c:x val="1.5721883821126131E-2"/>
              <c:y val="0.11448715059379364"/>
            </c:manualLayout>
          </c:layout>
        </c:title>
        <c:numFmt formatCode="0.0" sourceLinked="1"/>
        <c:tickLblPos val="nextTo"/>
        <c:crossAx val="81550336"/>
        <c:crosses val="autoZero"/>
        <c:crossBetween val="midCat"/>
        <c:majorUnit val="2"/>
        <c:minorUnit val="1"/>
      </c:valAx>
      <c:valAx>
        <c:axId val="81767424"/>
        <c:scaling>
          <c:orientation val="minMax"/>
          <c:max val="120"/>
          <c:min val="0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Body weight (kg)</a:t>
                </a:r>
              </a:p>
            </c:rich>
          </c:tx>
          <c:layout/>
        </c:title>
        <c:numFmt formatCode="0.0" sourceLinked="1"/>
        <c:tickLblPos val="nextTo"/>
        <c:crossAx val="81769600"/>
        <c:crosses val="max"/>
        <c:crossBetween val="midCat"/>
        <c:majorUnit val="10"/>
        <c:minorUnit val="2"/>
      </c:valAx>
      <c:valAx>
        <c:axId val="81769600"/>
        <c:scaling>
          <c:orientation val="minMax"/>
        </c:scaling>
        <c:delete val="1"/>
        <c:axPos val="b"/>
        <c:numFmt formatCode="General" sourceLinked="1"/>
        <c:tickLblPos val="none"/>
        <c:crossAx val="8176742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48110873771064405"/>
          <c:y val="0.48530977591167179"/>
          <c:w val="0.36098035104802123"/>
          <c:h val="0.17317581073654137"/>
        </c:manualLayout>
      </c:layout>
      <c:spPr>
        <a:solidFill>
          <a:schemeClr val="bg1"/>
        </a:solidFill>
      </c:spPr>
    </c:legend>
    <c:plotVisOnly val="1"/>
  </c:chart>
  <c:spPr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3ABFA-CC54-4790-BC33-F5E5D38FC9DF}" type="datetimeFigureOut">
              <a:rPr lang="en-CA" smtClean="0"/>
              <a:pPr/>
              <a:t>23/01/2011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7A8D3-2AEC-4EF3-AC8B-D42B89CD4A22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4704"/>
            <a:ext cx="7056784" cy="4240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r>
              <a:rPr lang="en-CA" sz="20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MAKING </a:t>
            </a: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SCATTER </a:t>
            </a: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GRAPHS </a:t>
            </a:r>
            <a:r>
              <a:rPr lang="en-CA" sz="20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with </a:t>
            </a: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2 </a:t>
            </a: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or </a:t>
            </a: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4 SERIES </a:t>
            </a:r>
            <a:r>
              <a:rPr lang="en-CA" sz="20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(and </a:t>
            </a:r>
            <a:r>
              <a:rPr lang="en-CA" sz="2400" b="1" u="sng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2</a:t>
            </a:r>
            <a:r>
              <a:rPr lang="en-CA" sz="20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 Y axis)</a:t>
            </a:r>
            <a:endParaRPr lang="en-CA" sz="2000" b="1" i="1" dirty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95936" y="5013176"/>
            <a:ext cx="4464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In this tutorial you will learn </a:t>
            </a:r>
          </a:p>
          <a:p>
            <a:r>
              <a:rPr lang="en-CA" sz="2000" b="1" dirty="0" smtClean="0">
                <a:latin typeface="Comic Sans MS" pitchFamily="66" charset="0"/>
              </a:rPr>
              <a:t>how to go from this table to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8" name="Down Arrow 7"/>
          <p:cNvSpPr/>
          <p:nvPr/>
        </p:nvSpPr>
        <p:spPr>
          <a:xfrm rot="16200000">
            <a:off x="7524836" y="4905164"/>
            <a:ext cx="1440160" cy="936103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CA" b="1" dirty="0" smtClean="0">
                <a:solidFill>
                  <a:srgbClr val="0000FF"/>
                </a:solidFill>
                <a:latin typeface="Comic Sans MS" pitchFamily="66" charset="0"/>
              </a:rPr>
              <a:t>Click  here!</a:t>
            </a:r>
            <a:endParaRPr lang="en-CA" sz="1100" b="1" dirty="0">
              <a:solidFill>
                <a:srgbClr val="0000FF"/>
              </a:solidFill>
              <a:latin typeface="Chiller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76368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Excel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16832"/>
            <a:ext cx="401988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2507" y="1844824"/>
            <a:ext cx="4831493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r>
              <a:rPr lang="en-CA" sz="20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MAKING </a:t>
            </a: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SCATTER </a:t>
            </a: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GRAPHS </a:t>
            </a:r>
            <a:r>
              <a:rPr lang="en-CA" sz="20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with </a:t>
            </a: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2 </a:t>
            </a: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or </a:t>
            </a: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4 SERIES </a:t>
            </a:r>
            <a:r>
              <a:rPr lang="en-CA" sz="20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(and </a:t>
            </a:r>
            <a:r>
              <a:rPr lang="en-CA" sz="2400" b="1" u="sng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2</a:t>
            </a:r>
            <a:r>
              <a:rPr lang="en-CA" sz="20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 Y axis)</a:t>
            </a:r>
            <a:endParaRPr lang="en-CA" sz="2000" b="1" i="1" dirty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omic Sans MS" pitchFamily="66" charset="0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2051720" y="620688"/>
            <a:ext cx="1440160" cy="936103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 rot="21438773">
            <a:off x="2340221" y="1021905"/>
            <a:ext cx="927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latin typeface="Comic Sans MS" pitchFamily="66" charset="0"/>
              </a:rPr>
              <a:t>THAT</a:t>
            </a:r>
            <a:endParaRPr lang="en-CA" b="1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72400" y="619894"/>
            <a:ext cx="9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2</a:t>
            </a:r>
            <a:r>
              <a:rPr lang="en-CA" b="1" baseline="30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nd</a:t>
            </a:r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</a:p>
          <a:p>
            <a:pPr algn="ctr"/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Y axis</a:t>
            </a:r>
            <a:endParaRPr lang="en-CA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8459638" y="1555998"/>
            <a:ext cx="432842" cy="794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48472" y="619894"/>
            <a:ext cx="9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1</a:t>
            </a:r>
            <a:r>
              <a:rPr lang="en-CA" b="1" baseline="30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st</a:t>
            </a:r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</a:p>
          <a:p>
            <a:pPr algn="ctr"/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Y axis</a:t>
            </a:r>
            <a:endParaRPr lang="en-CA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535710" y="1555998"/>
            <a:ext cx="432842" cy="794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83568" y="5210616"/>
            <a:ext cx="34563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2 series </a:t>
            </a:r>
          </a:p>
          <a:p>
            <a:r>
              <a:rPr lang="en-CA" sz="1400" b="1" dirty="0" smtClean="0"/>
              <a:t>-&gt; Average </a:t>
            </a:r>
            <a:r>
              <a:rPr lang="en-CA" sz="1400" b="1" dirty="0" smtClean="0">
                <a:solidFill>
                  <a:srgbClr val="FF0000"/>
                </a:solidFill>
              </a:rPr>
              <a:t>Head circumference of Girls</a:t>
            </a:r>
            <a:endParaRPr lang="en-CA" sz="1400" b="1" dirty="0" smtClean="0">
              <a:solidFill>
                <a:srgbClr val="FF0000"/>
              </a:solidFill>
            </a:endParaRPr>
          </a:p>
          <a:p>
            <a:r>
              <a:rPr lang="en-CA" sz="1400" b="1" dirty="0" smtClean="0"/>
              <a:t>-&gt; Average </a:t>
            </a:r>
            <a:r>
              <a:rPr lang="en-CA" sz="1400" b="1" dirty="0" smtClean="0">
                <a:solidFill>
                  <a:srgbClr val="0000FF"/>
                </a:solidFill>
              </a:rPr>
              <a:t>Head circumference </a:t>
            </a:r>
            <a:r>
              <a:rPr lang="en-CA" sz="1400" b="1" dirty="0" smtClean="0">
                <a:solidFill>
                  <a:srgbClr val="0000FF"/>
                </a:solidFill>
              </a:rPr>
              <a:t> o</a:t>
            </a:r>
            <a:r>
              <a:rPr lang="en-CA" sz="1400" b="1" dirty="0" smtClean="0">
                <a:solidFill>
                  <a:srgbClr val="0000FF"/>
                </a:solidFill>
              </a:rPr>
              <a:t>f Boys</a:t>
            </a:r>
            <a:endParaRPr lang="en-CA" sz="1400" b="1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64088" y="5013176"/>
            <a:ext cx="30963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4 </a:t>
            </a:r>
            <a:r>
              <a:rPr lang="en-CA" sz="1400" b="1" dirty="0" smtClean="0"/>
              <a:t>series </a:t>
            </a:r>
          </a:p>
          <a:p>
            <a:r>
              <a:rPr lang="en-CA" sz="1400" b="1" dirty="0" smtClean="0"/>
              <a:t>-&gt; Average </a:t>
            </a:r>
            <a:r>
              <a:rPr lang="en-CA" sz="1400" b="1" dirty="0" smtClean="0">
                <a:solidFill>
                  <a:srgbClr val="FF0000"/>
                </a:solidFill>
              </a:rPr>
              <a:t>Head circumference of Girls</a:t>
            </a:r>
          </a:p>
          <a:p>
            <a:r>
              <a:rPr lang="en-CA" sz="1400" b="1" dirty="0" smtClean="0"/>
              <a:t>-&gt; Average </a:t>
            </a:r>
            <a:r>
              <a:rPr lang="en-CA" sz="1400" b="1" dirty="0" smtClean="0">
                <a:solidFill>
                  <a:srgbClr val="0000FF"/>
                </a:solidFill>
              </a:rPr>
              <a:t>Head circumference  of Boys</a:t>
            </a:r>
          </a:p>
          <a:p>
            <a:r>
              <a:rPr lang="en-CA" sz="1400" b="1" dirty="0" smtClean="0"/>
              <a:t>-&gt; </a:t>
            </a:r>
            <a:r>
              <a:rPr lang="en-CA" sz="1400" b="1" dirty="0" smtClean="0"/>
              <a:t>Average </a:t>
            </a:r>
            <a:r>
              <a:rPr lang="en-CA" sz="1400" b="1" dirty="0" smtClean="0">
                <a:solidFill>
                  <a:srgbClr val="FF33CC"/>
                </a:solidFill>
              </a:rPr>
              <a:t>Body weight of </a:t>
            </a:r>
            <a:r>
              <a:rPr lang="en-CA" sz="1400" b="1" dirty="0" smtClean="0">
                <a:solidFill>
                  <a:srgbClr val="FF33CC"/>
                </a:solidFill>
              </a:rPr>
              <a:t>Girls</a:t>
            </a:r>
            <a:endParaRPr lang="en-CA" sz="1400" b="1" dirty="0" smtClean="0">
              <a:solidFill>
                <a:srgbClr val="FF33CC"/>
              </a:solidFill>
            </a:endParaRPr>
          </a:p>
          <a:p>
            <a:r>
              <a:rPr lang="en-CA" sz="1400" b="1" dirty="0" smtClean="0"/>
              <a:t>-&gt; Average </a:t>
            </a:r>
            <a:r>
              <a:rPr lang="en-CA" sz="1400" b="1" dirty="0" smtClean="0">
                <a:solidFill>
                  <a:srgbClr val="00B0F0"/>
                </a:solidFill>
              </a:rPr>
              <a:t>Body weight of </a:t>
            </a:r>
            <a:r>
              <a:rPr lang="en-CA" sz="1400" b="1" dirty="0" smtClean="0">
                <a:solidFill>
                  <a:srgbClr val="00B0F0"/>
                </a:solidFill>
              </a:rPr>
              <a:t>B</a:t>
            </a:r>
            <a:r>
              <a:rPr lang="en-CA" sz="1400" b="1" dirty="0" smtClean="0">
                <a:solidFill>
                  <a:srgbClr val="00B0F0"/>
                </a:solidFill>
              </a:rPr>
              <a:t>oys</a:t>
            </a:r>
            <a:endParaRPr lang="en-CA" sz="1400" b="1" dirty="0" smtClean="0">
              <a:solidFill>
                <a:srgbClr val="00B0F0"/>
              </a:solidFill>
            </a:endParaRPr>
          </a:p>
          <a:p>
            <a:endParaRPr lang="en-CA" sz="1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1"/>
            <a:ext cx="9144000" cy="181588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11 competitive and very weird mothers of only children measured the body weight and head circumference of their kid from conception to their 20</a:t>
            </a:r>
            <a:r>
              <a:rPr lang="en-CA" sz="1600" b="1" baseline="30000" dirty="0" smtClean="0">
                <a:latin typeface="Comic Sans MS" pitchFamily="66" charset="0"/>
              </a:rPr>
              <a:t>th</a:t>
            </a:r>
            <a:r>
              <a:rPr lang="en-CA" sz="1600" b="1" dirty="0" smtClean="0">
                <a:latin typeface="Comic Sans MS" pitchFamily="66" charset="0"/>
              </a:rPr>
              <a:t> birthday. They heard about your study and send you the averages and confidence intervals of the data they collected over the years.</a:t>
            </a:r>
          </a:p>
          <a:p>
            <a:endParaRPr lang="en-CA" sz="1600" b="1" dirty="0" smtClean="0">
              <a:latin typeface="Comic Sans MS" pitchFamily="66" charset="0"/>
            </a:endParaRPr>
          </a:p>
          <a:p>
            <a:r>
              <a:rPr lang="en-CA" sz="1600" b="1" dirty="0" smtClean="0">
                <a:latin typeface="Comic Sans MS" pitchFamily="66" charset="0"/>
              </a:rPr>
              <a:t>Plotting their data on a XY (or scatter) graph will allow you to compare the change in body weight and head circumference of boys and girls from birth to adulthood.</a:t>
            </a:r>
            <a:endParaRPr lang="en-CA" sz="1600" b="1" dirty="0" smtClean="0">
              <a:uFill>
                <a:solidFill>
                  <a:srgbClr val="FF0000"/>
                </a:solidFill>
              </a:uFill>
              <a:latin typeface="Comic Sans MS" pitchFamily="66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52399"/>
            <a:ext cx="7056784" cy="4240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308304" y="3645024"/>
            <a:ext cx="1691680" cy="2308324"/>
          </a:xfrm>
          <a:prstGeom prst="rect">
            <a:avLst/>
          </a:prstGeom>
          <a:solidFill>
            <a:srgbClr val="99FFCC">
              <a:alpha val="6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1600" dirty="0" smtClean="0">
                <a:latin typeface="Comic Sans MS" pitchFamily="66" charset="0"/>
              </a:rPr>
              <a:t>We </a:t>
            </a:r>
            <a:r>
              <a:rPr lang="en-CA" sz="1600" u="sng" dirty="0" smtClean="0">
                <a:latin typeface="Comic Sans MS" pitchFamily="66" charset="0"/>
              </a:rPr>
              <a:t>do not</a:t>
            </a:r>
            <a:r>
              <a:rPr lang="en-CA" sz="1600" dirty="0" smtClean="0">
                <a:latin typeface="Comic Sans MS" pitchFamily="66" charset="0"/>
              </a:rPr>
              <a:t> have to calculate the averages or the confidence intervals from the original data, it has been done for us!</a:t>
            </a:r>
            <a:endParaRPr lang="en-CA" sz="16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1"/>
            <a:ext cx="9144000" cy="107721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11 competitive and very weird mothers of only children measured the body weight and head circumference of their kid from conception to their 20</a:t>
            </a:r>
            <a:r>
              <a:rPr lang="en-CA" sz="1600" b="1" baseline="30000" dirty="0" smtClean="0">
                <a:latin typeface="Comic Sans MS" pitchFamily="66" charset="0"/>
              </a:rPr>
              <a:t>th</a:t>
            </a:r>
            <a:r>
              <a:rPr lang="en-CA" sz="1600" b="1" dirty="0" smtClean="0">
                <a:latin typeface="Comic Sans MS" pitchFamily="66" charset="0"/>
              </a:rPr>
              <a:t> birthday. They heard about your study and send you the averages and confidence intervals of the data they collected over the years</a:t>
            </a:r>
            <a:r>
              <a:rPr lang="en-CA" sz="1600" b="1" dirty="0" smtClean="0">
                <a:latin typeface="Comic Sans MS" pitchFamily="66" charset="0"/>
              </a:rPr>
              <a:t>.</a:t>
            </a:r>
            <a:endParaRPr lang="en-CA" sz="1600" b="1" dirty="0" smtClean="0">
              <a:uFill>
                <a:solidFill>
                  <a:srgbClr val="FF0000"/>
                </a:solidFill>
              </a:u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996952"/>
            <a:ext cx="9144000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Plotting </a:t>
            </a:r>
            <a:r>
              <a:rPr lang="en-CA" sz="1600" b="1" dirty="0" smtClean="0">
                <a:latin typeface="Comic Sans MS" pitchFamily="66" charset="0"/>
              </a:rPr>
              <a:t>their data on a XY (or scatter) graph will allow you to compare the change in body weight and head circumference of boys and girls from birth to adulthood.</a:t>
            </a:r>
            <a:endParaRPr lang="en-CA" sz="1600" b="1" dirty="0" smtClean="0">
              <a:uFill>
                <a:solidFill>
                  <a:srgbClr val="FF0000"/>
                </a:solidFill>
              </a:uFill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72816"/>
            <a:ext cx="15811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2348880"/>
            <a:ext cx="389384" cy="38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2308050"/>
            <a:ext cx="504056" cy="53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836712"/>
            <a:ext cx="7056784" cy="4240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308304" y="1772816"/>
            <a:ext cx="1691680" cy="2308324"/>
          </a:xfrm>
          <a:prstGeom prst="rect">
            <a:avLst/>
          </a:prstGeom>
          <a:solidFill>
            <a:srgbClr val="99FFCC">
              <a:alpha val="6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1600" dirty="0" smtClean="0">
                <a:latin typeface="Comic Sans MS" pitchFamily="66" charset="0"/>
              </a:rPr>
              <a:t>We </a:t>
            </a:r>
            <a:r>
              <a:rPr lang="en-CA" sz="1600" u="sng" dirty="0" smtClean="0">
                <a:latin typeface="Comic Sans MS" pitchFamily="66" charset="0"/>
              </a:rPr>
              <a:t>do not</a:t>
            </a:r>
            <a:r>
              <a:rPr lang="en-CA" sz="1600" dirty="0" smtClean="0">
                <a:latin typeface="Comic Sans MS" pitchFamily="66" charset="0"/>
              </a:rPr>
              <a:t> have to calculate the averages or the confidence intervals from the original data, it has been done for us!</a:t>
            </a:r>
            <a:endParaRPr lang="en-CA" sz="1600" dirty="0"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FFFF99"/>
          </a:solidFill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DATASET </a:t>
            </a: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sent by the 11 mothers</a:t>
            </a:r>
            <a:endParaRPr lang="en-CA" sz="2400" b="1" i="1" dirty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1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Making </a:t>
            </a:r>
            <a:r>
              <a:rPr lang="en-CA" sz="2000" b="1" dirty="0" smtClean="0">
                <a:latin typeface="Comic Sans MS" pitchFamily="66" charset="0"/>
              </a:rPr>
              <a:t>XY (scatter) graphs -&gt; </a:t>
            </a:r>
            <a:r>
              <a:rPr lang="en-CA" sz="2000" b="1" dirty="0" smtClean="0">
                <a:latin typeface="Comic Sans MS" pitchFamily="66" charset="0"/>
              </a:rPr>
              <a:t>2 series</a:t>
            </a:r>
            <a:endParaRPr lang="en-CA" sz="2000" b="1" dirty="0">
              <a:latin typeface="Comic Sans MS" pitchFamily="66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547664" y="1124744"/>
          <a:ext cx="583264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1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Making </a:t>
            </a:r>
            <a:r>
              <a:rPr lang="en-CA" sz="2000" b="1" dirty="0" smtClean="0">
                <a:latin typeface="Comic Sans MS" pitchFamily="66" charset="0"/>
              </a:rPr>
              <a:t>XY (scatter) graphs -&gt; </a:t>
            </a:r>
            <a:r>
              <a:rPr lang="en-CA" sz="2000" b="1" dirty="0" smtClean="0">
                <a:latin typeface="Comic Sans MS" pitchFamily="66" charset="0"/>
              </a:rPr>
              <a:t>4 series and 2 Y axes.</a:t>
            </a:r>
            <a:endParaRPr lang="en-CA" sz="2000" b="1" dirty="0">
              <a:latin typeface="Comic Sans MS" pitchFamily="66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187624" y="908720"/>
          <a:ext cx="6522864" cy="4568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pPr marL="457200" indent="-457200"/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We will 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Make XY (scatter) graphs with 2 and 4 series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Include a secondary Y axis</a:t>
            </a:r>
            <a:endParaRPr lang="en-CA" sz="2400" b="1" dirty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6753"/>
            <a:ext cx="3563888" cy="2872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2924944"/>
            <a:ext cx="5366628" cy="3439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0" y="5103674"/>
            <a:ext cx="3707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>
                <a:solidFill>
                  <a:srgbClr val="FF0000"/>
                </a:solidFill>
              </a:rPr>
              <a:t>I will assume that you possess a basic knowledge of Excel (see Tutorials 1,2,3,4,5&amp;6);</a:t>
            </a:r>
          </a:p>
          <a:p>
            <a:r>
              <a:rPr lang="en-CA" sz="1600" b="1" dirty="0" smtClean="0">
                <a:solidFill>
                  <a:srgbClr val="009900"/>
                </a:solidFill>
              </a:rPr>
              <a:t>To learn how to calculate means &amp; Confidence intervals, please go to Excel 2 (or 3&amp;4).</a:t>
            </a:r>
            <a:endParaRPr lang="en-CA" sz="1600" b="1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1115616" y="1052736"/>
          <a:ext cx="6522864" cy="4568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The </a:t>
            </a:r>
            <a:r>
              <a:rPr lang="en-CA" sz="1600" b="1" dirty="0" smtClean="0">
                <a:latin typeface="Comic Sans MS" pitchFamily="66" charset="0"/>
              </a:rPr>
              <a:t>head circumference of males is not </a:t>
            </a:r>
            <a:r>
              <a:rPr lang="en-CA" sz="1600" b="1" dirty="0" smtClean="0">
                <a:uFill>
                  <a:solidFill>
                    <a:srgbClr val="FF0000"/>
                  </a:solidFill>
                </a:uFill>
                <a:latin typeface="Comic Sans MS" pitchFamily="66" charset="0"/>
              </a:rPr>
              <a:t>significantly higher than that of females of the same age.  </a:t>
            </a:r>
            <a:endParaRPr lang="en-CA" sz="1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4229</TotalTime>
  <Words>533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 Lacombe</dc:creator>
  <cp:lastModifiedBy>A Lacombe</cp:lastModifiedBy>
  <cp:revision>117</cp:revision>
  <dcterms:created xsi:type="dcterms:W3CDTF">2010-08-24T19:37:57Z</dcterms:created>
  <dcterms:modified xsi:type="dcterms:W3CDTF">2011-01-24T06:24:18Z</dcterms:modified>
</cp:coreProperties>
</file>