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3" r:id="rId2"/>
    <p:sldId id="330" r:id="rId3"/>
    <p:sldId id="332" r:id="rId4"/>
    <p:sldId id="333" r:id="rId5"/>
    <p:sldId id="326" r:id="rId6"/>
    <p:sldId id="322" r:id="rId7"/>
    <p:sldId id="329" r:id="rId8"/>
    <p:sldId id="297" r:id="rId9"/>
    <p:sldId id="336" r:id="rId10"/>
    <p:sldId id="338" r:id="rId11"/>
    <p:sldId id="337" r:id="rId12"/>
    <p:sldId id="334" r:id="rId13"/>
    <p:sldId id="318" r:id="rId14"/>
    <p:sldId id="324" r:id="rId15"/>
    <p:sldId id="328" r:id="rId16"/>
    <p:sldId id="327" r:id="rId17"/>
    <p:sldId id="312" r:id="rId18"/>
  </p:sldIdLst>
  <p:sldSz cx="9144000" cy="6858000" type="screen4x3"/>
  <p:notesSz cx="7096125" cy="93821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00FF"/>
    <a:srgbClr val="FFFF99"/>
    <a:srgbClr val="FFFFCC"/>
    <a:srgbClr val="FFFF00"/>
    <a:srgbClr val="FF33CC"/>
    <a:srgbClr val="009900"/>
    <a:srgbClr val="FF860D"/>
    <a:srgbClr val="FFCC99"/>
    <a:srgbClr val="EA75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983" autoAdjust="0"/>
  </p:normalViewPr>
  <p:slideViewPr>
    <p:cSldViewPr>
      <p:cViewPr>
        <p:scale>
          <a:sx n="80" d="100"/>
          <a:sy n="80" d="100"/>
        </p:scale>
        <p:origin x="-8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23/01/2011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ABFA-CC54-4790-BC33-F5E5D38FC9DF}" type="datetimeFigureOut">
              <a:rPr lang="en-CA" smtClean="0"/>
              <a:pPr/>
              <a:t>23/01/2011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7A8D3-2AEC-4EF3-AC8B-D42B89CD4A22}"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3.gif"/></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9144000" cy="461665"/>
          </a:xfrm>
          <a:prstGeom prst="rect">
            <a:avLst/>
          </a:prstGeom>
          <a:solidFill>
            <a:schemeClr val="accent6">
              <a:lumMod val="75000"/>
            </a:schemeClr>
          </a:solidFill>
        </p:spPr>
        <p:txBody>
          <a:bodyPr wrap="square" lIns="91440" tIns="45720" rIns="91440" bIns="45720">
            <a:spAutoFit/>
            <a:scene3d>
              <a:camera prst="obliqueBottomRight"/>
              <a:lightRig rig="threePt" dir="t"/>
            </a:scene3d>
          </a:bodyPr>
          <a:lstStyle/>
          <a:p>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MAKING </a:t>
            </a: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LINE GRAPHS </a:t>
            </a:r>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WITH </a:t>
            </a: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2 OR 4 SERIES </a:t>
            </a:r>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(and </a:t>
            </a:r>
            <a:r>
              <a:rPr lang="en-CA" sz="2400" b="1" u="sng"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2</a:t>
            </a:r>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 Y axis)</a:t>
            </a:r>
            <a:endParaRPr lang="en-CA" sz="20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pic>
        <p:nvPicPr>
          <p:cNvPr id="3075" name="Picture 3"/>
          <p:cNvPicPr>
            <a:picLocks noChangeAspect="1" noChangeArrowheads="1"/>
          </p:cNvPicPr>
          <p:nvPr/>
        </p:nvPicPr>
        <p:blipFill>
          <a:blip r:embed="rId2" cstate="print"/>
          <a:srcRect/>
          <a:stretch>
            <a:fillRect/>
          </a:stretch>
        </p:blipFill>
        <p:spPr bwMode="auto">
          <a:xfrm>
            <a:off x="0" y="505976"/>
            <a:ext cx="3731814" cy="6352024"/>
          </a:xfrm>
          <a:prstGeom prst="rect">
            <a:avLst/>
          </a:prstGeom>
          <a:noFill/>
          <a:ln w="9525">
            <a:noFill/>
            <a:miter lim="800000"/>
            <a:headEnd/>
            <a:tailEnd/>
          </a:ln>
        </p:spPr>
      </p:pic>
      <p:sp>
        <p:nvSpPr>
          <p:cNvPr id="14" name="Rectangle 13"/>
          <p:cNvSpPr/>
          <p:nvPr/>
        </p:nvSpPr>
        <p:spPr>
          <a:xfrm>
            <a:off x="6156176" y="5517232"/>
            <a:ext cx="1152128" cy="3516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ectangle 12"/>
          <p:cNvSpPr/>
          <p:nvPr/>
        </p:nvSpPr>
        <p:spPr>
          <a:xfrm>
            <a:off x="4572000" y="5517232"/>
            <a:ext cx="7200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TextBox 15"/>
          <p:cNvSpPr txBox="1"/>
          <p:nvPr/>
        </p:nvSpPr>
        <p:spPr>
          <a:xfrm>
            <a:off x="4031432" y="4725144"/>
            <a:ext cx="4464496" cy="707886"/>
          </a:xfrm>
          <a:prstGeom prst="rect">
            <a:avLst/>
          </a:prstGeom>
          <a:noFill/>
        </p:spPr>
        <p:txBody>
          <a:bodyPr wrap="square" rtlCol="0">
            <a:spAutoFit/>
          </a:bodyPr>
          <a:lstStyle/>
          <a:p>
            <a:r>
              <a:rPr lang="en-CA" sz="2000" b="1" dirty="0" smtClean="0">
                <a:latin typeface="Comic Sans MS" pitchFamily="66" charset="0"/>
              </a:rPr>
              <a:t>In this tutorial you will learn </a:t>
            </a:r>
          </a:p>
          <a:p>
            <a:r>
              <a:rPr lang="en-CA" sz="2000" b="1" dirty="0" smtClean="0">
                <a:latin typeface="Comic Sans MS" pitchFamily="66" charset="0"/>
              </a:rPr>
              <a:t>how to go from this table to</a:t>
            </a:r>
            <a:endParaRPr lang="en-CA" sz="2000" b="1" dirty="0">
              <a:latin typeface="Comic Sans MS" pitchFamily="66" charset="0"/>
            </a:endParaRPr>
          </a:p>
        </p:txBody>
      </p:sp>
      <p:sp>
        <p:nvSpPr>
          <p:cNvPr id="18" name="Down Arrow 17"/>
          <p:cNvSpPr/>
          <p:nvPr/>
        </p:nvSpPr>
        <p:spPr>
          <a:xfrm rot="16200000">
            <a:off x="7560332" y="4617132"/>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b="1" dirty="0" smtClean="0">
                <a:solidFill>
                  <a:srgbClr val="0000FF"/>
                </a:solidFill>
                <a:latin typeface="Comic Sans MS" pitchFamily="66" charset="0"/>
              </a:rPr>
              <a:t>Click  here!</a:t>
            </a:r>
            <a:endParaRPr lang="en-CA" sz="1100" b="1" dirty="0">
              <a:solidFill>
                <a:srgbClr val="0000FF"/>
              </a:solidFill>
              <a:latin typeface="Chiller" pitchFamily="82" charset="0"/>
            </a:endParaRPr>
          </a:p>
        </p:txBody>
      </p:sp>
      <p:pic>
        <p:nvPicPr>
          <p:cNvPr id="19" name="Picture 4"/>
          <p:cNvPicPr>
            <a:picLocks noChangeAspect="1" noChangeArrowheads="1"/>
          </p:cNvPicPr>
          <p:nvPr/>
        </p:nvPicPr>
        <p:blipFill>
          <a:blip r:embed="rId3" cstate="print"/>
          <a:srcRect/>
          <a:stretch>
            <a:fillRect/>
          </a:stretch>
        </p:blipFill>
        <p:spPr bwMode="auto">
          <a:xfrm>
            <a:off x="3923928" y="548680"/>
            <a:ext cx="5004048" cy="1279493"/>
          </a:xfrm>
          <a:prstGeom prst="rect">
            <a:avLst/>
          </a:prstGeom>
          <a:noFill/>
          <a:ln w="38100">
            <a:solidFill>
              <a:schemeClr val="tx1"/>
            </a:solidFill>
            <a:miter lim="800000"/>
            <a:headEnd/>
            <a:tailEnd/>
          </a:ln>
        </p:spPr>
      </p:pic>
      <p:pic>
        <p:nvPicPr>
          <p:cNvPr id="20" name="Picture 19" descr="Magnifier.GIF"/>
          <p:cNvPicPr>
            <a:picLocks noChangeAspect="1"/>
          </p:cNvPicPr>
          <p:nvPr/>
        </p:nvPicPr>
        <p:blipFill>
          <a:blip r:embed="rId4" cstate="print"/>
          <a:stretch>
            <a:fillRect/>
          </a:stretch>
        </p:blipFill>
        <p:spPr>
          <a:xfrm rot="19929991">
            <a:off x="1851798" y="481876"/>
            <a:ext cx="1272119" cy="1309534"/>
          </a:xfrm>
          <a:prstGeom prst="rect">
            <a:avLst/>
          </a:prstGeom>
        </p:spPr>
      </p:pic>
      <p:sp>
        <p:nvSpPr>
          <p:cNvPr id="21" name="Rounded Rectangle 20"/>
          <p:cNvSpPr/>
          <p:nvPr/>
        </p:nvSpPr>
        <p:spPr>
          <a:xfrm>
            <a:off x="-36512" y="548680"/>
            <a:ext cx="3707904" cy="914400"/>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026" name="Picture 2"/>
          <p:cNvPicPr>
            <a:picLocks noChangeAspect="1" noChangeArrowheads="1"/>
          </p:cNvPicPr>
          <p:nvPr/>
        </p:nvPicPr>
        <p:blipFill>
          <a:blip r:embed="rId5" cstate="print"/>
          <a:srcRect/>
          <a:stretch>
            <a:fillRect/>
          </a:stretch>
        </p:blipFill>
        <p:spPr bwMode="auto">
          <a:xfrm>
            <a:off x="5292080" y="2932201"/>
            <a:ext cx="1440160" cy="13601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0" y="0"/>
            <a:ext cx="9144000" cy="461665"/>
          </a:xfrm>
          <a:prstGeom prst="rect">
            <a:avLst/>
          </a:prstGeom>
          <a:solidFill>
            <a:srgbClr val="FFFF99"/>
          </a:solidFill>
        </p:spPr>
        <p:txBody>
          <a:bodyPr wrap="square" lIns="91440" tIns="45720" rIns="91440" bIns="45720">
            <a:spAutoFit/>
            <a:scene3d>
              <a:camera prst="obliqueBottomRight"/>
              <a:lightRig rig="threePt" dir="t"/>
            </a:scene3d>
          </a:bodyPr>
          <a:lstStyle/>
          <a:p>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DATASET from your friend </a:t>
            </a:r>
            <a:r>
              <a:rPr lang="en-CA" sz="2400" b="1" i="1" dirty="0" smtClean="0">
                <a:latin typeface="Comic Sans MS" pitchFamily="66" charset="0"/>
              </a:rPr>
              <a:t>Anatole Dekaban</a:t>
            </a:r>
            <a:endParaRPr lang="en-CA" sz="24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pic>
        <p:nvPicPr>
          <p:cNvPr id="16" name="Picture 7"/>
          <p:cNvPicPr>
            <a:picLocks noChangeAspect="1" noChangeArrowheads="1"/>
          </p:cNvPicPr>
          <p:nvPr/>
        </p:nvPicPr>
        <p:blipFill>
          <a:blip r:embed="rId2" cstate="print"/>
          <a:srcRect/>
          <a:stretch>
            <a:fillRect/>
          </a:stretch>
        </p:blipFill>
        <p:spPr bwMode="auto">
          <a:xfrm>
            <a:off x="2160706" y="476672"/>
            <a:ext cx="6947798" cy="6120680"/>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467544" y="4217088"/>
            <a:ext cx="1224136" cy="1156128"/>
          </a:xfrm>
          <a:prstGeom prst="rect">
            <a:avLst/>
          </a:prstGeom>
          <a:noFill/>
          <a:ln w="9525">
            <a:noFill/>
            <a:miter lim="800000"/>
            <a:headEnd/>
            <a:tailEnd/>
          </a:ln>
        </p:spPr>
      </p:pic>
      <p:sp>
        <p:nvSpPr>
          <p:cNvPr id="5" name="Oval Callout 4"/>
          <p:cNvSpPr/>
          <p:nvPr/>
        </p:nvSpPr>
        <p:spPr>
          <a:xfrm>
            <a:off x="107504" y="3352992"/>
            <a:ext cx="1944216" cy="648072"/>
          </a:xfrm>
          <a:prstGeom prst="wedgeEllipseCallout">
            <a:avLst>
              <a:gd name="adj1" fmla="val 403"/>
              <a:gd name="adj2" fmla="val 75860"/>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rgbClr val="FF0000"/>
                </a:solidFill>
              </a:rPr>
              <a:t>Data:  Females</a:t>
            </a:r>
            <a:endParaRPr lang="en-CA" sz="2000" b="1" dirty="0">
              <a:solidFill>
                <a:srgbClr val="FF0000"/>
              </a:solidFill>
            </a:endParaRPr>
          </a:p>
        </p:txBody>
      </p:sp>
      <p:sp>
        <p:nvSpPr>
          <p:cNvPr id="6" name="Left Arrow 5"/>
          <p:cNvSpPr/>
          <p:nvPr/>
        </p:nvSpPr>
        <p:spPr>
          <a:xfrm>
            <a:off x="7020272" y="6353944"/>
            <a:ext cx="1872208"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b="1" dirty="0" smtClean="0">
                <a:solidFill>
                  <a:schemeClr val="tx1"/>
                </a:solidFill>
              </a:rPr>
              <a:t>Click here to go back</a:t>
            </a:r>
            <a:endParaRPr lang="en-CA" sz="1400" b="1"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0" y="0"/>
            <a:ext cx="9144000" cy="461665"/>
          </a:xfrm>
          <a:prstGeom prst="rect">
            <a:avLst/>
          </a:prstGeom>
          <a:solidFill>
            <a:srgbClr val="FFFF99"/>
          </a:solidFill>
        </p:spPr>
        <p:txBody>
          <a:bodyPr wrap="square" lIns="91440" tIns="45720" rIns="91440" bIns="45720">
            <a:spAutoFit/>
            <a:scene3d>
              <a:camera prst="obliqueBottomRight"/>
              <a:lightRig rig="threePt" dir="t"/>
            </a:scene3d>
          </a:bodyPr>
          <a:lstStyle/>
          <a:p>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DATASET from your friend </a:t>
            </a:r>
            <a:r>
              <a:rPr lang="en-CA" sz="2400" b="1" i="1" dirty="0" smtClean="0">
                <a:latin typeface="Comic Sans MS" pitchFamily="66" charset="0"/>
              </a:rPr>
              <a:t>Anatole Dekaban</a:t>
            </a:r>
            <a:endParaRPr lang="en-CA" sz="24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pic>
        <p:nvPicPr>
          <p:cNvPr id="4099" name="Picture 3"/>
          <p:cNvPicPr>
            <a:picLocks noChangeAspect="1" noChangeArrowheads="1"/>
          </p:cNvPicPr>
          <p:nvPr/>
        </p:nvPicPr>
        <p:blipFill>
          <a:blip r:embed="rId2" cstate="print"/>
          <a:srcRect/>
          <a:stretch>
            <a:fillRect/>
          </a:stretch>
        </p:blipFill>
        <p:spPr bwMode="auto">
          <a:xfrm>
            <a:off x="2123728" y="476672"/>
            <a:ext cx="6974471" cy="6120680"/>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467544" y="4221088"/>
            <a:ext cx="1224136" cy="1156128"/>
          </a:xfrm>
          <a:prstGeom prst="rect">
            <a:avLst/>
          </a:prstGeom>
          <a:noFill/>
          <a:ln w="9525">
            <a:noFill/>
            <a:miter lim="800000"/>
            <a:headEnd/>
            <a:tailEnd/>
          </a:ln>
        </p:spPr>
      </p:pic>
      <p:sp>
        <p:nvSpPr>
          <p:cNvPr id="5" name="Oval Callout 4"/>
          <p:cNvSpPr/>
          <p:nvPr/>
        </p:nvSpPr>
        <p:spPr>
          <a:xfrm>
            <a:off x="179512" y="3356992"/>
            <a:ext cx="1944216" cy="648072"/>
          </a:xfrm>
          <a:prstGeom prst="wedgeEllipseCallout">
            <a:avLst>
              <a:gd name="adj1" fmla="val 403"/>
              <a:gd name="adj2" fmla="val 75860"/>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rgbClr val="0000FF"/>
                </a:solidFill>
              </a:rPr>
              <a:t>Data:  Males</a:t>
            </a:r>
            <a:endParaRPr lang="en-CA" sz="2000" b="1" dirty="0">
              <a:solidFill>
                <a:srgbClr val="0000FF"/>
              </a:solidFill>
            </a:endParaRPr>
          </a:p>
        </p:txBody>
      </p:sp>
      <p:pic>
        <p:nvPicPr>
          <p:cNvPr id="1026" name="Picture 2"/>
          <p:cNvPicPr>
            <a:picLocks noChangeAspect="1" noChangeArrowheads="1"/>
          </p:cNvPicPr>
          <p:nvPr/>
        </p:nvPicPr>
        <p:blipFill>
          <a:blip r:embed="rId4" cstate="print"/>
          <a:srcRect/>
          <a:stretch>
            <a:fillRect/>
          </a:stretch>
        </p:blipFill>
        <p:spPr bwMode="auto">
          <a:xfrm>
            <a:off x="1115616" y="980728"/>
            <a:ext cx="851545" cy="588340"/>
          </a:xfrm>
          <a:prstGeom prst="rect">
            <a:avLst/>
          </a:prstGeom>
          <a:noFill/>
          <a:ln w="9525">
            <a:noFill/>
            <a:miter lim="800000"/>
            <a:headEnd/>
            <a:tailEnd/>
          </a:ln>
        </p:spPr>
      </p:pic>
      <p:sp>
        <p:nvSpPr>
          <p:cNvPr id="7" name="Rounded Rectangle 6"/>
          <p:cNvSpPr/>
          <p:nvPr/>
        </p:nvSpPr>
        <p:spPr>
          <a:xfrm>
            <a:off x="1979712" y="1268760"/>
            <a:ext cx="7164288" cy="216024"/>
          </a:xfrm>
          <a:prstGeom prst="roundRect">
            <a:avLst/>
          </a:prstGeom>
          <a:solidFill>
            <a:srgbClr val="FFCC00">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ounded Rectangular Callout 8"/>
          <p:cNvSpPr/>
          <p:nvPr/>
        </p:nvSpPr>
        <p:spPr>
          <a:xfrm>
            <a:off x="179512" y="1844824"/>
            <a:ext cx="2304256" cy="1080120"/>
          </a:xfrm>
          <a:prstGeom prst="wedgeRoundRectCallout">
            <a:avLst>
              <a:gd name="adj1" fmla="val 8948"/>
              <a:gd name="adj2" fmla="val -75756"/>
              <a:gd name="adj3" fmla="val 16667"/>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accent6">
                    <a:lumMod val="75000"/>
                  </a:schemeClr>
                </a:solidFill>
              </a:rPr>
              <a:t>See the split of worksheet (go to excel 4 to learn about it!)</a:t>
            </a:r>
            <a:endParaRPr lang="en-CA" b="1" dirty="0">
              <a:solidFill>
                <a:schemeClr val="accent6">
                  <a:lumMod val="75000"/>
                </a:schemeClr>
              </a:solidFill>
            </a:endParaRPr>
          </a:p>
        </p:txBody>
      </p:sp>
      <p:sp>
        <p:nvSpPr>
          <p:cNvPr id="10" name="Left Arrow 9"/>
          <p:cNvSpPr/>
          <p:nvPr/>
        </p:nvSpPr>
        <p:spPr>
          <a:xfrm>
            <a:off x="7092280" y="6353944"/>
            <a:ext cx="1872208"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b="1" dirty="0" smtClean="0">
                <a:solidFill>
                  <a:schemeClr val="tx1"/>
                </a:solidFill>
              </a:rPr>
              <a:t>Click here to go back</a:t>
            </a:r>
            <a:endParaRPr lang="en-CA" sz="1400"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6660232" y="2852936"/>
            <a:ext cx="2304256" cy="1815882"/>
          </a:xfrm>
          <a:prstGeom prst="rect">
            <a:avLst/>
          </a:prstGeom>
          <a:noFill/>
          <a:ln>
            <a:solidFill>
              <a:schemeClr val="tx1"/>
            </a:solidFill>
          </a:ln>
        </p:spPr>
        <p:txBody>
          <a:bodyPr wrap="square" rtlCol="0">
            <a:spAutoFit/>
          </a:bodyPr>
          <a:lstStyle/>
          <a:p>
            <a:r>
              <a:rPr lang="en-CA" sz="1600" dirty="0" smtClean="0">
                <a:latin typeface="Comic Sans MS" pitchFamily="66" charset="0"/>
              </a:rPr>
              <a:t>We do not have to calculate the averages or the standard deviation from the original data, it has already been done for us!</a:t>
            </a:r>
            <a:endParaRPr lang="en-CA" sz="1600" dirty="0">
              <a:latin typeface="Comic Sans MS" pitchFamily="66" charset="0"/>
            </a:endParaRPr>
          </a:p>
        </p:txBody>
      </p:sp>
      <p:pic>
        <p:nvPicPr>
          <p:cNvPr id="2052" name="Picture 4"/>
          <p:cNvPicPr>
            <a:picLocks noChangeAspect="1" noChangeArrowheads="1"/>
          </p:cNvPicPr>
          <p:nvPr/>
        </p:nvPicPr>
        <p:blipFill>
          <a:blip r:embed="rId2" cstate="print"/>
          <a:srcRect/>
          <a:stretch>
            <a:fillRect/>
          </a:stretch>
        </p:blipFill>
        <p:spPr bwMode="auto">
          <a:xfrm>
            <a:off x="3995936" y="803852"/>
            <a:ext cx="5004048" cy="1279493"/>
          </a:xfrm>
          <a:prstGeom prst="rect">
            <a:avLst/>
          </a:prstGeom>
          <a:noFill/>
          <a:ln w="38100">
            <a:solidFill>
              <a:schemeClr val="tx1"/>
            </a:solidFill>
            <a:miter lim="800000"/>
            <a:headEnd/>
            <a:tailEnd/>
          </a:ln>
        </p:spPr>
      </p:pic>
      <p:pic>
        <p:nvPicPr>
          <p:cNvPr id="14" name="Picture 3"/>
          <p:cNvPicPr>
            <a:picLocks noChangeAspect="1" noChangeArrowheads="1"/>
          </p:cNvPicPr>
          <p:nvPr/>
        </p:nvPicPr>
        <p:blipFill>
          <a:blip r:embed="rId3" cstate="print"/>
          <a:srcRect/>
          <a:stretch>
            <a:fillRect/>
          </a:stretch>
        </p:blipFill>
        <p:spPr bwMode="auto">
          <a:xfrm>
            <a:off x="35496" y="361959"/>
            <a:ext cx="3816424" cy="6496041"/>
          </a:xfrm>
          <a:prstGeom prst="rect">
            <a:avLst/>
          </a:prstGeom>
          <a:noFill/>
          <a:ln w="9525">
            <a:noFill/>
            <a:miter lim="800000"/>
            <a:headEnd/>
            <a:tailEnd/>
          </a:ln>
        </p:spPr>
      </p:pic>
      <p:sp>
        <p:nvSpPr>
          <p:cNvPr id="15" name="Rectangle 14"/>
          <p:cNvSpPr/>
          <p:nvPr/>
        </p:nvSpPr>
        <p:spPr>
          <a:xfrm>
            <a:off x="0" y="0"/>
            <a:ext cx="9144000" cy="40466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Rectangle 15"/>
          <p:cNvSpPr/>
          <p:nvPr/>
        </p:nvSpPr>
        <p:spPr>
          <a:xfrm>
            <a:off x="0" y="0"/>
            <a:ext cx="9144000" cy="461665"/>
          </a:xfrm>
          <a:prstGeom prst="rect">
            <a:avLst/>
          </a:prstGeom>
          <a:noFill/>
        </p:spPr>
        <p:txBody>
          <a:bodyPr wrap="square" lIns="91440" tIns="45720" rIns="91440" bIns="45720">
            <a:spAutoFit/>
            <a:scene3d>
              <a:camera prst="obliqueBottomRight"/>
              <a:lightRig rig="threePt" dir="t"/>
            </a:scene3d>
          </a:bodyPr>
          <a:lstStyle/>
          <a:p>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and we will plot the average </a:t>
            </a:r>
            <a:r>
              <a:rPr lang="en-CA" sz="2400" b="1" u="sng"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t>
            </a: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 STANDARD DEVIATIONS</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pic>
        <p:nvPicPr>
          <p:cNvPr id="17" name="Picture 16" descr="Magnifier.GIF"/>
          <p:cNvPicPr>
            <a:picLocks noChangeAspect="1"/>
          </p:cNvPicPr>
          <p:nvPr/>
        </p:nvPicPr>
        <p:blipFill>
          <a:blip r:embed="rId4" cstate="print"/>
          <a:stretch>
            <a:fillRect/>
          </a:stretch>
        </p:blipFill>
        <p:spPr>
          <a:xfrm rot="19929991">
            <a:off x="1059710" y="314062"/>
            <a:ext cx="1272119" cy="1309534"/>
          </a:xfrm>
          <a:prstGeom prst="rect">
            <a:avLst/>
          </a:prstGeom>
        </p:spPr>
      </p:pic>
      <p:sp>
        <p:nvSpPr>
          <p:cNvPr id="18" name="Rounded Rectangle 17"/>
          <p:cNvSpPr/>
          <p:nvPr/>
        </p:nvSpPr>
        <p:spPr>
          <a:xfrm>
            <a:off x="72008" y="404664"/>
            <a:ext cx="3707904" cy="914400"/>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Left Brace 19"/>
          <p:cNvSpPr/>
          <p:nvPr/>
        </p:nvSpPr>
        <p:spPr>
          <a:xfrm rot="16200000">
            <a:off x="7020272" y="1916832"/>
            <a:ext cx="360040" cy="1080120"/>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21" name="Left Brace 20"/>
          <p:cNvSpPr/>
          <p:nvPr/>
        </p:nvSpPr>
        <p:spPr>
          <a:xfrm rot="16200000">
            <a:off x="8172400" y="1916833"/>
            <a:ext cx="360040" cy="1080120"/>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pic>
        <p:nvPicPr>
          <p:cNvPr id="2053" name="Picture 5"/>
          <p:cNvPicPr>
            <a:picLocks noChangeAspect="1" noChangeArrowheads="1"/>
          </p:cNvPicPr>
          <p:nvPr/>
        </p:nvPicPr>
        <p:blipFill>
          <a:blip r:embed="rId5" cstate="print"/>
          <a:srcRect/>
          <a:stretch>
            <a:fillRect/>
          </a:stretch>
        </p:blipFill>
        <p:spPr bwMode="auto">
          <a:xfrm>
            <a:off x="6732240" y="5229200"/>
            <a:ext cx="1600200" cy="1352550"/>
          </a:xfrm>
          <a:prstGeom prst="rect">
            <a:avLst/>
          </a:prstGeom>
          <a:noFill/>
          <a:ln w="9525">
            <a:noFill/>
            <a:miter lim="800000"/>
            <a:headEnd/>
            <a:tailEnd/>
          </a:ln>
        </p:spPr>
      </p:pic>
      <p:sp>
        <p:nvSpPr>
          <p:cNvPr id="23" name="Rounded Rectangular Callout 22"/>
          <p:cNvSpPr/>
          <p:nvPr/>
        </p:nvSpPr>
        <p:spPr>
          <a:xfrm>
            <a:off x="1979712" y="3356992"/>
            <a:ext cx="4392488" cy="2232248"/>
          </a:xfrm>
          <a:prstGeom prst="wedgeRoundRectCallout">
            <a:avLst>
              <a:gd name="adj1" fmla="val 60422"/>
              <a:gd name="adj2" fmla="val 49981"/>
              <a:gd name="adj3" fmla="val 16667"/>
            </a:avLst>
          </a:prstGeom>
          <a:solidFill>
            <a:schemeClr val="bg1"/>
          </a:solidFill>
          <a:ln w="63500">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CA" sz="3200" b="1" dirty="0" smtClean="0">
                <a:solidFill>
                  <a:srgbClr val="009900"/>
                </a:solidFill>
                <a:latin typeface="Jokerman" pitchFamily="82" charset="0"/>
              </a:rPr>
              <a:t>Pay attention</a:t>
            </a:r>
            <a:r>
              <a:rPr lang="en-CA" sz="3200" dirty="0" smtClean="0">
                <a:solidFill>
                  <a:srgbClr val="009900"/>
                </a:solidFill>
                <a:latin typeface="Jokerman" pitchFamily="82" charset="0"/>
              </a:rPr>
              <a:t>!</a:t>
            </a:r>
            <a:r>
              <a:rPr lang="en-CA" dirty="0" smtClean="0">
                <a:solidFill>
                  <a:prstClr val="black"/>
                </a:solidFill>
              </a:rPr>
              <a:t> </a:t>
            </a:r>
          </a:p>
          <a:p>
            <a:pPr lvl="0" algn="ctr"/>
            <a:r>
              <a:rPr lang="en-CA" b="1" dirty="0" smtClean="0">
                <a:solidFill>
                  <a:prstClr val="black"/>
                </a:solidFill>
              </a:rPr>
              <a:t>In this tutorial</a:t>
            </a:r>
            <a:r>
              <a:rPr lang="en-CA" dirty="0" smtClean="0">
                <a:solidFill>
                  <a:prstClr val="black"/>
                </a:solidFill>
              </a:rPr>
              <a:t>, the </a:t>
            </a:r>
            <a:r>
              <a:rPr lang="en-CA" b="1" dirty="0" smtClean="0">
                <a:solidFill>
                  <a:prstClr val="black"/>
                </a:solidFill>
              </a:rPr>
              <a:t>error bars </a:t>
            </a:r>
            <a:r>
              <a:rPr lang="en-CA" dirty="0" smtClean="0">
                <a:solidFill>
                  <a:prstClr val="black"/>
                </a:solidFill>
              </a:rPr>
              <a:t>plotted on the graphs will be the </a:t>
            </a:r>
            <a:r>
              <a:rPr lang="en-CA" b="1" dirty="0" smtClean="0">
                <a:solidFill>
                  <a:prstClr val="black"/>
                </a:solidFill>
              </a:rPr>
              <a:t>Standard Deviations </a:t>
            </a:r>
            <a:r>
              <a:rPr lang="en-CA" dirty="0" smtClean="0">
                <a:solidFill>
                  <a:prstClr val="black"/>
                </a:solidFill>
              </a:rPr>
              <a:t>of these means.</a:t>
            </a:r>
          </a:p>
          <a:p>
            <a:pPr lvl="0" algn="ctr"/>
            <a:endParaRPr lang="en-CA" dirty="0" smtClean="0">
              <a:solidFill>
                <a:prstClr val="black"/>
              </a:solidFill>
            </a:endParaRPr>
          </a:p>
          <a:p>
            <a:pPr lvl="0" algn="ctr"/>
            <a:r>
              <a:rPr lang="en-CA" b="1" dirty="0" smtClean="0">
                <a:solidFill>
                  <a:srgbClr val="009900"/>
                </a:solidFill>
              </a:rPr>
              <a:t>When you do your Biol 363 papers, error bars will have to be Confidence Intervals </a:t>
            </a:r>
            <a:endParaRPr lang="en-CA" b="1" dirty="0">
              <a:solidFill>
                <a:srgbClr val="0099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line graphs -&gt; 2 series</a:t>
            </a:r>
            <a:endParaRPr lang="en-CA" sz="2000" b="1" dirty="0">
              <a:latin typeface="Comic Sans MS" pitchFamily="66" charset="0"/>
            </a:endParaRPr>
          </a:p>
        </p:txBody>
      </p:sp>
      <p:pic>
        <p:nvPicPr>
          <p:cNvPr id="15" name="Picture 3"/>
          <p:cNvPicPr>
            <a:picLocks noChangeAspect="1" noChangeArrowheads="1"/>
          </p:cNvPicPr>
          <p:nvPr/>
        </p:nvPicPr>
        <p:blipFill>
          <a:blip r:embed="rId2" cstate="print"/>
          <a:srcRect/>
          <a:stretch>
            <a:fillRect/>
          </a:stretch>
        </p:blipFill>
        <p:spPr bwMode="auto">
          <a:xfrm>
            <a:off x="1403648" y="692696"/>
            <a:ext cx="6048672" cy="53288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line graphs -&gt; 4 series and 2 Y axes.</a:t>
            </a:r>
            <a:endParaRPr lang="en-CA" sz="2000" b="1" dirty="0">
              <a:latin typeface="Comic Sans MS" pitchFamily="66" charset="0"/>
            </a:endParaRPr>
          </a:p>
        </p:txBody>
      </p:sp>
      <p:pic>
        <p:nvPicPr>
          <p:cNvPr id="7" name="Picture 2"/>
          <p:cNvPicPr>
            <a:picLocks noChangeAspect="1" noChangeArrowheads="1"/>
          </p:cNvPicPr>
          <p:nvPr/>
        </p:nvPicPr>
        <p:blipFill>
          <a:blip r:embed="rId2" cstate="print"/>
          <a:srcRect/>
          <a:stretch>
            <a:fillRect/>
          </a:stretch>
        </p:blipFill>
        <p:spPr bwMode="auto">
          <a:xfrm>
            <a:off x="809582" y="692696"/>
            <a:ext cx="7524836" cy="54726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899592" y="1268760"/>
            <a:ext cx="5665255" cy="4991101"/>
          </a:xfrm>
          <a:prstGeom prst="rect">
            <a:avLst/>
          </a:prstGeom>
          <a:noFill/>
          <a:ln w="9525">
            <a:noFill/>
            <a:miter lim="800000"/>
            <a:headEnd/>
            <a:tailEnd/>
          </a:ln>
        </p:spPr>
      </p:pic>
      <p:sp>
        <p:nvSpPr>
          <p:cNvPr id="3" name="TextBox 2"/>
          <p:cNvSpPr txBox="1"/>
          <p:nvPr/>
        </p:nvSpPr>
        <p:spPr>
          <a:xfrm>
            <a:off x="0" y="6165304"/>
            <a:ext cx="9144000" cy="523220"/>
          </a:xfrm>
          <a:prstGeom prst="rect">
            <a:avLst/>
          </a:prstGeom>
          <a:noFill/>
        </p:spPr>
        <p:txBody>
          <a:bodyPr wrap="square" rtlCol="0">
            <a:spAutoFit/>
          </a:bodyPr>
          <a:lstStyle/>
          <a:p>
            <a:r>
              <a:rPr lang="en-CA" sz="1400" i="1" dirty="0" smtClean="0"/>
              <a:t>In </a:t>
            </a:r>
            <a:r>
              <a:rPr lang="en-CA" sz="1400" i="1" dirty="0" err="1" smtClean="0"/>
              <a:t>Biol</a:t>
            </a:r>
            <a:r>
              <a:rPr lang="en-CA" sz="1400" i="1" dirty="0" smtClean="0"/>
              <a:t> 363 we will assume that means are significantly different from each other if their confidence intervals do not overlap -  (in “real life” you should be doing proper statistical analysis!)</a:t>
            </a:r>
            <a:endParaRPr lang="en-CA" sz="1400" i="1" dirty="0"/>
          </a:p>
        </p:txBody>
      </p:sp>
      <p:sp>
        <p:nvSpPr>
          <p:cNvPr id="4" name="TextBox 3"/>
          <p:cNvSpPr txBox="1"/>
          <p:nvPr/>
        </p:nvSpPr>
        <p:spPr>
          <a:xfrm>
            <a:off x="0" y="0"/>
            <a:ext cx="9144000" cy="1077218"/>
          </a:xfrm>
          <a:prstGeom prst="rect">
            <a:avLst/>
          </a:prstGeom>
          <a:solidFill>
            <a:schemeClr val="accent6">
              <a:lumMod val="75000"/>
            </a:schemeClr>
          </a:solidFill>
        </p:spPr>
        <p:txBody>
          <a:bodyPr wrap="square" rtlCol="0">
            <a:spAutoFit/>
          </a:bodyPr>
          <a:lstStyle/>
          <a:p>
            <a:r>
              <a:rPr lang="en-CA" sz="1600" b="1" dirty="0" smtClean="0">
                <a:latin typeface="Comic Sans MS" pitchFamily="66" charset="0"/>
              </a:rPr>
              <a:t>Anatole’s data suggest that there is no gender difference in brain size in young children. However when they reach their 4</a:t>
            </a:r>
            <a:r>
              <a:rPr lang="en-CA" sz="1600" b="1" baseline="30000" dirty="0" smtClean="0">
                <a:latin typeface="Comic Sans MS" pitchFamily="66" charset="0"/>
              </a:rPr>
              <a:t>th</a:t>
            </a:r>
            <a:r>
              <a:rPr lang="en-CA" sz="1600" b="1" dirty="0" smtClean="0">
                <a:latin typeface="Comic Sans MS" pitchFamily="66" charset="0"/>
              </a:rPr>
              <a:t> birthday the brains weight of females and males start to show significant differences. Brains weight of males becomes </a:t>
            </a:r>
            <a:r>
              <a:rPr lang="en-CA" sz="1600" b="1" dirty="0" smtClean="0">
                <a:uFill>
                  <a:solidFill>
                    <a:srgbClr val="FF0000"/>
                  </a:solidFill>
                </a:uFill>
                <a:latin typeface="Comic Sans MS" pitchFamily="66" charset="0"/>
              </a:rPr>
              <a:t>significantly bigger than females of the same age and this difference is shown throughout human life span.  </a:t>
            </a:r>
            <a:endParaRPr lang="en-CA" sz="1600" b="1"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ectangle 7"/>
          <p:cNvSpPr/>
          <p:nvPr/>
        </p:nvSpPr>
        <p:spPr>
          <a:xfrm>
            <a:off x="0" y="1268760"/>
            <a:ext cx="9144000" cy="1200329"/>
          </a:xfrm>
          <a:prstGeom prst="rect">
            <a:avLst/>
          </a:prstGeom>
          <a:noFill/>
        </p:spPr>
        <p:txBody>
          <a:bodyPr wrap="square" lIns="91440" tIns="45720" rIns="91440" bIns="45720">
            <a:spAutoFit/>
            <a:scene3d>
              <a:camera prst="obliqueBottomRight"/>
              <a:lightRig rig="threePt" dir="t"/>
            </a:scene3d>
          </a:bodyPr>
          <a:lstStyle/>
          <a:p>
            <a:pPr algn="ctr"/>
            <a:r>
              <a:rPr lang="en-CA" sz="36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Simple Table &amp; Simple Bar Graph</a:t>
            </a:r>
          </a:p>
          <a:p>
            <a:pPr algn="ctr"/>
            <a:r>
              <a:rPr lang="en-US" sz="36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rPr>
              <a:t>BASIC KNOWLEDGE</a:t>
            </a:r>
            <a:endParaRPr lang="en-CA" sz="36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endParaRPr>
          </a:p>
        </p:txBody>
      </p:sp>
      <p:sp>
        <p:nvSpPr>
          <p:cNvPr id="9" name="Rectangle 8"/>
          <p:cNvSpPr/>
          <p:nvPr/>
        </p:nvSpPr>
        <p:spPr>
          <a:xfrm>
            <a:off x="0" y="476672"/>
            <a:ext cx="9144000" cy="523220"/>
          </a:xfrm>
          <a:prstGeom prst="rect">
            <a:avLst/>
          </a:prstGeom>
          <a:noFill/>
        </p:spPr>
        <p:txBody>
          <a:bodyPr wrap="square" lIns="91440" tIns="45720" rIns="91440" bIns="45720">
            <a:spAutoFit/>
            <a:scene3d>
              <a:camera prst="obliqueBottomRight"/>
              <a:lightRig rig="threePt" dir="t"/>
            </a:scene3d>
          </a:bodyPr>
          <a:lstStyle/>
          <a:p>
            <a:pPr algn="ctr"/>
            <a:r>
              <a:rPr lang="en-US" sz="28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 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763688" cy="584775"/>
          </a:xfrm>
          <a:prstGeom prst="rect">
            <a:avLst/>
          </a:prstGeom>
          <a:noFill/>
        </p:spPr>
        <p:txBody>
          <a:bodyPr wrap="square" lIns="91440" tIns="45720" rIns="91440" bIns="45720">
            <a:spAutoFit/>
            <a:scene3d>
              <a:camera prst="obliqueBottomRight"/>
              <a:lightRig rig="threePt" dir="t"/>
            </a:scene3d>
          </a:bodyPr>
          <a:lstStyle/>
          <a:p>
            <a:pPr algn="ctr"/>
            <a:r>
              <a:rPr lang="en-US"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 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3"/>
          <p:cNvPicPr>
            <a:picLocks noChangeAspect="1" noChangeArrowheads="1"/>
          </p:cNvPicPr>
          <p:nvPr/>
        </p:nvPicPr>
        <p:blipFill>
          <a:blip r:embed="rId2" cstate="print"/>
          <a:srcRect/>
          <a:stretch>
            <a:fillRect/>
          </a:stretch>
        </p:blipFill>
        <p:spPr bwMode="auto">
          <a:xfrm>
            <a:off x="107504" y="1659468"/>
            <a:ext cx="3888432" cy="3425716"/>
          </a:xfrm>
          <a:prstGeom prst="rect">
            <a:avLst/>
          </a:prstGeom>
          <a:noFill/>
          <a:ln w="9525">
            <a:noFill/>
            <a:miter lim="800000"/>
            <a:headEnd/>
            <a:tailEnd/>
          </a:ln>
        </p:spPr>
      </p:pic>
      <p:sp>
        <p:nvSpPr>
          <p:cNvPr id="6" name="Rectangle 5"/>
          <p:cNvSpPr/>
          <p:nvPr/>
        </p:nvSpPr>
        <p:spPr>
          <a:xfrm>
            <a:off x="0" y="0"/>
            <a:ext cx="9144000" cy="461665"/>
          </a:xfrm>
          <a:prstGeom prst="rect">
            <a:avLst/>
          </a:prstGeom>
          <a:solidFill>
            <a:schemeClr val="accent6">
              <a:lumMod val="75000"/>
            </a:schemeClr>
          </a:solidFill>
        </p:spPr>
        <p:txBody>
          <a:bodyPr wrap="square" lIns="91440" tIns="45720" rIns="91440" bIns="45720">
            <a:spAutoFit/>
            <a:scene3d>
              <a:camera prst="obliqueBottomRight"/>
              <a:lightRig rig="threePt" dir="t"/>
            </a:scene3d>
          </a:bodyPr>
          <a:lstStyle/>
          <a:p>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MAKING </a:t>
            </a: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LINE GRAPHS </a:t>
            </a:r>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WITH </a:t>
            </a: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2 OR 4 SERIES </a:t>
            </a:r>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(and </a:t>
            </a:r>
            <a:r>
              <a:rPr lang="en-CA" sz="2400" b="1" u="sng"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2</a:t>
            </a:r>
            <a:r>
              <a:rPr lang="en-CA" sz="20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 Y axis)</a:t>
            </a:r>
            <a:endParaRPr lang="en-CA" sz="20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sp>
        <p:nvSpPr>
          <p:cNvPr id="7" name="Down Arrow 6"/>
          <p:cNvSpPr/>
          <p:nvPr/>
        </p:nvSpPr>
        <p:spPr>
          <a:xfrm>
            <a:off x="2051720" y="620688"/>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8" name="TextBox 7"/>
          <p:cNvSpPr txBox="1"/>
          <p:nvPr/>
        </p:nvSpPr>
        <p:spPr>
          <a:xfrm rot="21438773">
            <a:off x="2340221" y="1021905"/>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pic>
        <p:nvPicPr>
          <p:cNvPr id="9" name="Picture 2"/>
          <p:cNvPicPr>
            <a:picLocks noChangeAspect="1" noChangeArrowheads="1"/>
          </p:cNvPicPr>
          <p:nvPr/>
        </p:nvPicPr>
        <p:blipFill>
          <a:blip r:embed="rId3" cstate="print"/>
          <a:srcRect/>
          <a:stretch>
            <a:fillRect/>
          </a:stretch>
        </p:blipFill>
        <p:spPr bwMode="auto">
          <a:xfrm>
            <a:off x="4688505" y="1628800"/>
            <a:ext cx="4455495" cy="3240360"/>
          </a:xfrm>
          <a:prstGeom prst="rect">
            <a:avLst/>
          </a:prstGeom>
          <a:noFill/>
          <a:ln w="9525">
            <a:noFill/>
            <a:miter lim="800000"/>
            <a:headEnd/>
            <a:tailEnd/>
          </a:ln>
        </p:spPr>
      </p:pic>
      <p:sp>
        <p:nvSpPr>
          <p:cNvPr id="10" name="TextBox 9"/>
          <p:cNvSpPr txBox="1"/>
          <p:nvPr/>
        </p:nvSpPr>
        <p:spPr>
          <a:xfrm>
            <a:off x="8172400" y="476672"/>
            <a:ext cx="971600"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2</a:t>
            </a:r>
            <a:r>
              <a:rPr lang="en-CA" b="1" baseline="30000" dirty="0" smtClean="0">
                <a:solidFill>
                  <a:schemeClr val="accent6">
                    <a:lumMod val="75000"/>
                  </a:schemeClr>
                </a:solidFill>
                <a:latin typeface="Comic Sans MS" pitchFamily="66" charset="0"/>
              </a:rPr>
              <a:t>nd</a:t>
            </a:r>
            <a:r>
              <a:rPr lang="en-CA" b="1" dirty="0" smtClean="0">
                <a:solidFill>
                  <a:schemeClr val="accent6">
                    <a:lumMod val="75000"/>
                  </a:schemeClr>
                </a:solidFill>
                <a:latin typeface="Comic Sans MS" pitchFamily="66" charset="0"/>
              </a:rPr>
              <a:t> </a:t>
            </a:r>
          </a:p>
          <a:p>
            <a:pPr algn="ctr"/>
            <a:r>
              <a:rPr lang="en-CA" b="1" dirty="0" smtClean="0">
                <a:solidFill>
                  <a:schemeClr val="accent6">
                    <a:lumMod val="75000"/>
                  </a:schemeClr>
                </a:solidFill>
                <a:latin typeface="Comic Sans MS" pitchFamily="66" charset="0"/>
              </a:rPr>
              <a:t>Y axis</a:t>
            </a:r>
            <a:endParaRPr lang="en-CA" b="1" dirty="0">
              <a:solidFill>
                <a:schemeClr val="accent6">
                  <a:lumMod val="75000"/>
                </a:schemeClr>
              </a:solidFill>
              <a:latin typeface="Comic Sans MS" pitchFamily="66" charset="0"/>
            </a:endParaRPr>
          </a:p>
        </p:txBody>
      </p:sp>
      <p:cxnSp>
        <p:nvCxnSpPr>
          <p:cNvPr id="11" name="Straight Arrow Connector 10"/>
          <p:cNvCxnSpPr/>
          <p:nvPr/>
        </p:nvCxnSpPr>
        <p:spPr>
          <a:xfrm rot="5400000">
            <a:off x="8459638" y="1412776"/>
            <a:ext cx="432842" cy="79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644008" y="476672"/>
            <a:ext cx="971600"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1</a:t>
            </a:r>
            <a:r>
              <a:rPr lang="en-CA" b="1" baseline="30000" dirty="0" smtClean="0">
                <a:solidFill>
                  <a:schemeClr val="accent6">
                    <a:lumMod val="75000"/>
                  </a:schemeClr>
                </a:solidFill>
                <a:latin typeface="Comic Sans MS" pitchFamily="66" charset="0"/>
              </a:rPr>
              <a:t>st</a:t>
            </a:r>
            <a:r>
              <a:rPr lang="en-CA" b="1" dirty="0" smtClean="0">
                <a:solidFill>
                  <a:schemeClr val="accent6">
                    <a:lumMod val="75000"/>
                  </a:schemeClr>
                </a:solidFill>
                <a:latin typeface="Comic Sans MS" pitchFamily="66" charset="0"/>
              </a:rPr>
              <a:t> </a:t>
            </a:r>
          </a:p>
          <a:p>
            <a:pPr algn="ctr"/>
            <a:r>
              <a:rPr lang="en-CA" b="1" dirty="0" smtClean="0">
                <a:solidFill>
                  <a:schemeClr val="accent6">
                    <a:lumMod val="75000"/>
                  </a:schemeClr>
                </a:solidFill>
                <a:latin typeface="Comic Sans MS" pitchFamily="66" charset="0"/>
              </a:rPr>
              <a:t>Y axis</a:t>
            </a:r>
            <a:endParaRPr lang="en-CA"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931246" y="1412776"/>
            <a:ext cx="432842" cy="79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83568" y="5210616"/>
            <a:ext cx="2880320" cy="738664"/>
          </a:xfrm>
          <a:prstGeom prst="rect">
            <a:avLst/>
          </a:prstGeom>
          <a:noFill/>
        </p:spPr>
        <p:txBody>
          <a:bodyPr wrap="square" rtlCol="0">
            <a:spAutoFit/>
          </a:bodyPr>
          <a:lstStyle/>
          <a:p>
            <a:r>
              <a:rPr lang="en-CA" sz="1400" b="1" dirty="0" smtClean="0"/>
              <a:t>2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endParaRPr lang="en-CA" sz="1400" b="1" dirty="0">
              <a:solidFill>
                <a:srgbClr val="0000FF"/>
              </a:solidFill>
            </a:endParaRPr>
          </a:p>
        </p:txBody>
      </p:sp>
      <p:sp>
        <p:nvSpPr>
          <p:cNvPr id="27" name="TextBox 26"/>
          <p:cNvSpPr txBox="1"/>
          <p:nvPr/>
        </p:nvSpPr>
        <p:spPr>
          <a:xfrm>
            <a:off x="683568" y="6381328"/>
            <a:ext cx="3096344" cy="307777"/>
          </a:xfrm>
          <a:prstGeom prst="rect">
            <a:avLst/>
          </a:prstGeom>
          <a:noFill/>
        </p:spPr>
        <p:txBody>
          <a:bodyPr wrap="square" rtlCol="0">
            <a:spAutoFit/>
          </a:bodyPr>
          <a:lstStyle/>
          <a:p>
            <a:r>
              <a:rPr lang="en-CA" sz="1400" b="1" dirty="0" smtClean="0"/>
              <a:t>22 categories -&gt; 22 age categories</a:t>
            </a:r>
            <a:endParaRPr lang="en-CA" sz="1400" b="1" dirty="0"/>
          </a:p>
        </p:txBody>
      </p:sp>
      <p:sp>
        <p:nvSpPr>
          <p:cNvPr id="28" name="TextBox 27"/>
          <p:cNvSpPr txBox="1"/>
          <p:nvPr/>
        </p:nvSpPr>
        <p:spPr>
          <a:xfrm>
            <a:off x="5580112" y="5013176"/>
            <a:ext cx="2880320" cy="1384995"/>
          </a:xfrm>
          <a:prstGeom prst="rect">
            <a:avLst/>
          </a:prstGeom>
          <a:noFill/>
        </p:spPr>
        <p:txBody>
          <a:bodyPr wrap="square" rtlCol="0">
            <a:spAutoFit/>
          </a:bodyPr>
          <a:lstStyle/>
          <a:p>
            <a:r>
              <a:rPr lang="en-CA" sz="1400" b="1" dirty="0" smtClean="0"/>
              <a:t>4 series </a:t>
            </a:r>
          </a:p>
          <a:p>
            <a:r>
              <a:rPr lang="en-CA" sz="1400" b="1" dirty="0" smtClean="0"/>
              <a:t>-&gt; Average </a:t>
            </a:r>
            <a:r>
              <a:rPr lang="en-CA" sz="1400" b="1" dirty="0" smtClean="0">
                <a:solidFill>
                  <a:srgbClr val="FF0000"/>
                </a:solidFill>
              </a:rPr>
              <a:t>Brain weight of Females</a:t>
            </a:r>
          </a:p>
          <a:p>
            <a:r>
              <a:rPr lang="en-CA" sz="1400" b="1" dirty="0" smtClean="0"/>
              <a:t>-&gt; Average </a:t>
            </a:r>
            <a:r>
              <a:rPr lang="en-CA" sz="1400" b="1" dirty="0" smtClean="0">
                <a:solidFill>
                  <a:srgbClr val="0000FF"/>
                </a:solidFill>
              </a:rPr>
              <a:t>Brain weight of Males</a:t>
            </a:r>
          </a:p>
          <a:p>
            <a:r>
              <a:rPr lang="en-CA" sz="1400" b="1" dirty="0" smtClean="0"/>
              <a:t>-&gt; Average </a:t>
            </a:r>
            <a:r>
              <a:rPr lang="en-CA" sz="1400" b="1" dirty="0" smtClean="0">
                <a:solidFill>
                  <a:srgbClr val="FF33CC"/>
                </a:solidFill>
              </a:rPr>
              <a:t>Body weight of Females</a:t>
            </a:r>
          </a:p>
          <a:p>
            <a:r>
              <a:rPr lang="en-CA" sz="1400" b="1" dirty="0" smtClean="0"/>
              <a:t>-&gt; Average </a:t>
            </a:r>
            <a:r>
              <a:rPr lang="en-CA" sz="1400" b="1" dirty="0" smtClean="0">
                <a:solidFill>
                  <a:srgbClr val="00B0F0"/>
                </a:solidFill>
              </a:rPr>
              <a:t>Body weight of Males</a:t>
            </a:r>
          </a:p>
          <a:p>
            <a:endParaRPr lang="en-CA" sz="1400" b="1" dirty="0">
              <a:solidFill>
                <a:srgbClr val="0000FF"/>
              </a:solidFill>
            </a:endParaRPr>
          </a:p>
        </p:txBody>
      </p:sp>
      <p:sp>
        <p:nvSpPr>
          <p:cNvPr id="29" name="TextBox 28"/>
          <p:cNvSpPr txBox="1"/>
          <p:nvPr/>
        </p:nvSpPr>
        <p:spPr>
          <a:xfrm>
            <a:off x="5580112" y="6381328"/>
            <a:ext cx="3096344" cy="307777"/>
          </a:xfrm>
          <a:prstGeom prst="rect">
            <a:avLst/>
          </a:prstGeom>
          <a:noFill/>
        </p:spPr>
        <p:txBody>
          <a:bodyPr wrap="square" rtlCol="0">
            <a:spAutoFit/>
          </a:bodyPr>
          <a:lstStyle/>
          <a:p>
            <a:r>
              <a:rPr lang="en-CA" sz="1400" b="1" dirty="0" smtClean="0"/>
              <a:t>22 categories -&gt; 22 age categories</a:t>
            </a:r>
            <a:endParaRPr lang="en-CA" sz="1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55004" y="1988840"/>
            <a:ext cx="8953500" cy="3943350"/>
          </a:xfrm>
          <a:prstGeom prst="rect">
            <a:avLst/>
          </a:prstGeom>
          <a:noFill/>
          <a:ln w="9525">
            <a:noFill/>
            <a:miter lim="800000"/>
            <a:headEnd/>
            <a:tailEnd/>
          </a:ln>
        </p:spPr>
      </p:pic>
      <p:sp>
        <p:nvSpPr>
          <p:cNvPr id="3" name="TextBox 2"/>
          <p:cNvSpPr txBox="1"/>
          <p:nvPr/>
        </p:nvSpPr>
        <p:spPr>
          <a:xfrm>
            <a:off x="0" y="0"/>
            <a:ext cx="9144000" cy="830997"/>
          </a:xfrm>
          <a:prstGeom prst="rect">
            <a:avLst/>
          </a:prstGeom>
          <a:solidFill>
            <a:schemeClr val="accent6">
              <a:lumMod val="75000"/>
            </a:schemeClr>
          </a:solidFill>
        </p:spPr>
        <p:txBody>
          <a:bodyPr wrap="square" rtlCol="0">
            <a:spAutoFit/>
          </a:bodyPr>
          <a:lstStyle/>
          <a:p>
            <a:r>
              <a:rPr lang="en-CA" sz="1600" b="1" dirty="0" smtClean="0">
                <a:latin typeface="Comic Sans MS" pitchFamily="66" charset="0"/>
              </a:rPr>
              <a:t>It looks like the brain of w</a:t>
            </a:r>
            <a:r>
              <a:rPr lang="en-CA" sz="1600" b="1" dirty="0" smtClean="0">
                <a:uFill>
                  <a:solidFill>
                    <a:srgbClr val="FF0000"/>
                  </a:solidFill>
                </a:uFill>
                <a:latin typeface="Comic Sans MS" pitchFamily="66" charset="0"/>
              </a:rPr>
              <a:t>omen are significantly smaller than the brain of men.  If we standardise brain size relatively to body weight, there is no significant difference between genders except with the Quebecers.</a:t>
            </a:r>
            <a:endParaRPr lang="en-CA" sz="1600" b="1" dirty="0">
              <a:latin typeface="Comic Sans MS" pitchFamily="66" charset="0"/>
            </a:endParaRPr>
          </a:p>
        </p:txBody>
      </p:sp>
      <p:sp>
        <p:nvSpPr>
          <p:cNvPr id="5" name="TextBox 4"/>
          <p:cNvSpPr txBox="1"/>
          <p:nvPr/>
        </p:nvSpPr>
        <p:spPr>
          <a:xfrm>
            <a:off x="0" y="5903893"/>
            <a:ext cx="9144000" cy="400110"/>
          </a:xfrm>
          <a:prstGeom prst="rect">
            <a:avLst/>
          </a:prstGeom>
          <a:solidFill>
            <a:srgbClr val="FFFF00"/>
          </a:solidFill>
        </p:spPr>
        <p:txBody>
          <a:bodyPr wrap="square" rtlCol="0">
            <a:spAutoFit/>
          </a:bodyPr>
          <a:lstStyle/>
          <a:p>
            <a:r>
              <a:rPr lang="en-CA" sz="2000" dirty="0" smtClean="0">
                <a:latin typeface="Comic Sans MS" pitchFamily="66" charset="0"/>
              </a:rPr>
              <a:t>In this tutorial, we will investigate if brain size changes over a life span. </a:t>
            </a:r>
            <a:endParaRPr lang="en-CA" sz="2000" dirty="0">
              <a:latin typeface="Comic Sans MS" pitchFamily="66" charset="0"/>
            </a:endParaRPr>
          </a:p>
        </p:txBody>
      </p:sp>
      <p:sp>
        <p:nvSpPr>
          <p:cNvPr id="6" name="Rectangle 5"/>
          <p:cNvSpPr/>
          <p:nvPr/>
        </p:nvSpPr>
        <p:spPr>
          <a:xfrm>
            <a:off x="0" y="908720"/>
            <a:ext cx="9144000" cy="830997"/>
          </a:xfrm>
          <a:prstGeom prst="rect">
            <a:avLst/>
          </a:prstGeom>
        </p:spPr>
        <p:txBody>
          <a:bodyPr wrap="square">
            <a:spAutoFit/>
          </a:bodyPr>
          <a:lstStyle/>
          <a:p>
            <a:pPr lvl="0"/>
            <a:r>
              <a:rPr lang="en-CA" sz="1600" b="1" dirty="0" smtClean="0">
                <a:solidFill>
                  <a:prstClr val="black"/>
                </a:solidFill>
                <a:uFill>
                  <a:solidFill>
                    <a:srgbClr val="FF0000"/>
                  </a:solidFill>
                </a:uFill>
                <a:latin typeface="Comic Sans MS" pitchFamily="66" charset="0"/>
              </a:rPr>
              <a:t>Are these results meaningful? Brain weight may change over a life span... We do not know the age of our subjects and for all we know, we may compare old women with young males .... and observe the effect of aging as well as gender.</a:t>
            </a:r>
            <a:endParaRPr lang="en-CA" sz="1600" b="1" dirty="0">
              <a:solidFill>
                <a:prstClr val="black"/>
              </a:solidFill>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55004" y="1988840"/>
            <a:ext cx="8953500" cy="3943350"/>
          </a:xfrm>
          <a:prstGeom prst="rect">
            <a:avLst/>
          </a:prstGeom>
          <a:noFill/>
          <a:ln w="9525">
            <a:noFill/>
            <a:miter lim="800000"/>
            <a:headEnd/>
            <a:tailEnd/>
          </a:ln>
        </p:spPr>
      </p:pic>
      <p:sp>
        <p:nvSpPr>
          <p:cNvPr id="3" name="TextBox 2"/>
          <p:cNvSpPr txBox="1"/>
          <p:nvPr/>
        </p:nvSpPr>
        <p:spPr>
          <a:xfrm>
            <a:off x="0" y="0"/>
            <a:ext cx="9144000" cy="2062103"/>
          </a:xfrm>
          <a:prstGeom prst="rect">
            <a:avLst/>
          </a:prstGeom>
          <a:solidFill>
            <a:schemeClr val="accent6">
              <a:lumMod val="75000"/>
            </a:schemeClr>
          </a:solidFill>
        </p:spPr>
        <p:txBody>
          <a:bodyPr wrap="square" rtlCol="0">
            <a:spAutoFit/>
          </a:bodyPr>
          <a:lstStyle/>
          <a:p>
            <a:r>
              <a:rPr lang="en-CA" sz="1600" b="1" dirty="0" smtClean="0">
                <a:latin typeface="Comic Sans MS" pitchFamily="66" charset="0"/>
              </a:rPr>
              <a:t>It looks like the brain of w</a:t>
            </a:r>
            <a:r>
              <a:rPr lang="en-CA" sz="1600" b="1" dirty="0" smtClean="0">
                <a:uFill>
                  <a:solidFill>
                    <a:srgbClr val="FF0000"/>
                  </a:solidFill>
                </a:uFill>
                <a:latin typeface="Comic Sans MS" pitchFamily="66" charset="0"/>
              </a:rPr>
              <a:t>omen are significantly smaller than the brain of men.  If we standardise brain size relatively to body weight, there is no significant difference between genders except with the Quebecers.</a:t>
            </a:r>
          </a:p>
          <a:p>
            <a:endParaRPr lang="en-CA" sz="1600" b="1" dirty="0" smtClean="0">
              <a:uFill>
                <a:solidFill>
                  <a:srgbClr val="FF0000"/>
                </a:solidFill>
              </a:uFill>
              <a:latin typeface="Comic Sans MS" pitchFamily="66" charset="0"/>
            </a:endParaRPr>
          </a:p>
          <a:p>
            <a:r>
              <a:rPr lang="en-CA" sz="1600" b="1" dirty="0" smtClean="0">
                <a:uFill>
                  <a:solidFill>
                    <a:srgbClr val="FF0000"/>
                  </a:solidFill>
                </a:uFill>
                <a:latin typeface="Comic Sans MS" pitchFamily="66" charset="0"/>
              </a:rPr>
              <a:t>Are these results meaningful? Brain weight may change over a life span... We do not know the age of our subjects and these samples may not be controlled for age. We may compare old women with young males .... and observe the effect of aging as well as gender.</a:t>
            </a:r>
            <a:endParaRPr lang="en-CA" sz="1600" b="1" dirty="0">
              <a:latin typeface="Comic Sans MS" pitchFamily="66" charset="0"/>
            </a:endParaRPr>
          </a:p>
        </p:txBody>
      </p:sp>
      <p:sp>
        <p:nvSpPr>
          <p:cNvPr id="5" name="TextBox 4"/>
          <p:cNvSpPr txBox="1"/>
          <p:nvPr/>
        </p:nvSpPr>
        <p:spPr>
          <a:xfrm>
            <a:off x="0" y="5903893"/>
            <a:ext cx="9144000" cy="400110"/>
          </a:xfrm>
          <a:prstGeom prst="rect">
            <a:avLst/>
          </a:prstGeom>
          <a:solidFill>
            <a:srgbClr val="FFFF00"/>
          </a:solidFill>
        </p:spPr>
        <p:txBody>
          <a:bodyPr wrap="square" rtlCol="0">
            <a:spAutoFit/>
          </a:bodyPr>
          <a:lstStyle/>
          <a:p>
            <a:r>
              <a:rPr lang="en-CA" sz="2000" dirty="0" smtClean="0">
                <a:latin typeface="Comic Sans MS" pitchFamily="66" charset="0"/>
              </a:rPr>
              <a:t>In this tutorial, we will investigate if brain size changes over a life span. </a:t>
            </a:r>
            <a:endParaRPr lang="en-CA" sz="20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4941168"/>
            <a:ext cx="9144000" cy="830997"/>
          </a:xfrm>
          <a:prstGeom prst="rect">
            <a:avLst/>
          </a:prstGeom>
          <a:solidFill>
            <a:schemeClr val="accent6">
              <a:lumMod val="75000"/>
            </a:schemeClr>
          </a:solidFill>
        </p:spPr>
        <p:txBody>
          <a:bodyPr wrap="square">
            <a:spAutoFit/>
          </a:bodyPr>
          <a:lstStyle/>
          <a:p>
            <a:pPr lvl="0"/>
            <a:r>
              <a:rPr lang="en-CA" sz="1600" b="1" dirty="0" smtClean="0">
                <a:solidFill>
                  <a:prstClr val="black"/>
                </a:solidFill>
                <a:uFill>
                  <a:solidFill>
                    <a:srgbClr val="FF0000"/>
                  </a:solidFill>
                </a:uFill>
                <a:latin typeface="Comic Sans MS" pitchFamily="66" charset="0"/>
              </a:rPr>
              <a:t>Are these results meaningful? Brain weight may change over a life span... </a:t>
            </a:r>
          </a:p>
          <a:p>
            <a:pPr lvl="0"/>
            <a:r>
              <a:rPr lang="en-CA" sz="1600" b="1" dirty="0" smtClean="0">
                <a:solidFill>
                  <a:prstClr val="black"/>
                </a:solidFill>
                <a:uFill>
                  <a:solidFill>
                    <a:srgbClr val="FF0000"/>
                  </a:solidFill>
                </a:uFill>
                <a:latin typeface="Comic Sans MS" pitchFamily="66" charset="0"/>
              </a:rPr>
              <a:t>We do not know the age of our subjects and for all we know, we may compare old women with young males .... and observe the effect of aging, not gender.</a:t>
            </a:r>
            <a:endParaRPr lang="en-CA" sz="1600" b="1" dirty="0">
              <a:solidFill>
                <a:prstClr val="black"/>
              </a:solidFill>
              <a:latin typeface="Comic Sans MS" pitchFamily="66" charset="0"/>
            </a:endParaRPr>
          </a:p>
        </p:txBody>
      </p:sp>
      <p:pic>
        <p:nvPicPr>
          <p:cNvPr id="7" name="Picture 2"/>
          <p:cNvPicPr>
            <a:picLocks noChangeAspect="1" noChangeArrowheads="1"/>
          </p:cNvPicPr>
          <p:nvPr/>
        </p:nvPicPr>
        <p:blipFill>
          <a:blip r:embed="rId2" cstate="print"/>
          <a:srcRect/>
          <a:stretch>
            <a:fillRect/>
          </a:stretch>
        </p:blipFill>
        <p:spPr bwMode="auto">
          <a:xfrm>
            <a:off x="0" y="692696"/>
            <a:ext cx="4139952" cy="3967454"/>
          </a:xfrm>
          <a:prstGeom prst="rect">
            <a:avLst/>
          </a:prstGeom>
          <a:noFill/>
          <a:ln w="9525">
            <a:noFill/>
            <a:miter lim="800000"/>
            <a:headEnd/>
            <a:tailEnd/>
          </a:ln>
        </p:spPr>
      </p:pic>
      <p:pic>
        <p:nvPicPr>
          <p:cNvPr id="8" name="Picture 3"/>
          <p:cNvPicPr>
            <a:picLocks noChangeAspect="1" noChangeArrowheads="1"/>
          </p:cNvPicPr>
          <p:nvPr/>
        </p:nvPicPr>
        <p:blipFill>
          <a:blip r:embed="rId3" cstate="print"/>
          <a:srcRect/>
          <a:stretch>
            <a:fillRect/>
          </a:stretch>
        </p:blipFill>
        <p:spPr bwMode="auto">
          <a:xfrm>
            <a:off x="4499992" y="836711"/>
            <a:ext cx="3978399" cy="3746745"/>
          </a:xfrm>
          <a:prstGeom prst="rect">
            <a:avLst/>
          </a:prstGeom>
          <a:noFill/>
          <a:ln w="9525">
            <a:noFill/>
            <a:miter lim="800000"/>
            <a:headEnd/>
            <a:tailEnd/>
          </a:ln>
        </p:spPr>
      </p:pic>
      <p:sp>
        <p:nvSpPr>
          <p:cNvPr id="11" name="TextBox 10"/>
          <p:cNvSpPr txBox="1"/>
          <p:nvPr/>
        </p:nvSpPr>
        <p:spPr>
          <a:xfrm>
            <a:off x="0" y="5903893"/>
            <a:ext cx="9144000" cy="954107"/>
          </a:xfrm>
          <a:prstGeom prst="rect">
            <a:avLst/>
          </a:prstGeom>
          <a:noFill/>
        </p:spPr>
        <p:txBody>
          <a:bodyPr wrap="square" rtlCol="0">
            <a:spAutoFit/>
          </a:bodyPr>
          <a:lstStyle/>
          <a:p>
            <a:r>
              <a:rPr lang="en-CA" sz="2800" dirty="0" smtClean="0">
                <a:latin typeface="Comic Sans MS" pitchFamily="66" charset="0"/>
              </a:rPr>
              <a:t>In this tutorial, we will investigate how brain size changes over a life span and in the process, ...</a:t>
            </a:r>
            <a:endParaRPr lang="en-CA" sz="2800" dirty="0">
              <a:latin typeface="Comic Sans MS" pitchFamily="66" charset="0"/>
            </a:endParaRPr>
          </a:p>
        </p:txBody>
      </p:sp>
      <p:sp>
        <p:nvSpPr>
          <p:cNvPr id="10" name="TextBox 9"/>
          <p:cNvSpPr txBox="1"/>
          <p:nvPr/>
        </p:nvSpPr>
        <p:spPr>
          <a:xfrm>
            <a:off x="0" y="0"/>
            <a:ext cx="9144000" cy="830997"/>
          </a:xfrm>
          <a:prstGeom prst="rect">
            <a:avLst/>
          </a:prstGeom>
          <a:solidFill>
            <a:schemeClr val="accent6">
              <a:lumMod val="75000"/>
            </a:schemeClr>
          </a:solidFill>
        </p:spPr>
        <p:txBody>
          <a:bodyPr wrap="square" rtlCol="0">
            <a:spAutoFit/>
          </a:bodyPr>
          <a:lstStyle/>
          <a:p>
            <a:r>
              <a:rPr lang="en-CA" sz="1600" b="1" dirty="0" smtClean="0">
                <a:latin typeface="Comic Sans MS" pitchFamily="66" charset="0"/>
              </a:rPr>
              <a:t>In </a:t>
            </a:r>
            <a:r>
              <a:rPr lang="en-CA" sz="1600" b="1" dirty="0" smtClean="0">
                <a:solidFill>
                  <a:schemeClr val="bg1">
                    <a:lumMod val="95000"/>
                  </a:schemeClr>
                </a:solidFill>
                <a:latin typeface="Comic Sans MS" pitchFamily="66" charset="0"/>
              </a:rPr>
              <a:t>Excel 5</a:t>
            </a:r>
            <a:r>
              <a:rPr lang="en-CA" sz="1600" b="1" dirty="0" smtClean="0">
                <a:latin typeface="Comic Sans MS" pitchFamily="66" charset="0"/>
              </a:rPr>
              <a:t> we saw that the brains of w</a:t>
            </a:r>
            <a:r>
              <a:rPr lang="en-CA" sz="1600" b="1" dirty="0" smtClean="0">
                <a:uFill>
                  <a:solidFill>
                    <a:srgbClr val="FF0000"/>
                  </a:solidFill>
                </a:uFill>
                <a:latin typeface="Comic Sans MS" pitchFamily="66" charset="0"/>
              </a:rPr>
              <a:t>omen are significantly smaller than their male counterparts.  If we standardise brain size relatively to body weight, there is no significant difference between genders except in the sample of the Quebecers.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cstate="print"/>
          <a:srcRect/>
          <a:stretch>
            <a:fillRect/>
          </a:stretch>
        </p:blipFill>
        <p:spPr bwMode="auto">
          <a:xfrm>
            <a:off x="35497" y="1244557"/>
            <a:ext cx="4032448" cy="3552595"/>
          </a:xfrm>
          <a:prstGeom prst="rect">
            <a:avLst/>
          </a:prstGeom>
          <a:noFill/>
          <a:ln w="9525">
            <a:noFill/>
            <a:miter lim="800000"/>
            <a:headEnd/>
            <a:tailEnd/>
          </a:ln>
        </p:spPr>
      </p:pic>
      <p:sp>
        <p:nvSpPr>
          <p:cNvPr id="11" name="Rectangle 10"/>
          <p:cNvSpPr/>
          <p:nvPr/>
        </p:nvSpPr>
        <p:spPr>
          <a:xfrm>
            <a:off x="0" y="0"/>
            <a:ext cx="9144000" cy="126876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ectangle 11"/>
          <p:cNvSpPr/>
          <p:nvPr/>
        </p:nvSpPr>
        <p:spPr>
          <a:xfrm>
            <a:off x="0" y="0"/>
            <a:ext cx="9144000" cy="461665"/>
          </a:xfrm>
          <a:prstGeom prst="rect">
            <a:avLst/>
          </a:prstGeom>
          <a:noFill/>
        </p:spPr>
        <p:txBody>
          <a:bodyPr wrap="square" lIns="91440" tIns="45720" rIns="91440" bIns="45720">
            <a:spAutoFit/>
            <a:scene3d>
              <a:camera prst="obliqueBottomRight"/>
              <a:lightRig rig="threePt" dir="t"/>
            </a:scene3d>
          </a:bodyPr>
          <a:lstStyle/>
          <a:p>
            <a:pPr marL="457200" indent="-457200"/>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 we will learn how to </a:t>
            </a:r>
          </a:p>
        </p:txBody>
      </p:sp>
      <p:sp>
        <p:nvSpPr>
          <p:cNvPr id="7" name="Rectangle 6"/>
          <p:cNvSpPr/>
          <p:nvPr/>
        </p:nvSpPr>
        <p:spPr>
          <a:xfrm>
            <a:off x="2003723" y="404664"/>
            <a:ext cx="7140277" cy="830997"/>
          </a:xfrm>
          <a:prstGeom prst="rect">
            <a:avLst/>
          </a:prstGeom>
        </p:spPr>
        <p:txBody>
          <a:bodyPr wrap="square">
            <a:spAutoFit/>
          </a:bodyPr>
          <a:lstStyle/>
          <a:p>
            <a:pPr marL="457200" lvl="0" indent="-457200">
              <a:buFont typeface="+mj-lt"/>
              <a:buAutoNum type="arabicPeriod"/>
            </a:pPr>
            <a:r>
              <a:rPr lang="en-CA" sz="2400" b="1" dirty="0" smtClean="0">
                <a:ln w="12700">
                  <a:solidFill>
                    <a:prstClr val="black">
                      <a:lumMod val="95000"/>
                      <a:lumOff val="5000"/>
                    </a:prstClr>
                  </a:solidFill>
                  <a:prstDash val="solid"/>
                </a:ln>
                <a:solidFill>
                  <a:prstClr val="white">
                    <a:lumMod val="75000"/>
                  </a:prstClr>
                </a:solidFill>
                <a:effectLst>
                  <a:innerShdw blurRad="63500" dist="50800" dir="13500000">
                    <a:prstClr val="black">
                      <a:alpha val="50000"/>
                    </a:prstClr>
                  </a:innerShdw>
                </a:effectLst>
                <a:latin typeface="Comic Sans MS" pitchFamily="66" charset="0"/>
              </a:rPr>
              <a:t>Make line graphs with 2 and 4 series;</a:t>
            </a:r>
          </a:p>
          <a:p>
            <a:pPr marL="457200" lvl="0" indent="-457200">
              <a:buFont typeface="+mj-lt"/>
              <a:buAutoNum type="arabicPeriod"/>
            </a:pPr>
            <a:r>
              <a:rPr lang="en-CA" sz="2400" b="1" dirty="0" smtClean="0">
                <a:ln w="12700">
                  <a:solidFill>
                    <a:prstClr val="black">
                      <a:lumMod val="95000"/>
                      <a:lumOff val="5000"/>
                    </a:prstClr>
                  </a:solidFill>
                  <a:prstDash val="solid"/>
                </a:ln>
                <a:solidFill>
                  <a:prstClr val="white">
                    <a:lumMod val="75000"/>
                  </a:prstClr>
                </a:solidFill>
                <a:effectLst>
                  <a:innerShdw blurRad="63500" dist="50800" dir="13500000">
                    <a:prstClr val="black">
                      <a:alpha val="50000"/>
                    </a:prstClr>
                  </a:innerShdw>
                </a:effectLst>
                <a:latin typeface="Comic Sans MS" pitchFamily="66" charset="0"/>
              </a:rPr>
              <a:t>Include a secondary Y axis on a graph.</a:t>
            </a:r>
            <a:endParaRPr lang="en-CA" sz="2400" b="1" dirty="0">
              <a:ln w="12700">
                <a:solidFill>
                  <a:prstClr val="black">
                    <a:lumMod val="95000"/>
                    <a:lumOff val="5000"/>
                  </a:prstClr>
                </a:solidFill>
                <a:prstDash val="solid"/>
              </a:ln>
              <a:solidFill>
                <a:prstClr val="white">
                  <a:lumMod val="75000"/>
                </a:prstClr>
              </a:solidFill>
              <a:effectLst>
                <a:innerShdw blurRad="63500" dist="50800" dir="13500000">
                  <a:prstClr val="black">
                    <a:alpha val="50000"/>
                  </a:prstClr>
                </a:innerShdw>
              </a:effectLst>
              <a:latin typeface="Comic Sans MS" pitchFamily="66" charset="0"/>
            </a:endParaRPr>
          </a:p>
        </p:txBody>
      </p:sp>
      <p:sp>
        <p:nvSpPr>
          <p:cNvPr id="8" name="TextBox 7"/>
          <p:cNvSpPr txBox="1"/>
          <p:nvPr/>
        </p:nvSpPr>
        <p:spPr>
          <a:xfrm>
            <a:off x="0" y="5349895"/>
            <a:ext cx="4283968" cy="1508105"/>
          </a:xfrm>
          <a:prstGeom prst="rect">
            <a:avLst/>
          </a:prstGeom>
          <a:noFill/>
        </p:spPr>
        <p:txBody>
          <a:bodyPr wrap="square" rtlCol="0">
            <a:spAutoFit/>
          </a:bodyPr>
          <a:lstStyle/>
          <a:p>
            <a:r>
              <a:rPr lang="en-CA" sz="2000" b="1" dirty="0" smtClean="0">
                <a:solidFill>
                  <a:srgbClr val="FF0000"/>
                </a:solidFill>
              </a:rPr>
              <a:t>I will assume that you possess a basic knowledge of Excel (see Tutorials 1,2,3,4&amp;5);</a:t>
            </a:r>
          </a:p>
          <a:p>
            <a:r>
              <a:rPr lang="en-CA" sz="1600" b="1" dirty="0" smtClean="0">
                <a:solidFill>
                  <a:srgbClr val="009900"/>
                </a:solidFill>
              </a:rPr>
              <a:t>To learn how to calculate means &amp; Standard deviation, please go to Excel 2 (or 3&amp;4).</a:t>
            </a:r>
            <a:endParaRPr lang="en-CA" sz="1600" b="1" dirty="0">
              <a:solidFill>
                <a:srgbClr val="009900"/>
              </a:solidFill>
            </a:endParaRPr>
          </a:p>
        </p:txBody>
      </p:sp>
      <p:pic>
        <p:nvPicPr>
          <p:cNvPr id="10" name="Picture 2"/>
          <p:cNvPicPr>
            <a:picLocks noChangeAspect="1" noChangeArrowheads="1"/>
          </p:cNvPicPr>
          <p:nvPr/>
        </p:nvPicPr>
        <p:blipFill>
          <a:blip r:embed="rId3" cstate="print"/>
          <a:srcRect/>
          <a:stretch>
            <a:fillRect/>
          </a:stretch>
        </p:blipFill>
        <p:spPr bwMode="auto">
          <a:xfrm>
            <a:off x="4272558" y="2708920"/>
            <a:ext cx="4871442" cy="354286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9144000" cy="461665"/>
          </a:xfrm>
          <a:prstGeom prst="rect">
            <a:avLst/>
          </a:prstGeom>
          <a:solidFill>
            <a:srgbClr val="FFFF99"/>
          </a:solidFill>
        </p:spPr>
        <p:txBody>
          <a:bodyPr wrap="square" lIns="91440" tIns="45720" rIns="91440" bIns="45720">
            <a:spAutoFit/>
            <a:scene3d>
              <a:camera prst="obliqueBottomRight"/>
              <a:lightRig rig="threePt" dir="t"/>
            </a:scene3d>
          </a:bodyPr>
          <a:lstStyle/>
          <a:p>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DATASET from your friend </a:t>
            </a:r>
            <a:r>
              <a:rPr lang="en-CA" sz="2400" b="1" i="1" dirty="0" smtClean="0">
                <a:latin typeface="Comic Sans MS" pitchFamily="66" charset="0"/>
              </a:rPr>
              <a:t>Anatole Dekaban</a:t>
            </a:r>
            <a:endParaRPr lang="en-CA" sz="24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pic>
        <p:nvPicPr>
          <p:cNvPr id="3074" name="Picture 2"/>
          <p:cNvPicPr>
            <a:picLocks noChangeAspect="1" noChangeArrowheads="1"/>
          </p:cNvPicPr>
          <p:nvPr/>
        </p:nvPicPr>
        <p:blipFill>
          <a:blip r:embed="rId2" cstate="print"/>
          <a:srcRect/>
          <a:stretch>
            <a:fillRect/>
          </a:stretch>
        </p:blipFill>
        <p:spPr bwMode="auto">
          <a:xfrm>
            <a:off x="323528" y="1390500"/>
            <a:ext cx="4752528" cy="4558780"/>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5376690" y="476672"/>
            <a:ext cx="3731814" cy="6352024"/>
          </a:xfrm>
          <a:prstGeom prst="rect">
            <a:avLst/>
          </a:prstGeom>
          <a:noFill/>
          <a:ln w="9525">
            <a:noFill/>
            <a:miter lim="800000"/>
            <a:headEnd/>
            <a:tailEnd/>
          </a:ln>
        </p:spPr>
      </p:pic>
      <p:sp>
        <p:nvSpPr>
          <p:cNvPr id="9" name="Rectangle 8"/>
          <p:cNvSpPr/>
          <p:nvPr/>
        </p:nvSpPr>
        <p:spPr>
          <a:xfrm>
            <a:off x="1871192" y="5733256"/>
            <a:ext cx="2448272"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3076" name="Picture 4"/>
          <p:cNvPicPr>
            <a:picLocks noChangeAspect="1" noChangeArrowheads="1"/>
          </p:cNvPicPr>
          <p:nvPr/>
        </p:nvPicPr>
        <p:blipFill>
          <a:blip r:embed="rId4" cstate="print"/>
          <a:srcRect/>
          <a:stretch>
            <a:fillRect/>
          </a:stretch>
        </p:blipFill>
        <p:spPr bwMode="auto">
          <a:xfrm>
            <a:off x="431032" y="5661248"/>
            <a:ext cx="1476672" cy="217913"/>
          </a:xfrm>
          <a:prstGeom prst="rect">
            <a:avLst/>
          </a:prstGeom>
          <a:noFill/>
          <a:ln w="9525">
            <a:noFill/>
            <a:miter lim="800000"/>
            <a:headEnd/>
            <a:tailEnd/>
          </a:ln>
        </p:spPr>
      </p:pic>
      <p:sp>
        <p:nvSpPr>
          <p:cNvPr id="14" name="Rectangle 13"/>
          <p:cNvSpPr/>
          <p:nvPr/>
        </p:nvSpPr>
        <p:spPr>
          <a:xfrm>
            <a:off x="3923928" y="5733256"/>
            <a:ext cx="1152128" cy="3516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p:cNvSpPr txBox="1"/>
          <p:nvPr/>
        </p:nvSpPr>
        <p:spPr>
          <a:xfrm>
            <a:off x="467544" y="836712"/>
            <a:ext cx="2880320" cy="338554"/>
          </a:xfrm>
          <a:prstGeom prst="rect">
            <a:avLst/>
          </a:prstGeom>
          <a:noFill/>
        </p:spPr>
        <p:txBody>
          <a:bodyPr wrap="square" rtlCol="0">
            <a:spAutoFit/>
          </a:bodyPr>
          <a:lstStyle/>
          <a:p>
            <a:r>
              <a:rPr lang="en-CA" sz="1600" b="1" dirty="0" smtClean="0">
                <a:latin typeface="Comic Sans MS" pitchFamily="66" charset="0"/>
              </a:rPr>
              <a:t>Excerpt from of his letter</a:t>
            </a:r>
            <a:endParaRPr lang="en-CA" sz="1600" b="1" dirty="0">
              <a:latin typeface="Comic Sans MS" pitchFamily="66" charset="0"/>
            </a:endParaRPr>
          </a:p>
        </p:txBody>
      </p:sp>
      <p:sp>
        <p:nvSpPr>
          <p:cNvPr id="13" name="Rectangle 12"/>
          <p:cNvSpPr/>
          <p:nvPr/>
        </p:nvSpPr>
        <p:spPr>
          <a:xfrm>
            <a:off x="4572000" y="5517232"/>
            <a:ext cx="7200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TextBox 14"/>
          <p:cNvSpPr txBox="1"/>
          <p:nvPr/>
        </p:nvSpPr>
        <p:spPr>
          <a:xfrm>
            <a:off x="3635896" y="6093296"/>
            <a:ext cx="1224136" cy="338554"/>
          </a:xfrm>
          <a:prstGeom prst="rect">
            <a:avLst/>
          </a:prstGeom>
          <a:noFill/>
        </p:spPr>
        <p:txBody>
          <a:bodyPr wrap="square" rtlCol="0">
            <a:spAutoFit/>
          </a:bodyPr>
          <a:lstStyle/>
          <a:p>
            <a:r>
              <a:rPr lang="en-CA" sz="1600" b="1" dirty="0" smtClean="0">
                <a:latin typeface="Comic Sans MS" pitchFamily="66" charset="0"/>
              </a:rPr>
              <a:t>His table</a:t>
            </a:r>
            <a:endParaRPr lang="en-CA" sz="1600" b="1" dirty="0">
              <a:latin typeface="Comic Sans MS" pitchFamily="66" charset="0"/>
            </a:endParaRPr>
          </a:p>
        </p:txBody>
      </p:sp>
      <p:cxnSp>
        <p:nvCxnSpPr>
          <p:cNvPr id="17" name="Straight Arrow Connector 16"/>
          <p:cNvCxnSpPr/>
          <p:nvPr/>
        </p:nvCxnSpPr>
        <p:spPr>
          <a:xfrm>
            <a:off x="4716016" y="6309320"/>
            <a:ext cx="504056" cy="1588"/>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0" y="0"/>
            <a:ext cx="9144000" cy="461665"/>
          </a:xfrm>
          <a:prstGeom prst="rect">
            <a:avLst/>
          </a:prstGeom>
          <a:solidFill>
            <a:srgbClr val="FFFF99"/>
          </a:solidFill>
        </p:spPr>
        <p:txBody>
          <a:bodyPr wrap="square" lIns="91440" tIns="45720" rIns="91440" bIns="45720">
            <a:spAutoFit/>
            <a:scene3d>
              <a:camera prst="obliqueBottomRight"/>
              <a:lightRig rig="threePt" dir="t"/>
            </a:scene3d>
          </a:bodyPr>
          <a:lstStyle/>
          <a:p>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DATASET from your friend </a:t>
            </a:r>
            <a:r>
              <a:rPr lang="en-CA" sz="2400" b="1" i="1" dirty="0" smtClean="0">
                <a:latin typeface="Comic Sans MS" pitchFamily="66" charset="0"/>
              </a:rPr>
              <a:t>Anatole Dekaban</a:t>
            </a:r>
            <a:endParaRPr lang="en-CA" sz="24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pic>
        <p:nvPicPr>
          <p:cNvPr id="14" name="Picture 3"/>
          <p:cNvPicPr>
            <a:picLocks noChangeAspect="1" noChangeArrowheads="1"/>
          </p:cNvPicPr>
          <p:nvPr/>
        </p:nvPicPr>
        <p:blipFill>
          <a:blip r:embed="rId2" cstate="print"/>
          <a:srcRect/>
          <a:stretch>
            <a:fillRect/>
          </a:stretch>
        </p:blipFill>
        <p:spPr bwMode="auto">
          <a:xfrm>
            <a:off x="35496" y="361959"/>
            <a:ext cx="3816424" cy="6496041"/>
          </a:xfrm>
          <a:prstGeom prst="rect">
            <a:avLst/>
          </a:prstGeom>
          <a:noFill/>
          <a:ln w="9525">
            <a:noFill/>
            <a:miter lim="800000"/>
            <a:headEnd/>
            <a:tailEnd/>
          </a:ln>
        </p:spPr>
      </p:pic>
      <p:pic>
        <p:nvPicPr>
          <p:cNvPr id="17" name="Picture 16" descr="Magnifier.GIF"/>
          <p:cNvPicPr>
            <a:picLocks noChangeAspect="1"/>
          </p:cNvPicPr>
          <p:nvPr/>
        </p:nvPicPr>
        <p:blipFill>
          <a:blip r:embed="rId3" cstate="print"/>
          <a:stretch>
            <a:fillRect/>
          </a:stretch>
        </p:blipFill>
        <p:spPr>
          <a:xfrm rot="19929991">
            <a:off x="1059711" y="1489987"/>
            <a:ext cx="1272119" cy="1309534"/>
          </a:xfrm>
          <a:prstGeom prst="rect">
            <a:avLst/>
          </a:prstGeom>
        </p:spPr>
      </p:pic>
      <p:sp>
        <p:nvSpPr>
          <p:cNvPr id="18" name="Rounded Rectangle 17"/>
          <p:cNvSpPr/>
          <p:nvPr/>
        </p:nvSpPr>
        <p:spPr>
          <a:xfrm>
            <a:off x="72008" y="404664"/>
            <a:ext cx="3707904" cy="3384376"/>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9" name="Picture 18" descr="Magnifier.GIF"/>
          <p:cNvPicPr>
            <a:picLocks noChangeAspect="1"/>
          </p:cNvPicPr>
          <p:nvPr/>
        </p:nvPicPr>
        <p:blipFill>
          <a:blip r:embed="rId3" cstate="print"/>
          <a:stretch>
            <a:fillRect/>
          </a:stretch>
        </p:blipFill>
        <p:spPr>
          <a:xfrm rot="19929991">
            <a:off x="1092233" y="4645576"/>
            <a:ext cx="1272119" cy="1170222"/>
          </a:xfrm>
          <a:prstGeom prst="rect">
            <a:avLst/>
          </a:prstGeom>
        </p:spPr>
      </p:pic>
      <p:sp>
        <p:nvSpPr>
          <p:cNvPr id="22" name="Rounded Rectangle 21"/>
          <p:cNvSpPr/>
          <p:nvPr/>
        </p:nvSpPr>
        <p:spPr>
          <a:xfrm>
            <a:off x="72008" y="3789040"/>
            <a:ext cx="3707904" cy="3024336"/>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24" name="Picture 2"/>
          <p:cNvPicPr>
            <a:picLocks noChangeAspect="1" noChangeArrowheads="1"/>
          </p:cNvPicPr>
          <p:nvPr/>
        </p:nvPicPr>
        <p:blipFill>
          <a:blip r:embed="rId4" cstate="print"/>
          <a:srcRect/>
          <a:stretch>
            <a:fillRect/>
          </a:stretch>
        </p:blipFill>
        <p:spPr bwMode="auto">
          <a:xfrm>
            <a:off x="3923928" y="2060848"/>
            <a:ext cx="1224136" cy="1156128"/>
          </a:xfrm>
          <a:prstGeom prst="rect">
            <a:avLst/>
          </a:prstGeom>
          <a:noFill/>
          <a:ln w="9525">
            <a:noFill/>
            <a:miter lim="800000"/>
            <a:headEnd/>
            <a:tailEnd/>
          </a:ln>
        </p:spPr>
      </p:pic>
      <p:sp>
        <p:nvSpPr>
          <p:cNvPr id="25" name="Oval Callout 24"/>
          <p:cNvSpPr/>
          <p:nvPr/>
        </p:nvSpPr>
        <p:spPr>
          <a:xfrm>
            <a:off x="4211960" y="4869160"/>
            <a:ext cx="3384376" cy="1440160"/>
          </a:xfrm>
          <a:prstGeom prst="wedgeEllipseCallout">
            <a:avLst>
              <a:gd name="adj1" fmla="val -31968"/>
              <a:gd name="adj2" fmla="val -158689"/>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chemeClr val="tx1"/>
                </a:solidFill>
              </a:rPr>
              <a:t>Click on the magnifying glass to see the table in more details</a:t>
            </a:r>
            <a:endParaRPr lang="en-CA" sz="2000" b="1" dirty="0">
              <a:solidFill>
                <a:schemeClr val="tx1"/>
              </a:solidFill>
            </a:endParaRPr>
          </a:p>
        </p:txBody>
      </p:sp>
      <p:pic>
        <p:nvPicPr>
          <p:cNvPr id="27" name="Picture 26" descr="Magnifier.GIF"/>
          <p:cNvPicPr>
            <a:picLocks noChangeAspect="1"/>
          </p:cNvPicPr>
          <p:nvPr/>
        </p:nvPicPr>
        <p:blipFill>
          <a:blip r:embed="rId3" cstate="print"/>
          <a:stretch>
            <a:fillRect/>
          </a:stretch>
        </p:blipFill>
        <p:spPr>
          <a:xfrm rot="19929991">
            <a:off x="1059710" y="314062"/>
            <a:ext cx="1272119" cy="1309534"/>
          </a:xfrm>
          <a:prstGeom prst="rect">
            <a:avLst/>
          </a:prstGeom>
        </p:spPr>
      </p:pic>
      <p:sp>
        <p:nvSpPr>
          <p:cNvPr id="29" name="Rounded Rectangle 28"/>
          <p:cNvSpPr/>
          <p:nvPr/>
        </p:nvSpPr>
        <p:spPr>
          <a:xfrm>
            <a:off x="72008" y="404664"/>
            <a:ext cx="3707904" cy="914400"/>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Callout 11"/>
          <p:cNvSpPr/>
          <p:nvPr/>
        </p:nvSpPr>
        <p:spPr>
          <a:xfrm>
            <a:off x="5508104" y="404664"/>
            <a:ext cx="3312368" cy="1152128"/>
          </a:xfrm>
          <a:prstGeom prst="wedgeEllipseCallout">
            <a:avLst>
              <a:gd name="adj1" fmla="val -69189"/>
              <a:gd name="adj2" fmla="val 94110"/>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smtClean="0">
                <a:solidFill>
                  <a:schemeClr val="tx1"/>
                </a:solidFill>
              </a:rPr>
              <a:t>Anatole has done a lot already!</a:t>
            </a:r>
            <a:endParaRPr lang="en-CA" sz="2400" dirty="0">
              <a:solidFill>
                <a:schemeClr val="tx1"/>
              </a:solidFill>
            </a:endParaRPr>
          </a:p>
        </p:txBody>
      </p:sp>
      <p:sp>
        <p:nvSpPr>
          <p:cNvPr id="21" name="Rounded Rectangular Callout 20"/>
          <p:cNvSpPr/>
          <p:nvPr/>
        </p:nvSpPr>
        <p:spPr>
          <a:xfrm>
            <a:off x="5652120" y="1844824"/>
            <a:ext cx="3312368" cy="2592288"/>
          </a:xfrm>
          <a:prstGeom prst="wedgeRoundRectCallout">
            <a:avLst>
              <a:gd name="adj1" fmla="val -64601"/>
              <a:gd name="adj2" fmla="val -13711"/>
              <a:gd name="adj3" fmla="val 16667"/>
            </a:avLst>
          </a:prstGeom>
          <a:noFill/>
          <a:ln w="508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Arial" pitchFamily="34" charset="0"/>
              <a:buChar char="•"/>
            </a:pPr>
            <a:r>
              <a:rPr lang="en-CA" b="1" dirty="0" smtClean="0">
                <a:solidFill>
                  <a:prstClr val="black"/>
                </a:solidFill>
              </a:rPr>
              <a:t> He separated the males from the females!</a:t>
            </a:r>
          </a:p>
          <a:p>
            <a:pPr lvl="0">
              <a:buFont typeface="Arial" pitchFamily="34" charset="0"/>
              <a:buChar char="•"/>
            </a:pPr>
            <a:endParaRPr lang="en-CA" b="1" dirty="0" smtClean="0">
              <a:solidFill>
                <a:prstClr val="black"/>
              </a:solidFill>
            </a:endParaRPr>
          </a:p>
          <a:p>
            <a:pPr>
              <a:buFont typeface="Arial" pitchFamily="34" charset="0"/>
              <a:buChar char="•"/>
            </a:pPr>
            <a:r>
              <a:rPr lang="en-CA" b="1" dirty="0" smtClean="0">
                <a:solidFill>
                  <a:schemeClr val="tx1"/>
                </a:solidFill>
              </a:rPr>
              <a:t> He ranked his subjects by age!</a:t>
            </a:r>
          </a:p>
          <a:p>
            <a:endParaRPr lang="en-CA" b="1" dirty="0" smtClean="0">
              <a:solidFill>
                <a:schemeClr val="tx1"/>
              </a:solidFill>
            </a:endParaRPr>
          </a:p>
          <a:p>
            <a:pPr>
              <a:buFont typeface="Arial" pitchFamily="34" charset="0"/>
              <a:buChar char="•"/>
            </a:pPr>
            <a:r>
              <a:rPr lang="en-CA" b="1" dirty="0" smtClean="0">
                <a:solidFill>
                  <a:schemeClr val="tx1"/>
                </a:solidFill>
              </a:rPr>
              <a:t> He calculated the mean and standard deviation in each age category!</a:t>
            </a:r>
            <a:endParaRPr lang="en-CA" b="1"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0" y="0"/>
            <a:ext cx="9144000" cy="461665"/>
          </a:xfrm>
          <a:prstGeom prst="rect">
            <a:avLst/>
          </a:prstGeom>
          <a:solidFill>
            <a:srgbClr val="FFFF99"/>
          </a:solidFill>
        </p:spPr>
        <p:txBody>
          <a:bodyPr wrap="square" lIns="91440" tIns="45720" rIns="91440" bIns="45720">
            <a:spAutoFit/>
            <a:scene3d>
              <a:camera prst="obliqueBottomRight"/>
              <a:lightRig rig="threePt" dir="t"/>
            </a:scene3d>
          </a:bodyPr>
          <a:lstStyle/>
          <a:p>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DATASET from your friend </a:t>
            </a:r>
            <a:r>
              <a:rPr lang="en-CA" sz="2400" b="1" i="1" dirty="0" smtClean="0">
                <a:latin typeface="Comic Sans MS" pitchFamily="66" charset="0"/>
              </a:rPr>
              <a:t>Anatole Dekaban</a:t>
            </a:r>
            <a:endParaRPr lang="en-CA" sz="2400" b="1" i="1" dirty="0">
              <a:ln w="12700">
                <a:solidFill>
                  <a:schemeClr val="tx1">
                    <a:lumMod val="95000"/>
                    <a:lumOff val="5000"/>
                  </a:schemeClr>
                </a:solidFill>
                <a:prstDash val="solid"/>
              </a:ln>
              <a:effectLst>
                <a:innerShdw blurRad="63500" dist="50800" dir="13500000">
                  <a:prstClr val="black">
                    <a:alpha val="50000"/>
                  </a:prstClr>
                </a:innerShdw>
              </a:effectLst>
              <a:latin typeface="Comic Sans MS" pitchFamily="66" charset="0"/>
            </a:endParaRPr>
          </a:p>
        </p:txBody>
      </p:sp>
      <p:pic>
        <p:nvPicPr>
          <p:cNvPr id="16" name="Picture 7"/>
          <p:cNvPicPr>
            <a:picLocks noChangeAspect="1" noChangeArrowheads="1"/>
          </p:cNvPicPr>
          <p:nvPr/>
        </p:nvPicPr>
        <p:blipFill>
          <a:blip r:embed="rId2" cstate="print"/>
          <a:srcRect/>
          <a:stretch>
            <a:fillRect/>
          </a:stretch>
        </p:blipFill>
        <p:spPr bwMode="auto">
          <a:xfrm>
            <a:off x="35496" y="476672"/>
            <a:ext cx="6947798" cy="6120680"/>
          </a:xfrm>
          <a:prstGeom prst="rect">
            <a:avLst/>
          </a:prstGeom>
          <a:noFill/>
          <a:ln w="9525">
            <a:noFill/>
            <a:miter lim="800000"/>
            <a:headEnd/>
            <a:tailEnd/>
          </a:ln>
        </p:spPr>
      </p:pic>
      <p:sp>
        <p:nvSpPr>
          <p:cNvPr id="4" name="Rectangle 3"/>
          <p:cNvSpPr/>
          <p:nvPr/>
        </p:nvSpPr>
        <p:spPr>
          <a:xfrm>
            <a:off x="0" y="2276872"/>
            <a:ext cx="7236296" cy="439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p:cNvSpPr txBox="1"/>
          <p:nvPr/>
        </p:nvSpPr>
        <p:spPr>
          <a:xfrm>
            <a:off x="3131840" y="2780928"/>
            <a:ext cx="4032448" cy="1323439"/>
          </a:xfrm>
          <a:prstGeom prst="rect">
            <a:avLst/>
          </a:prstGeom>
          <a:noFill/>
          <a:ln>
            <a:solidFill>
              <a:schemeClr val="tx1"/>
            </a:solidFill>
          </a:ln>
        </p:spPr>
        <p:txBody>
          <a:bodyPr wrap="square" rtlCol="0">
            <a:spAutoFit/>
          </a:bodyPr>
          <a:lstStyle/>
          <a:p>
            <a:r>
              <a:rPr lang="en-CA" sz="1600" dirty="0" smtClean="0">
                <a:latin typeface="Comic Sans MS" pitchFamily="66" charset="0"/>
              </a:rPr>
              <a:t>We do not have to calculate the averages or the standard deviation from the original data, it is already done!</a:t>
            </a:r>
          </a:p>
          <a:p>
            <a:r>
              <a:rPr lang="en-CA" sz="1600" dirty="0" smtClean="0">
                <a:latin typeface="Comic Sans MS" pitchFamily="66" charset="0"/>
              </a:rPr>
              <a:t>See Excel 2 (or 3,4) to learn how to do it.</a:t>
            </a:r>
            <a:endParaRPr lang="en-CA" sz="1600" dirty="0">
              <a:latin typeface="Comic Sans MS" pitchFamily="66" charset="0"/>
            </a:endParaRPr>
          </a:p>
        </p:txBody>
      </p:sp>
      <p:sp>
        <p:nvSpPr>
          <p:cNvPr id="6" name="Left Brace 5"/>
          <p:cNvSpPr/>
          <p:nvPr/>
        </p:nvSpPr>
        <p:spPr>
          <a:xfrm rot="16200000">
            <a:off x="3815916" y="2024844"/>
            <a:ext cx="360040" cy="1008112"/>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7" name="Left Brace 6"/>
          <p:cNvSpPr/>
          <p:nvPr/>
        </p:nvSpPr>
        <p:spPr>
          <a:xfrm rot="16200000">
            <a:off x="4644008" y="2204864"/>
            <a:ext cx="360040" cy="648072"/>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8" name="Left Brace 7"/>
          <p:cNvSpPr/>
          <p:nvPr/>
        </p:nvSpPr>
        <p:spPr>
          <a:xfrm rot="16200000">
            <a:off x="5472100" y="2024844"/>
            <a:ext cx="360040" cy="1008112"/>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9" name="Left Brace 8"/>
          <p:cNvSpPr/>
          <p:nvPr/>
        </p:nvSpPr>
        <p:spPr>
          <a:xfrm rot="16200000">
            <a:off x="6300192" y="2204864"/>
            <a:ext cx="360040" cy="648072"/>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pic>
        <p:nvPicPr>
          <p:cNvPr id="10" name="Picture 5"/>
          <p:cNvPicPr>
            <a:picLocks noChangeAspect="1" noChangeArrowheads="1"/>
          </p:cNvPicPr>
          <p:nvPr/>
        </p:nvPicPr>
        <p:blipFill>
          <a:blip r:embed="rId3" cstate="print"/>
          <a:srcRect/>
          <a:stretch>
            <a:fillRect/>
          </a:stretch>
        </p:blipFill>
        <p:spPr bwMode="auto">
          <a:xfrm>
            <a:off x="5364088" y="5301208"/>
            <a:ext cx="1600200" cy="1352550"/>
          </a:xfrm>
          <a:prstGeom prst="rect">
            <a:avLst/>
          </a:prstGeom>
          <a:noFill/>
          <a:ln w="9525">
            <a:noFill/>
            <a:miter lim="800000"/>
            <a:headEnd/>
            <a:tailEnd/>
          </a:ln>
        </p:spPr>
      </p:pic>
      <p:sp>
        <p:nvSpPr>
          <p:cNvPr id="11" name="Rounded Rectangular Callout 10"/>
          <p:cNvSpPr/>
          <p:nvPr/>
        </p:nvSpPr>
        <p:spPr>
          <a:xfrm>
            <a:off x="755576" y="4149080"/>
            <a:ext cx="4248472" cy="2232248"/>
          </a:xfrm>
          <a:prstGeom prst="wedgeRoundRectCallout">
            <a:avLst>
              <a:gd name="adj1" fmla="val 62435"/>
              <a:gd name="adj2" fmla="val 36682"/>
              <a:gd name="adj3" fmla="val 16667"/>
            </a:avLst>
          </a:prstGeom>
          <a:solidFill>
            <a:schemeClr val="bg1"/>
          </a:solidFill>
          <a:ln w="63500">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CA" sz="3200" b="1" dirty="0" smtClean="0">
                <a:solidFill>
                  <a:srgbClr val="009900"/>
                </a:solidFill>
                <a:latin typeface="Jokerman" pitchFamily="82" charset="0"/>
              </a:rPr>
              <a:t>Pay attention</a:t>
            </a:r>
            <a:r>
              <a:rPr lang="en-CA" sz="3200" dirty="0" smtClean="0">
                <a:solidFill>
                  <a:srgbClr val="009900"/>
                </a:solidFill>
                <a:latin typeface="Jokerman" pitchFamily="82" charset="0"/>
              </a:rPr>
              <a:t>!</a:t>
            </a:r>
            <a:r>
              <a:rPr lang="en-CA" dirty="0" smtClean="0">
                <a:solidFill>
                  <a:prstClr val="black"/>
                </a:solidFill>
              </a:rPr>
              <a:t> </a:t>
            </a:r>
          </a:p>
          <a:p>
            <a:pPr lvl="0" algn="ctr"/>
            <a:r>
              <a:rPr lang="en-CA" b="1" dirty="0" smtClean="0">
                <a:solidFill>
                  <a:prstClr val="black"/>
                </a:solidFill>
              </a:rPr>
              <a:t>In this tutorial</a:t>
            </a:r>
            <a:r>
              <a:rPr lang="en-CA" dirty="0" smtClean="0">
                <a:solidFill>
                  <a:prstClr val="black"/>
                </a:solidFill>
              </a:rPr>
              <a:t>, the </a:t>
            </a:r>
            <a:r>
              <a:rPr lang="en-CA" b="1" dirty="0" smtClean="0">
                <a:solidFill>
                  <a:prstClr val="black"/>
                </a:solidFill>
              </a:rPr>
              <a:t>error bars </a:t>
            </a:r>
            <a:r>
              <a:rPr lang="en-CA" dirty="0" smtClean="0">
                <a:solidFill>
                  <a:prstClr val="black"/>
                </a:solidFill>
              </a:rPr>
              <a:t>plotted on the graphs will be the </a:t>
            </a:r>
            <a:r>
              <a:rPr lang="en-CA" b="1" dirty="0" smtClean="0">
                <a:solidFill>
                  <a:prstClr val="black"/>
                </a:solidFill>
              </a:rPr>
              <a:t>Standard Deviations </a:t>
            </a:r>
            <a:r>
              <a:rPr lang="en-CA" dirty="0" smtClean="0">
                <a:solidFill>
                  <a:prstClr val="black"/>
                </a:solidFill>
              </a:rPr>
              <a:t>of these means.</a:t>
            </a:r>
          </a:p>
          <a:p>
            <a:pPr lvl="0" algn="ctr"/>
            <a:endParaRPr lang="en-CA" dirty="0" smtClean="0">
              <a:solidFill>
                <a:prstClr val="black"/>
              </a:solidFill>
            </a:endParaRPr>
          </a:p>
          <a:p>
            <a:pPr lvl="0" algn="ctr"/>
            <a:r>
              <a:rPr lang="en-CA" b="1" dirty="0" smtClean="0">
                <a:solidFill>
                  <a:srgbClr val="009900"/>
                </a:solidFill>
              </a:rPr>
              <a:t>When you do your Biol 363 papers, error bars will have to be Confidence Intervals </a:t>
            </a:r>
            <a:endParaRPr lang="en-CA" b="1" dirty="0">
              <a:solidFill>
                <a:srgbClr val="009900"/>
              </a:solidFill>
            </a:endParaRPr>
          </a:p>
        </p:txBody>
      </p:sp>
      <p:sp>
        <p:nvSpPr>
          <p:cNvPr id="12" name="Left Arrow 11"/>
          <p:cNvSpPr/>
          <p:nvPr/>
        </p:nvSpPr>
        <p:spPr>
          <a:xfrm>
            <a:off x="7092280" y="6237312"/>
            <a:ext cx="1872208"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b="1" dirty="0" smtClean="0">
                <a:solidFill>
                  <a:schemeClr val="tx1"/>
                </a:solidFill>
              </a:rPr>
              <a:t>Click here to go back</a:t>
            </a:r>
            <a:endParaRPr lang="en-CA" sz="1400"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4860</TotalTime>
  <Words>878</Words>
  <Application>Microsoft Office PowerPoint</Application>
  <PresentationFormat>On-screen Show (4:3)</PresentationFormat>
  <Paragraphs>76</Paragraphs>
  <Slides>17</Slides>
  <Notes>0</Notes>
  <HiddenSlides>1</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 Lacombe</dc:creator>
  <cp:lastModifiedBy>A Lacombe</cp:lastModifiedBy>
  <cp:revision>157</cp:revision>
  <dcterms:created xsi:type="dcterms:W3CDTF">2010-08-24T19:37:57Z</dcterms:created>
  <dcterms:modified xsi:type="dcterms:W3CDTF">2011-01-24T06:24:26Z</dcterms:modified>
</cp:coreProperties>
</file>