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97" r:id="rId2"/>
    <p:sldId id="329" r:id="rId3"/>
    <p:sldId id="317" r:id="rId4"/>
    <p:sldId id="323" r:id="rId5"/>
    <p:sldId id="327" r:id="rId6"/>
    <p:sldId id="322" r:id="rId7"/>
    <p:sldId id="330" r:id="rId8"/>
    <p:sldId id="331" r:id="rId9"/>
    <p:sldId id="332" r:id="rId10"/>
    <p:sldId id="318" r:id="rId11"/>
    <p:sldId id="328" r:id="rId12"/>
    <p:sldId id="321" r:id="rId13"/>
    <p:sldId id="320" r:id="rId14"/>
    <p:sldId id="324" r:id="rId15"/>
    <p:sldId id="325" r:id="rId16"/>
    <p:sldId id="302" r:id="rId17"/>
    <p:sldId id="284" r:id="rId18"/>
    <p:sldId id="326" r:id="rId19"/>
    <p:sldId id="312" r:id="rId20"/>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FFCC"/>
    <a:srgbClr val="1EE9EE"/>
    <a:srgbClr val="33CCCC"/>
    <a:srgbClr val="0000FF"/>
    <a:srgbClr val="009900"/>
    <a:srgbClr val="FF860D"/>
    <a:srgbClr val="FFCC99"/>
    <a:srgbClr val="EA7500"/>
    <a:srgbClr val="CC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7627" autoAdjust="0"/>
  </p:normalViewPr>
  <p:slideViewPr>
    <p:cSldViewPr>
      <p:cViewPr>
        <p:scale>
          <a:sx n="80" d="100"/>
          <a:sy n="80" d="100"/>
        </p:scale>
        <p:origin x="-86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C3E0F687-942F-46FA-8EE3-FA105D6DB25C}" type="datetimeFigureOut">
              <a:rPr lang="en-CA" smtClean="0"/>
              <a:pPr/>
              <a:t>18/01/2011</a:t>
            </a:fld>
            <a:endParaRPr lang="en-CA"/>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24363"/>
            <a:ext cx="5486400" cy="4191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47138"/>
            <a:ext cx="2971800" cy="46513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847138"/>
            <a:ext cx="2971800" cy="465137"/>
          </a:xfrm>
          <a:prstGeom prst="rect">
            <a:avLst/>
          </a:prstGeom>
        </p:spPr>
        <p:txBody>
          <a:bodyPr vert="horz" lIns="91440" tIns="45720" rIns="91440" bIns="45720" rtlCol="0" anchor="b"/>
          <a:lstStyle>
            <a:lvl1pPr algn="r">
              <a:defRPr sz="1200"/>
            </a:lvl1pPr>
          </a:lstStyle>
          <a:p>
            <a:fld id="{6EFD8762-4327-40E7-81C8-E9BF528AA76C}"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6EFD8762-4327-40E7-81C8-E9BF528AA76C}" type="slidenum">
              <a:rPr lang="en-CA" smtClean="0"/>
              <a:pPr/>
              <a:t>9</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6EFD8762-4327-40E7-81C8-E9BF528AA76C}" type="slidenum">
              <a:rPr lang="en-CA" smtClean="0"/>
              <a:pPr/>
              <a:t>15</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7A8D3-2AEC-4EF3-AC8B-D42B89CD4A22}"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5.pn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331640" y="692696"/>
            <a:ext cx="2592288" cy="523220"/>
          </a:xfrm>
          <a:prstGeom prst="rect">
            <a:avLst/>
          </a:prstGeom>
          <a:noFill/>
        </p:spPr>
        <p:txBody>
          <a:bodyPr wrap="square" rtlCol="0">
            <a:spAutoFit/>
          </a:bodyPr>
          <a:lstStyle/>
          <a:p>
            <a:pPr>
              <a:buFontTx/>
              <a:buChar char="-"/>
            </a:pPr>
            <a:r>
              <a:rPr lang="en-CA" sz="1400" b="1" dirty="0" smtClean="0">
                <a:solidFill>
                  <a:schemeClr val="bg1">
                    <a:lumMod val="50000"/>
                  </a:schemeClr>
                </a:solidFill>
              </a:rPr>
              <a:t>1 All the females from London</a:t>
            </a:r>
          </a:p>
          <a:p>
            <a:pPr>
              <a:buFontTx/>
              <a:buChar char="-"/>
            </a:pPr>
            <a:r>
              <a:rPr lang="en-CA" sz="1400" b="1" dirty="0" smtClean="0">
                <a:solidFill>
                  <a:schemeClr val="bg1">
                    <a:lumMod val="50000"/>
                  </a:schemeClr>
                </a:solidFill>
              </a:rPr>
              <a:t>2 All the males from London</a:t>
            </a:r>
          </a:p>
        </p:txBody>
      </p:sp>
      <p:sp>
        <p:nvSpPr>
          <p:cNvPr id="27" name="TextBox 26"/>
          <p:cNvSpPr txBox="1"/>
          <p:nvPr/>
        </p:nvSpPr>
        <p:spPr>
          <a:xfrm>
            <a:off x="6444208" y="1844824"/>
            <a:ext cx="2520280" cy="523220"/>
          </a:xfrm>
          <a:prstGeom prst="rect">
            <a:avLst/>
          </a:prstGeom>
          <a:noFill/>
        </p:spPr>
        <p:txBody>
          <a:bodyPr wrap="square" rtlCol="0">
            <a:spAutoFit/>
          </a:bodyPr>
          <a:lstStyle/>
          <a:p>
            <a:pPr>
              <a:buFontTx/>
              <a:buChar char="-"/>
            </a:pPr>
            <a:r>
              <a:rPr lang="en-CA" sz="1400" b="1" dirty="0" smtClean="0">
                <a:solidFill>
                  <a:schemeClr val="bg1">
                    <a:lumMod val="50000"/>
                  </a:schemeClr>
                </a:solidFill>
              </a:rPr>
              <a:t>5 All the females from Quebec</a:t>
            </a:r>
          </a:p>
          <a:p>
            <a:pPr>
              <a:buFontTx/>
              <a:buChar char="-"/>
            </a:pPr>
            <a:r>
              <a:rPr lang="en-CA" sz="1400" b="1" dirty="0" smtClean="0">
                <a:solidFill>
                  <a:schemeClr val="bg1">
                    <a:lumMod val="50000"/>
                  </a:schemeClr>
                </a:solidFill>
              </a:rPr>
              <a:t>6 All the males from Quebec</a:t>
            </a:r>
          </a:p>
        </p:txBody>
      </p:sp>
      <p:sp>
        <p:nvSpPr>
          <p:cNvPr id="28" name="TextBox 27"/>
          <p:cNvSpPr txBox="1"/>
          <p:nvPr/>
        </p:nvSpPr>
        <p:spPr>
          <a:xfrm>
            <a:off x="4283968" y="1340768"/>
            <a:ext cx="2304256" cy="523220"/>
          </a:xfrm>
          <a:prstGeom prst="rect">
            <a:avLst/>
          </a:prstGeom>
          <a:noFill/>
        </p:spPr>
        <p:txBody>
          <a:bodyPr wrap="square" rtlCol="0">
            <a:spAutoFit/>
          </a:bodyPr>
          <a:lstStyle/>
          <a:p>
            <a:pPr>
              <a:buFontTx/>
              <a:buChar char="-"/>
            </a:pPr>
            <a:r>
              <a:rPr lang="en-CA" sz="1400" b="1" dirty="0" smtClean="0">
                <a:solidFill>
                  <a:schemeClr val="bg1">
                    <a:lumMod val="50000"/>
                  </a:schemeClr>
                </a:solidFill>
              </a:rPr>
              <a:t>3 All the females from Paris</a:t>
            </a:r>
          </a:p>
          <a:p>
            <a:pPr>
              <a:buFontTx/>
              <a:buChar char="-"/>
            </a:pPr>
            <a:r>
              <a:rPr lang="en-CA" sz="1400" b="1" dirty="0" smtClean="0">
                <a:solidFill>
                  <a:schemeClr val="bg1">
                    <a:lumMod val="50000"/>
                  </a:schemeClr>
                </a:solidFill>
              </a:rPr>
              <a:t>4 All the males from Paris</a:t>
            </a:r>
          </a:p>
        </p:txBody>
      </p:sp>
      <p:pic>
        <p:nvPicPr>
          <p:cNvPr id="9221" name="Picture 5"/>
          <p:cNvPicPr>
            <a:picLocks noChangeAspect="1" noChangeArrowheads="1"/>
          </p:cNvPicPr>
          <p:nvPr/>
        </p:nvPicPr>
        <p:blipFill>
          <a:blip r:embed="rId2" cstate="print"/>
          <a:srcRect/>
          <a:stretch>
            <a:fillRect/>
          </a:stretch>
        </p:blipFill>
        <p:spPr bwMode="auto">
          <a:xfrm>
            <a:off x="1438339" y="1268760"/>
            <a:ext cx="2845629" cy="3455407"/>
          </a:xfrm>
          <a:prstGeom prst="rect">
            <a:avLst/>
          </a:prstGeom>
          <a:noFill/>
          <a:ln w="38100">
            <a:solidFill>
              <a:schemeClr val="tx1"/>
            </a:solidFill>
            <a:miter lim="800000"/>
            <a:headEnd/>
            <a:tailEnd/>
          </a:ln>
        </p:spPr>
      </p:pic>
      <p:pic>
        <p:nvPicPr>
          <p:cNvPr id="9222" name="Picture 6"/>
          <p:cNvPicPr>
            <a:picLocks noChangeAspect="1" noChangeArrowheads="1"/>
          </p:cNvPicPr>
          <p:nvPr/>
        </p:nvPicPr>
        <p:blipFill>
          <a:blip r:embed="rId3" cstate="print"/>
          <a:srcRect/>
          <a:stretch>
            <a:fillRect/>
          </a:stretch>
        </p:blipFill>
        <p:spPr bwMode="auto">
          <a:xfrm>
            <a:off x="3567775" y="1916832"/>
            <a:ext cx="2876433" cy="3096344"/>
          </a:xfrm>
          <a:prstGeom prst="rect">
            <a:avLst/>
          </a:prstGeom>
          <a:noFill/>
          <a:ln w="38100">
            <a:solidFill>
              <a:schemeClr val="tx1"/>
            </a:solidFill>
            <a:miter lim="800000"/>
            <a:headEnd/>
            <a:tailEnd/>
          </a:ln>
        </p:spPr>
      </p:pic>
      <p:pic>
        <p:nvPicPr>
          <p:cNvPr id="9223" name="Picture 7"/>
          <p:cNvPicPr>
            <a:picLocks noChangeAspect="1" noChangeArrowheads="1"/>
          </p:cNvPicPr>
          <p:nvPr/>
        </p:nvPicPr>
        <p:blipFill>
          <a:blip r:embed="rId4" cstate="print"/>
          <a:srcRect/>
          <a:stretch>
            <a:fillRect/>
          </a:stretch>
        </p:blipFill>
        <p:spPr bwMode="auto">
          <a:xfrm>
            <a:off x="5960044" y="2440052"/>
            <a:ext cx="2922191" cy="4293096"/>
          </a:xfrm>
          <a:prstGeom prst="rect">
            <a:avLst/>
          </a:prstGeom>
          <a:noFill/>
          <a:ln w="38100">
            <a:solidFill>
              <a:schemeClr val="tx1"/>
            </a:solidFill>
            <a:miter lim="800000"/>
            <a:headEnd/>
            <a:tailEnd/>
          </a:ln>
        </p:spPr>
      </p:pic>
      <p:sp>
        <p:nvSpPr>
          <p:cNvPr id="11" name="Rectangle 10"/>
          <p:cNvSpPr/>
          <p:nvPr/>
        </p:nvSpPr>
        <p:spPr>
          <a:xfrm>
            <a:off x="0" y="0"/>
            <a:ext cx="9144000" cy="40466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Rectangle 11"/>
          <p:cNvSpPr/>
          <p:nvPr/>
        </p:nvSpPr>
        <p:spPr>
          <a:xfrm>
            <a:off x="0" y="0"/>
            <a:ext cx="8460432" cy="461665"/>
          </a:xfrm>
          <a:prstGeom prst="rect">
            <a:avLst/>
          </a:prstGeom>
          <a:noFill/>
        </p:spPr>
        <p:txBody>
          <a:bodyPr wrap="square" lIns="91440" tIns="45720" rIns="91440" bIns="45720">
            <a:spAutoFit/>
            <a:scene3d>
              <a:camera prst="obliqueBottomRight"/>
              <a:lightRig rig="threePt" dir="t"/>
            </a:scene3d>
          </a:bodyPr>
          <a:lstStyle/>
          <a:p>
            <a:pPr algn="ct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MAKING BAR GRAPHS WITH 2 or 3 SERIES</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pic>
        <p:nvPicPr>
          <p:cNvPr id="10" name="Picture 3"/>
          <p:cNvPicPr>
            <a:picLocks noChangeAspect="1" noChangeArrowheads="1"/>
          </p:cNvPicPr>
          <p:nvPr/>
        </p:nvPicPr>
        <p:blipFill>
          <a:blip r:embed="rId5" cstate="print"/>
          <a:srcRect/>
          <a:stretch>
            <a:fillRect/>
          </a:stretch>
        </p:blipFill>
        <p:spPr bwMode="auto">
          <a:xfrm>
            <a:off x="251520" y="548680"/>
            <a:ext cx="971600" cy="2599238"/>
          </a:xfrm>
          <a:prstGeom prst="rect">
            <a:avLst/>
          </a:prstGeom>
          <a:noFill/>
          <a:ln w="9525">
            <a:noFill/>
            <a:miter lim="800000"/>
            <a:headEnd/>
            <a:tailEnd/>
          </a:ln>
        </p:spPr>
      </p:pic>
      <p:sp>
        <p:nvSpPr>
          <p:cNvPr id="13" name="Rectangle 12"/>
          <p:cNvSpPr/>
          <p:nvPr/>
        </p:nvSpPr>
        <p:spPr>
          <a:xfrm>
            <a:off x="251520" y="692696"/>
            <a:ext cx="1008112" cy="7920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Rectangle 13"/>
          <p:cNvSpPr/>
          <p:nvPr/>
        </p:nvSpPr>
        <p:spPr>
          <a:xfrm>
            <a:off x="251520" y="1484784"/>
            <a:ext cx="1008112" cy="6480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14"/>
          <p:cNvSpPr/>
          <p:nvPr/>
        </p:nvSpPr>
        <p:spPr>
          <a:xfrm>
            <a:off x="251520" y="2132856"/>
            <a:ext cx="1008112" cy="10081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6" name="Picture 15" descr="Magnifier.GIF"/>
          <p:cNvPicPr>
            <a:picLocks noChangeAspect="1"/>
          </p:cNvPicPr>
          <p:nvPr/>
        </p:nvPicPr>
        <p:blipFill>
          <a:blip r:embed="rId6" cstate="print"/>
          <a:stretch>
            <a:fillRect/>
          </a:stretch>
        </p:blipFill>
        <p:spPr>
          <a:xfrm>
            <a:off x="467544" y="692696"/>
            <a:ext cx="752991" cy="775138"/>
          </a:xfrm>
          <a:prstGeom prst="rect">
            <a:avLst/>
          </a:prstGeom>
        </p:spPr>
      </p:pic>
      <p:pic>
        <p:nvPicPr>
          <p:cNvPr id="17" name="Picture 16" descr="Magnifier.GIF"/>
          <p:cNvPicPr>
            <a:picLocks noChangeAspect="1"/>
          </p:cNvPicPr>
          <p:nvPr/>
        </p:nvPicPr>
        <p:blipFill>
          <a:blip r:embed="rId6" cstate="print"/>
          <a:stretch>
            <a:fillRect/>
          </a:stretch>
        </p:blipFill>
        <p:spPr>
          <a:xfrm>
            <a:off x="467544" y="1484784"/>
            <a:ext cx="752991" cy="775138"/>
          </a:xfrm>
          <a:prstGeom prst="rect">
            <a:avLst/>
          </a:prstGeom>
        </p:spPr>
      </p:pic>
      <p:pic>
        <p:nvPicPr>
          <p:cNvPr id="18" name="Picture 17" descr="Magnifier.GIF"/>
          <p:cNvPicPr>
            <a:picLocks noChangeAspect="1"/>
          </p:cNvPicPr>
          <p:nvPr/>
        </p:nvPicPr>
        <p:blipFill>
          <a:blip r:embed="rId6" cstate="print"/>
          <a:stretch>
            <a:fillRect/>
          </a:stretch>
        </p:blipFill>
        <p:spPr>
          <a:xfrm>
            <a:off x="467544" y="2276872"/>
            <a:ext cx="752991" cy="775138"/>
          </a:xfrm>
          <a:prstGeom prst="rect">
            <a:avLst/>
          </a:prstGeom>
        </p:spPr>
      </p:pic>
      <p:sp>
        <p:nvSpPr>
          <p:cNvPr id="19" name="TextBox 18"/>
          <p:cNvSpPr txBox="1"/>
          <p:nvPr/>
        </p:nvSpPr>
        <p:spPr>
          <a:xfrm>
            <a:off x="3923928" y="404664"/>
            <a:ext cx="4464496" cy="707886"/>
          </a:xfrm>
          <a:prstGeom prst="rect">
            <a:avLst/>
          </a:prstGeom>
          <a:noFill/>
        </p:spPr>
        <p:txBody>
          <a:bodyPr wrap="square" rtlCol="0">
            <a:spAutoFit/>
          </a:bodyPr>
          <a:lstStyle/>
          <a:p>
            <a:r>
              <a:rPr lang="en-CA" sz="2000" b="1" dirty="0" smtClean="0">
                <a:latin typeface="Comic Sans MS" pitchFamily="66" charset="0"/>
              </a:rPr>
              <a:t>In this tutorial you will learn </a:t>
            </a:r>
          </a:p>
          <a:p>
            <a:r>
              <a:rPr lang="en-CA" sz="2000" b="1" dirty="0" smtClean="0">
                <a:latin typeface="Comic Sans MS" pitchFamily="66" charset="0"/>
              </a:rPr>
              <a:t>how to go from this BIG table to</a:t>
            </a:r>
            <a:endParaRPr lang="en-CA" sz="2000" b="1" dirty="0">
              <a:latin typeface="Comic Sans MS" pitchFamily="66" charset="0"/>
            </a:endParaRPr>
          </a:p>
        </p:txBody>
      </p:sp>
      <p:sp>
        <p:nvSpPr>
          <p:cNvPr id="22" name="Down Arrow 21"/>
          <p:cNvSpPr/>
          <p:nvPr/>
        </p:nvSpPr>
        <p:spPr>
          <a:xfrm rot="16200000">
            <a:off x="7920372" y="440669"/>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b="1" dirty="0" smtClean="0">
                <a:solidFill>
                  <a:srgbClr val="0000FF"/>
                </a:solidFill>
                <a:latin typeface="Comic Sans MS" pitchFamily="66" charset="0"/>
              </a:rPr>
              <a:t>Click  here!</a:t>
            </a:r>
            <a:endParaRPr lang="en-CA" sz="1100" b="1" dirty="0">
              <a:solidFill>
                <a:srgbClr val="0000FF"/>
              </a:solidFill>
              <a:latin typeface="Chiller"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5- Making bar graphs -&gt; Data series</a:t>
            </a:r>
            <a:endParaRPr lang="en-CA" sz="2000" b="1" dirty="0">
              <a:latin typeface="Comic Sans MS" pitchFamily="66" charset="0"/>
            </a:endParaRPr>
          </a:p>
        </p:txBody>
      </p:sp>
      <p:sp>
        <p:nvSpPr>
          <p:cNvPr id="27" name="TextBox 26"/>
          <p:cNvSpPr txBox="1"/>
          <p:nvPr/>
        </p:nvSpPr>
        <p:spPr>
          <a:xfrm>
            <a:off x="539552" y="404664"/>
            <a:ext cx="3024336" cy="954107"/>
          </a:xfrm>
          <a:prstGeom prst="rect">
            <a:avLst/>
          </a:prstGeom>
          <a:noFill/>
        </p:spPr>
        <p:txBody>
          <a:bodyPr wrap="square" rtlCol="0">
            <a:spAutoFit/>
          </a:bodyPr>
          <a:lstStyle/>
          <a:p>
            <a:r>
              <a:rPr lang="en-CA" sz="1400" b="1" dirty="0" smtClean="0"/>
              <a:t>3 series </a:t>
            </a:r>
          </a:p>
          <a:p>
            <a:r>
              <a:rPr lang="en-CA" sz="1400" b="1" dirty="0" smtClean="0"/>
              <a:t>-&gt; Average </a:t>
            </a:r>
            <a:r>
              <a:rPr lang="en-CA" sz="1400" b="1" dirty="0" smtClean="0">
                <a:solidFill>
                  <a:srgbClr val="009900"/>
                </a:solidFill>
              </a:rPr>
              <a:t>Brain weight of Londoners</a:t>
            </a:r>
          </a:p>
          <a:p>
            <a:r>
              <a:rPr lang="en-CA" sz="1400" b="1" dirty="0" smtClean="0"/>
              <a:t>-&gt; Average </a:t>
            </a:r>
            <a:r>
              <a:rPr lang="en-CA" sz="1400" b="1" dirty="0" smtClean="0">
                <a:solidFill>
                  <a:srgbClr val="7030A0"/>
                </a:solidFill>
              </a:rPr>
              <a:t>Brain weight of Parisians</a:t>
            </a:r>
          </a:p>
          <a:p>
            <a:r>
              <a:rPr lang="en-CA" sz="1400" b="1" dirty="0" smtClean="0"/>
              <a:t>-&gt; Average </a:t>
            </a:r>
            <a:r>
              <a:rPr lang="en-CA" sz="1400" b="1" dirty="0" smtClean="0">
                <a:solidFill>
                  <a:schemeClr val="accent6">
                    <a:lumMod val="75000"/>
                  </a:schemeClr>
                </a:solidFill>
              </a:rPr>
              <a:t>Brain weight of Quebecers</a:t>
            </a:r>
            <a:endParaRPr lang="en-CA" sz="1400" b="1" dirty="0">
              <a:solidFill>
                <a:schemeClr val="accent6">
                  <a:lumMod val="75000"/>
                </a:schemeClr>
              </a:solidFill>
            </a:endParaRPr>
          </a:p>
        </p:txBody>
      </p:sp>
      <p:sp>
        <p:nvSpPr>
          <p:cNvPr id="28" name="TextBox 27"/>
          <p:cNvSpPr txBox="1"/>
          <p:nvPr/>
        </p:nvSpPr>
        <p:spPr>
          <a:xfrm>
            <a:off x="5220072" y="548680"/>
            <a:ext cx="2880320" cy="738664"/>
          </a:xfrm>
          <a:prstGeom prst="rect">
            <a:avLst/>
          </a:prstGeom>
          <a:noFill/>
        </p:spPr>
        <p:txBody>
          <a:bodyPr wrap="square" rtlCol="0">
            <a:spAutoFit/>
          </a:bodyPr>
          <a:lstStyle/>
          <a:p>
            <a:r>
              <a:rPr lang="en-CA" sz="1400" b="1" dirty="0" smtClean="0"/>
              <a:t>2 series </a:t>
            </a:r>
          </a:p>
          <a:p>
            <a:r>
              <a:rPr lang="en-CA" sz="1400" b="1" dirty="0" smtClean="0"/>
              <a:t>-&gt; Average </a:t>
            </a:r>
            <a:r>
              <a:rPr lang="en-CA" sz="1400" b="1" dirty="0" smtClean="0">
                <a:solidFill>
                  <a:srgbClr val="FF0000"/>
                </a:solidFill>
              </a:rPr>
              <a:t>Brain weight of Females</a:t>
            </a:r>
          </a:p>
          <a:p>
            <a:r>
              <a:rPr lang="en-CA" sz="1400" b="1" dirty="0" smtClean="0"/>
              <a:t>-&gt; Average </a:t>
            </a:r>
            <a:r>
              <a:rPr lang="en-CA" sz="1400" b="1" dirty="0" smtClean="0">
                <a:solidFill>
                  <a:srgbClr val="0000FF"/>
                </a:solidFill>
              </a:rPr>
              <a:t>Brain weight of Males</a:t>
            </a:r>
            <a:endParaRPr lang="en-CA" sz="1400" b="1" dirty="0">
              <a:solidFill>
                <a:srgbClr val="0000FF"/>
              </a:solidFill>
            </a:endParaRPr>
          </a:p>
        </p:txBody>
      </p:sp>
      <p:pic>
        <p:nvPicPr>
          <p:cNvPr id="9" name="Picture 2"/>
          <p:cNvPicPr>
            <a:picLocks noChangeAspect="1" noChangeArrowheads="1"/>
          </p:cNvPicPr>
          <p:nvPr/>
        </p:nvPicPr>
        <p:blipFill>
          <a:blip r:embed="rId2" cstate="print"/>
          <a:srcRect/>
          <a:stretch>
            <a:fillRect/>
          </a:stretch>
        </p:blipFill>
        <p:spPr bwMode="auto">
          <a:xfrm>
            <a:off x="251520" y="1973517"/>
            <a:ext cx="3312368" cy="3374281"/>
          </a:xfrm>
          <a:prstGeom prst="rect">
            <a:avLst/>
          </a:prstGeom>
          <a:noFill/>
          <a:ln w="9525">
            <a:noFill/>
            <a:miter lim="800000"/>
            <a:headEnd/>
            <a:tailEnd/>
          </a:ln>
        </p:spPr>
      </p:pic>
      <p:pic>
        <p:nvPicPr>
          <p:cNvPr id="10" name="Picture 8"/>
          <p:cNvPicPr>
            <a:picLocks noChangeAspect="1" noChangeArrowheads="1"/>
          </p:cNvPicPr>
          <p:nvPr/>
        </p:nvPicPr>
        <p:blipFill>
          <a:blip r:embed="rId3" cstate="print"/>
          <a:srcRect/>
          <a:stretch>
            <a:fillRect/>
          </a:stretch>
        </p:blipFill>
        <p:spPr bwMode="auto">
          <a:xfrm>
            <a:off x="0" y="5296412"/>
            <a:ext cx="4355976" cy="1516964"/>
          </a:xfrm>
          <a:prstGeom prst="rect">
            <a:avLst/>
          </a:prstGeom>
          <a:noFill/>
          <a:ln w="9525">
            <a:noFill/>
            <a:miter lim="800000"/>
            <a:headEnd/>
            <a:tailEnd/>
          </a:ln>
        </p:spPr>
      </p:pic>
      <p:pic>
        <p:nvPicPr>
          <p:cNvPr id="11" name="Picture 2"/>
          <p:cNvPicPr>
            <a:picLocks noChangeAspect="1" noChangeArrowheads="1"/>
          </p:cNvPicPr>
          <p:nvPr/>
        </p:nvPicPr>
        <p:blipFill>
          <a:blip r:embed="rId4" cstate="print"/>
          <a:srcRect/>
          <a:stretch>
            <a:fillRect/>
          </a:stretch>
        </p:blipFill>
        <p:spPr bwMode="auto">
          <a:xfrm>
            <a:off x="5026305" y="1940049"/>
            <a:ext cx="3362120" cy="3456384"/>
          </a:xfrm>
          <a:prstGeom prst="rect">
            <a:avLst/>
          </a:prstGeom>
          <a:noFill/>
          <a:ln w="9525">
            <a:noFill/>
            <a:miter lim="800000"/>
            <a:headEnd/>
            <a:tailEnd/>
          </a:ln>
        </p:spPr>
      </p:pic>
      <p:pic>
        <p:nvPicPr>
          <p:cNvPr id="12" name="Picture 9"/>
          <p:cNvPicPr>
            <a:picLocks noChangeAspect="1" noChangeArrowheads="1"/>
          </p:cNvPicPr>
          <p:nvPr/>
        </p:nvPicPr>
        <p:blipFill>
          <a:blip r:embed="rId5" cstate="print"/>
          <a:srcRect/>
          <a:stretch>
            <a:fillRect/>
          </a:stretch>
        </p:blipFill>
        <p:spPr bwMode="auto">
          <a:xfrm>
            <a:off x="4630903" y="5468441"/>
            <a:ext cx="4513097" cy="1098426"/>
          </a:xfrm>
          <a:prstGeom prst="rect">
            <a:avLst/>
          </a:prstGeom>
          <a:noFill/>
          <a:ln w="9525">
            <a:noFill/>
            <a:miter lim="800000"/>
            <a:headEnd/>
            <a:tailEnd/>
          </a:ln>
        </p:spPr>
      </p:pic>
      <p:sp>
        <p:nvSpPr>
          <p:cNvPr id="13" name="TextBox 12"/>
          <p:cNvSpPr txBox="1"/>
          <p:nvPr/>
        </p:nvSpPr>
        <p:spPr>
          <a:xfrm>
            <a:off x="827584" y="1556792"/>
            <a:ext cx="2448272" cy="307777"/>
          </a:xfrm>
          <a:prstGeom prst="rect">
            <a:avLst/>
          </a:prstGeom>
          <a:noFill/>
        </p:spPr>
        <p:txBody>
          <a:bodyPr wrap="square" rtlCol="0">
            <a:spAutoFit/>
          </a:bodyPr>
          <a:lstStyle/>
          <a:p>
            <a:r>
              <a:rPr lang="en-CA" sz="1400" b="1" dirty="0" smtClean="0"/>
              <a:t>2 categories -&gt; </a:t>
            </a:r>
            <a:r>
              <a:rPr lang="en-CA" sz="1400" b="1" dirty="0" smtClean="0">
                <a:solidFill>
                  <a:srgbClr val="FF0000"/>
                </a:solidFill>
              </a:rPr>
              <a:t>Female </a:t>
            </a:r>
            <a:r>
              <a:rPr lang="en-CA" sz="1400" b="1" dirty="0" smtClean="0"/>
              <a:t>&amp; </a:t>
            </a:r>
            <a:r>
              <a:rPr lang="en-CA" sz="1400" b="1" dirty="0" smtClean="0">
                <a:solidFill>
                  <a:srgbClr val="0000FF"/>
                </a:solidFill>
              </a:rPr>
              <a:t>Male</a:t>
            </a:r>
            <a:endParaRPr lang="en-CA" sz="1400" b="1" dirty="0">
              <a:solidFill>
                <a:srgbClr val="0000FF"/>
              </a:solidFill>
            </a:endParaRPr>
          </a:p>
        </p:txBody>
      </p:sp>
      <p:sp>
        <p:nvSpPr>
          <p:cNvPr id="14" name="TextBox 13"/>
          <p:cNvSpPr txBox="1"/>
          <p:nvPr/>
        </p:nvSpPr>
        <p:spPr>
          <a:xfrm>
            <a:off x="5508104" y="1556793"/>
            <a:ext cx="3096344" cy="307777"/>
          </a:xfrm>
          <a:prstGeom prst="rect">
            <a:avLst/>
          </a:prstGeom>
          <a:noFill/>
        </p:spPr>
        <p:txBody>
          <a:bodyPr wrap="square" rtlCol="0">
            <a:spAutoFit/>
          </a:bodyPr>
          <a:lstStyle/>
          <a:p>
            <a:r>
              <a:rPr lang="en-CA" sz="1400" b="1" dirty="0" smtClean="0"/>
              <a:t>3 categories -&gt; </a:t>
            </a:r>
            <a:r>
              <a:rPr lang="en-CA" sz="1400" b="1" dirty="0" smtClean="0">
                <a:solidFill>
                  <a:srgbClr val="009900"/>
                </a:solidFill>
              </a:rPr>
              <a:t>London</a:t>
            </a:r>
            <a:r>
              <a:rPr lang="en-CA" sz="1400" b="1" dirty="0" smtClean="0"/>
              <a:t>, </a:t>
            </a:r>
            <a:r>
              <a:rPr lang="en-CA" sz="1400" b="1" dirty="0" smtClean="0">
                <a:solidFill>
                  <a:srgbClr val="7030A0"/>
                </a:solidFill>
              </a:rPr>
              <a:t>Paris</a:t>
            </a:r>
            <a:r>
              <a:rPr lang="en-CA" sz="1400" b="1" dirty="0" smtClean="0"/>
              <a:t> &amp; </a:t>
            </a:r>
            <a:r>
              <a:rPr lang="en-CA" sz="1400" b="1" dirty="0" smtClean="0">
                <a:solidFill>
                  <a:srgbClr val="FF860D"/>
                </a:solidFill>
              </a:rPr>
              <a:t>Quebec</a:t>
            </a:r>
            <a:endParaRPr lang="en-CA" sz="1400" b="1" dirty="0">
              <a:solidFill>
                <a:srgbClr val="FF860D"/>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5- Making bar graphs -&gt; Data series</a:t>
            </a:r>
            <a:endParaRPr lang="en-CA" sz="2000" b="1" dirty="0">
              <a:latin typeface="Comic Sans MS" pitchFamily="66" charset="0"/>
            </a:endParaRPr>
          </a:p>
        </p:txBody>
      </p:sp>
      <p:sp>
        <p:nvSpPr>
          <p:cNvPr id="27" name="TextBox 26"/>
          <p:cNvSpPr txBox="1"/>
          <p:nvPr/>
        </p:nvSpPr>
        <p:spPr>
          <a:xfrm>
            <a:off x="539552" y="404664"/>
            <a:ext cx="3024336" cy="954107"/>
          </a:xfrm>
          <a:prstGeom prst="rect">
            <a:avLst/>
          </a:prstGeom>
          <a:noFill/>
        </p:spPr>
        <p:txBody>
          <a:bodyPr wrap="square" rtlCol="0">
            <a:spAutoFit/>
          </a:bodyPr>
          <a:lstStyle/>
          <a:p>
            <a:r>
              <a:rPr lang="en-CA" sz="1400" b="1" dirty="0" smtClean="0"/>
              <a:t>3 series </a:t>
            </a:r>
          </a:p>
          <a:p>
            <a:r>
              <a:rPr lang="en-CA" sz="1400" b="1" dirty="0" smtClean="0"/>
              <a:t>-&gt; Average </a:t>
            </a:r>
            <a:r>
              <a:rPr lang="en-CA" sz="1400" b="1" dirty="0" smtClean="0">
                <a:solidFill>
                  <a:srgbClr val="009900"/>
                </a:solidFill>
              </a:rPr>
              <a:t>Brain weight of Londoners</a:t>
            </a:r>
          </a:p>
          <a:p>
            <a:r>
              <a:rPr lang="en-CA" sz="1400" b="1" dirty="0" smtClean="0"/>
              <a:t>-&gt; Average </a:t>
            </a:r>
            <a:r>
              <a:rPr lang="en-CA" sz="1400" b="1" dirty="0" smtClean="0">
                <a:solidFill>
                  <a:srgbClr val="7030A0"/>
                </a:solidFill>
              </a:rPr>
              <a:t>Brain weight of Parisians</a:t>
            </a:r>
          </a:p>
          <a:p>
            <a:r>
              <a:rPr lang="en-CA" sz="1400" b="1" dirty="0" smtClean="0"/>
              <a:t>-&gt; Average </a:t>
            </a:r>
            <a:r>
              <a:rPr lang="en-CA" sz="1400" b="1" dirty="0" smtClean="0">
                <a:solidFill>
                  <a:schemeClr val="accent6">
                    <a:lumMod val="75000"/>
                  </a:schemeClr>
                </a:solidFill>
              </a:rPr>
              <a:t>Brain weight of Quebecers</a:t>
            </a:r>
            <a:endParaRPr lang="en-CA" sz="1400" b="1" dirty="0">
              <a:solidFill>
                <a:schemeClr val="accent6">
                  <a:lumMod val="75000"/>
                </a:schemeClr>
              </a:solidFill>
            </a:endParaRPr>
          </a:p>
        </p:txBody>
      </p:sp>
      <p:sp>
        <p:nvSpPr>
          <p:cNvPr id="28" name="TextBox 27"/>
          <p:cNvSpPr txBox="1"/>
          <p:nvPr/>
        </p:nvSpPr>
        <p:spPr>
          <a:xfrm>
            <a:off x="5220072" y="548680"/>
            <a:ext cx="2880320" cy="738664"/>
          </a:xfrm>
          <a:prstGeom prst="rect">
            <a:avLst/>
          </a:prstGeom>
          <a:noFill/>
        </p:spPr>
        <p:txBody>
          <a:bodyPr wrap="square" rtlCol="0">
            <a:spAutoFit/>
          </a:bodyPr>
          <a:lstStyle/>
          <a:p>
            <a:r>
              <a:rPr lang="en-CA" sz="1400" b="1" dirty="0" smtClean="0"/>
              <a:t>2 series </a:t>
            </a:r>
          </a:p>
          <a:p>
            <a:r>
              <a:rPr lang="en-CA" sz="1400" b="1" dirty="0" smtClean="0"/>
              <a:t>-&gt; Average </a:t>
            </a:r>
            <a:r>
              <a:rPr lang="en-CA" sz="1400" b="1" dirty="0" smtClean="0">
                <a:solidFill>
                  <a:srgbClr val="FF0000"/>
                </a:solidFill>
              </a:rPr>
              <a:t>Brain weight of Females</a:t>
            </a:r>
          </a:p>
          <a:p>
            <a:r>
              <a:rPr lang="en-CA" sz="1400" b="1" dirty="0" smtClean="0"/>
              <a:t>-&gt; Average </a:t>
            </a:r>
            <a:r>
              <a:rPr lang="en-CA" sz="1400" b="1" dirty="0" smtClean="0">
                <a:solidFill>
                  <a:srgbClr val="0000FF"/>
                </a:solidFill>
              </a:rPr>
              <a:t>Brain weight of Males</a:t>
            </a:r>
            <a:endParaRPr lang="en-CA" sz="1400" b="1" dirty="0">
              <a:solidFill>
                <a:srgbClr val="0000FF"/>
              </a:solidFill>
            </a:endParaRPr>
          </a:p>
        </p:txBody>
      </p:sp>
      <p:pic>
        <p:nvPicPr>
          <p:cNvPr id="9" name="Picture 2"/>
          <p:cNvPicPr>
            <a:picLocks noChangeAspect="1" noChangeArrowheads="1"/>
          </p:cNvPicPr>
          <p:nvPr/>
        </p:nvPicPr>
        <p:blipFill>
          <a:blip r:embed="rId2" cstate="print"/>
          <a:srcRect/>
          <a:stretch>
            <a:fillRect/>
          </a:stretch>
        </p:blipFill>
        <p:spPr bwMode="auto">
          <a:xfrm>
            <a:off x="251520" y="1973517"/>
            <a:ext cx="3312368" cy="3374281"/>
          </a:xfrm>
          <a:prstGeom prst="rect">
            <a:avLst/>
          </a:prstGeom>
          <a:noFill/>
          <a:ln w="9525">
            <a:noFill/>
            <a:miter lim="800000"/>
            <a:headEnd/>
            <a:tailEnd/>
          </a:ln>
        </p:spPr>
      </p:pic>
      <p:pic>
        <p:nvPicPr>
          <p:cNvPr id="10" name="Picture 8"/>
          <p:cNvPicPr>
            <a:picLocks noChangeAspect="1" noChangeArrowheads="1"/>
          </p:cNvPicPr>
          <p:nvPr/>
        </p:nvPicPr>
        <p:blipFill>
          <a:blip r:embed="rId3" cstate="print"/>
          <a:srcRect/>
          <a:stretch>
            <a:fillRect/>
          </a:stretch>
        </p:blipFill>
        <p:spPr bwMode="auto">
          <a:xfrm>
            <a:off x="0" y="5296412"/>
            <a:ext cx="4355976" cy="1516964"/>
          </a:xfrm>
          <a:prstGeom prst="rect">
            <a:avLst/>
          </a:prstGeom>
          <a:noFill/>
          <a:ln w="9525">
            <a:noFill/>
            <a:miter lim="800000"/>
            <a:headEnd/>
            <a:tailEnd/>
          </a:ln>
        </p:spPr>
      </p:pic>
      <p:pic>
        <p:nvPicPr>
          <p:cNvPr id="11" name="Picture 2"/>
          <p:cNvPicPr>
            <a:picLocks noChangeAspect="1" noChangeArrowheads="1"/>
          </p:cNvPicPr>
          <p:nvPr/>
        </p:nvPicPr>
        <p:blipFill>
          <a:blip r:embed="rId4" cstate="print"/>
          <a:srcRect/>
          <a:stretch>
            <a:fillRect/>
          </a:stretch>
        </p:blipFill>
        <p:spPr bwMode="auto">
          <a:xfrm>
            <a:off x="5026305" y="1940049"/>
            <a:ext cx="3362120" cy="3456384"/>
          </a:xfrm>
          <a:prstGeom prst="rect">
            <a:avLst/>
          </a:prstGeom>
          <a:noFill/>
          <a:ln w="9525">
            <a:noFill/>
            <a:miter lim="800000"/>
            <a:headEnd/>
            <a:tailEnd/>
          </a:ln>
        </p:spPr>
      </p:pic>
      <p:pic>
        <p:nvPicPr>
          <p:cNvPr id="12" name="Picture 9"/>
          <p:cNvPicPr>
            <a:picLocks noChangeAspect="1" noChangeArrowheads="1"/>
          </p:cNvPicPr>
          <p:nvPr/>
        </p:nvPicPr>
        <p:blipFill>
          <a:blip r:embed="rId5" cstate="print"/>
          <a:srcRect/>
          <a:stretch>
            <a:fillRect/>
          </a:stretch>
        </p:blipFill>
        <p:spPr bwMode="auto">
          <a:xfrm>
            <a:off x="4630903" y="5468441"/>
            <a:ext cx="4513097" cy="1098426"/>
          </a:xfrm>
          <a:prstGeom prst="rect">
            <a:avLst/>
          </a:prstGeom>
          <a:noFill/>
          <a:ln w="9525">
            <a:noFill/>
            <a:miter lim="800000"/>
            <a:headEnd/>
            <a:tailEnd/>
          </a:ln>
        </p:spPr>
      </p:pic>
      <p:sp>
        <p:nvSpPr>
          <p:cNvPr id="13" name="TextBox 12"/>
          <p:cNvSpPr txBox="1"/>
          <p:nvPr/>
        </p:nvSpPr>
        <p:spPr>
          <a:xfrm>
            <a:off x="827584" y="1556792"/>
            <a:ext cx="2448272" cy="307777"/>
          </a:xfrm>
          <a:prstGeom prst="rect">
            <a:avLst/>
          </a:prstGeom>
          <a:noFill/>
        </p:spPr>
        <p:txBody>
          <a:bodyPr wrap="square" rtlCol="0">
            <a:spAutoFit/>
          </a:bodyPr>
          <a:lstStyle/>
          <a:p>
            <a:r>
              <a:rPr lang="en-CA" sz="1400" b="1" dirty="0" smtClean="0"/>
              <a:t>2 categories -&gt; </a:t>
            </a:r>
            <a:r>
              <a:rPr lang="en-CA" sz="1400" b="1" dirty="0" smtClean="0">
                <a:solidFill>
                  <a:srgbClr val="FF0000"/>
                </a:solidFill>
              </a:rPr>
              <a:t>Female </a:t>
            </a:r>
            <a:r>
              <a:rPr lang="en-CA" sz="1400" b="1" dirty="0" smtClean="0"/>
              <a:t>&amp; </a:t>
            </a:r>
            <a:r>
              <a:rPr lang="en-CA" sz="1400" b="1" dirty="0" smtClean="0">
                <a:solidFill>
                  <a:srgbClr val="0000FF"/>
                </a:solidFill>
              </a:rPr>
              <a:t>Male</a:t>
            </a:r>
            <a:endParaRPr lang="en-CA" sz="1400" b="1" dirty="0">
              <a:solidFill>
                <a:srgbClr val="0000FF"/>
              </a:solidFill>
            </a:endParaRPr>
          </a:p>
        </p:txBody>
      </p:sp>
      <p:sp>
        <p:nvSpPr>
          <p:cNvPr id="14" name="TextBox 13"/>
          <p:cNvSpPr txBox="1"/>
          <p:nvPr/>
        </p:nvSpPr>
        <p:spPr>
          <a:xfrm>
            <a:off x="5508104" y="1556793"/>
            <a:ext cx="3096344" cy="307777"/>
          </a:xfrm>
          <a:prstGeom prst="rect">
            <a:avLst/>
          </a:prstGeom>
          <a:noFill/>
        </p:spPr>
        <p:txBody>
          <a:bodyPr wrap="square" rtlCol="0">
            <a:spAutoFit/>
          </a:bodyPr>
          <a:lstStyle/>
          <a:p>
            <a:r>
              <a:rPr lang="en-CA" sz="1400" b="1" dirty="0" smtClean="0"/>
              <a:t>3 categories -&gt; </a:t>
            </a:r>
            <a:r>
              <a:rPr lang="en-CA" sz="1400" b="1" dirty="0" smtClean="0">
                <a:solidFill>
                  <a:srgbClr val="009900"/>
                </a:solidFill>
              </a:rPr>
              <a:t>London</a:t>
            </a:r>
            <a:r>
              <a:rPr lang="en-CA" sz="1400" b="1" dirty="0" smtClean="0"/>
              <a:t>, </a:t>
            </a:r>
            <a:r>
              <a:rPr lang="en-CA" sz="1400" b="1" dirty="0" smtClean="0">
                <a:solidFill>
                  <a:srgbClr val="7030A0"/>
                </a:solidFill>
              </a:rPr>
              <a:t>Paris</a:t>
            </a:r>
            <a:r>
              <a:rPr lang="en-CA" sz="1400" b="1" dirty="0" smtClean="0"/>
              <a:t> &amp; </a:t>
            </a:r>
            <a:r>
              <a:rPr lang="en-CA" sz="1400" b="1" dirty="0" smtClean="0">
                <a:solidFill>
                  <a:srgbClr val="FF860D"/>
                </a:solidFill>
              </a:rPr>
              <a:t>Quebec</a:t>
            </a:r>
            <a:endParaRPr lang="en-CA" sz="1400" b="1" dirty="0">
              <a:solidFill>
                <a:srgbClr val="FF860D"/>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6- Making bar graphs -&gt; graphing London, Paris &amp; Quebec as series</a:t>
            </a:r>
            <a:endParaRPr lang="en-CA" sz="2000" b="1" dirty="0">
              <a:latin typeface="Comic Sans MS" pitchFamily="66" charset="0"/>
            </a:endParaRPr>
          </a:p>
        </p:txBody>
      </p:sp>
      <p:sp>
        <p:nvSpPr>
          <p:cNvPr id="27" name="TextBox 26"/>
          <p:cNvSpPr txBox="1"/>
          <p:nvPr/>
        </p:nvSpPr>
        <p:spPr>
          <a:xfrm>
            <a:off x="539552" y="404664"/>
            <a:ext cx="3024336" cy="954107"/>
          </a:xfrm>
          <a:prstGeom prst="rect">
            <a:avLst/>
          </a:prstGeom>
          <a:noFill/>
        </p:spPr>
        <p:txBody>
          <a:bodyPr wrap="square" rtlCol="0">
            <a:spAutoFit/>
          </a:bodyPr>
          <a:lstStyle/>
          <a:p>
            <a:r>
              <a:rPr lang="en-CA" sz="1400" b="1" dirty="0" smtClean="0"/>
              <a:t>3 series </a:t>
            </a:r>
          </a:p>
          <a:p>
            <a:r>
              <a:rPr lang="en-CA" sz="1400" b="1" dirty="0" smtClean="0"/>
              <a:t>-&gt; Average </a:t>
            </a:r>
            <a:r>
              <a:rPr lang="en-CA" sz="1400" b="1" dirty="0" smtClean="0">
                <a:solidFill>
                  <a:srgbClr val="009900"/>
                </a:solidFill>
              </a:rPr>
              <a:t>Brain weight of Londoners</a:t>
            </a:r>
          </a:p>
          <a:p>
            <a:r>
              <a:rPr lang="en-CA" sz="1400" b="1" dirty="0" smtClean="0"/>
              <a:t>-&gt; Average </a:t>
            </a:r>
            <a:r>
              <a:rPr lang="en-CA" sz="1400" b="1" dirty="0" smtClean="0">
                <a:solidFill>
                  <a:srgbClr val="7030A0"/>
                </a:solidFill>
              </a:rPr>
              <a:t>Brain weight of Parisians</a:t>
            </a:r>
          </a:p>
          <a:p>
            <a:r>
              <a:rPr lang="en-CA" sz="1400" b="1" dirty="0" smtClean="0"/>
              <a:t>-&gt; Average </a:t>
            </a:r>
            <a:r>
              <a:rPr lang="en-CA" sz="1400" b="1" dirty="0" smtClean="0">
                <a:solidFill>
                  <a:schemeClr val="accent6">
                    <a:lumMod val="75000"/>
                  </a:schemeClr>
                </a:solidFill>
              </a:rPr>
              <a:t>Brain weight of Quebecers</a:t>
            </a:r>
            <a:endParaRPr lang="en-CA" sz="1400" b="1" dirty="0">
              <a:solidFill>
                <a:schemeClr val="accent6">
                  <a:lumMod val="75000"/>
                </a:schemeClr>
              </a:solidFill>
            </a:endParaRPr>
          </a:p>
        </p:txBody>
      </p:sp>
      <p:pic>
        <p:nvPicPr>
          <p:cNvPr id="9" name="Picture 2"/>
          <p:cNvPicPr>
            <a:picLocks noChangeAspect="1" noChangeArrowheads="1"/>
          </p:cNvPicPr>
          <p:nvPr/>
        </p:nvPicPr>
        <p:blipFill>
          <a:blip r:embed="rId2" cstate="print"/>
          <a:srcRect/>
          <a:stretch>
            <a:fillRect/>
          </a:stretch>
        </p:blipFill>
        <p:spPr bwMode="auto">
          <a:xfrm>
            <a:off x="251520" y="1973517"/>
            <a:ext cx="3312368" cy="3374281"/>
          </a:xfrm>
          <a:prstGeom prst="rect">
            <a:avLst/>
          </a:prstGeom>
          <a:noFill/>
          <a:ln w="9525">
            <a:noFill/>
            <a:miter lim="800000"/>
            <a:headEnd/>
            <a:tailEnd/>
          </a:ln>
        </p:spPr>
      </p:pic>
      <p:pic>
        <p:nvPicPr>
          <p:cNvPr id="10" name="Picture 8"/>
          <p:cNvPicPr>
            <a:picLocks noChangeAspect="1" noChangeArrowheads="1"/>
          </p:cNvPicPr>
          <p:nvPr/>
        </p:nvPicPr>
        <p:blipFill>
          <a:blip r:embed="rId3" cstate="print"/>
          <a:srcRect/>
          <a:stretch>
            <a:fillRect/>
          </a:stretch>
        </p:blipFill>
        <p:spPr bwMode="auto">
          <a:xfrm>
            <a:off x="0" y="5296412"/>
            <a:ext cx="4355976" cy="1516964"/>
          </a:xfrm>
          <a:prstGeom prst="rect">
            <a:avLst/>
          </a:prstGeom>
          <a:noFill/>
          <a:ln w="9525">
            <a:noFill/>
            <a:miter lim="800000"/>
            <a:headEnd/>
            <a:tailEnd/>
          </a:ln>
        </p:spPr>
      </p:pic>
      <p:sp>
        <p:nvSpPr>
          <p:cNvPr id="13" name="TextBox 12"/>
          <p:cNvSpPr txBox="1"/>
          <p:nvPr/>
        </p:nvSpPr>
        <p:spPr>
          <a:xfrm>
            <a:off x="827584" y="1556792"/>
            <a:ext cx="2448272" cy="307777"/>
          </a:xfrm>
          <a:prstGeom prst="rect">
            <a:avLst/>
          </a:prstGeom>
          <a:noFill/>
        </p:spPr>
        <p:txBody>
          <a:bodyPr wrap="square" rtlCol="0">
            <a:spAutoFit/>
          </a:bodyPr>
          <a:lstStyle/>
          <a:p>
            <a:r>
              <a:rPr lang="en-CA" sz="1400" b="1" dirty="0" smtClean="0"/>
              <a:t>2 categories -&gt; </a:t>
            </a:r>
            <a:r>
              <a:rPr lang="en-CA" sz="1400" b="1" dirty="0" smtClean="0">
                <a:solidFill>
                  <a:srgbClr val="FF0000"/>
                </a:solidFill>
              </a:rPr>
              <a:t>Female </a:t>
            </a:r>
            <a:r>
              <a:rPr lang="en-CA" sz="1400" b="1" dirty="0" smtClean="0"/>
              <a:t>&amp; </a:t>
            </a:r>
            <a:r>
              <a:rPr lang="en-CA" sz="1400" b="1" dirty="0" smtClean="0">
                <a:solidFill>
                  <a:srgbClr val="0000FF"/>
                </a:solidFill>
              </a:rPr>
              <a:t>Male</a:t>
            </a:r>
            <a:endParaRPr lang="en-CA" sz="1400" b="1" dirty="0">
              <a:solidFill>
                <a:srgbClr val="0000FF"/>
              </a:solidFill>
            </a:endParaRPr>
          </a:p>
        </p:txBody>
      </p:sp>
      <p:pic>
        <p:nvPicPr>
          <p:cNvPr id="3074" name="Picture 2"/>
          <p:cNvPicPr>
            <a:picLocks noChangeAspect="1" noChangeArrowheads="1"/>
          </p:cNvPicPr>
          <p:nvPr/>
        </p:nvPicPr>
        <p:blipFill>
          <a:blip r:embed="rId4" cstate="print"/>
          <a:srcRect/>
          <a:stretch>
            <a:fillRect/>
          </a:stretch>
        </p:blipFill>
        <p:spPr bwMode="auto">
          <a:xfrm>
            <a:off x="4644008" y="2708920"/>
            <a:ext cx="1533525" cy="12192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7- Making bar graphs -&gt; graphing Males &amp; Females as series</a:t>
            </a:r>
            <a:endParaRPr lang="en-CA" sz="2000" b="1" dirty="0">
              <a:latin typeface="Comic Sans MS" pitchFamily="66" charset="0"/>
            </a:endParaRPr>
          </a:p>
        </p:txBody>
      </p:sp>
      <p:sp>
        <p:nvSpPr>
          <p:cNvPr id="28" name="TextBox 27"/>
          <p:cNvSpPr txBox="1"/>
          <p:nvPr/>
        </p:nvSpPr>
        <p:spPr>
          <a:xfrm>
            <a:off x="5220072" y="548680"/>
            <a:ext cx="2880320" cy="738664"/>
          </a:xfrm>
          <a:prstGeom prst="rect">
            <a:avLst/>
          </a:prstGeom>
          <a:noFill/>
        </p:spPr>
        <p:txBody>
          <a:bodyPr wrap="square" rtlCol="0">
            <a:spAutoFit/>
          </a:bodyPr>
          <a:lstStyle/>
          <a:p>
            <a:r>
              <a:rPr lang="en-CA" sz="1400" b="1" dirty="0" smtClean="0"/>
              <a:t>2 series </a:t>
            </a:r>
          </a:p>
          <a:p>
            <a:r>
              <a:rPr lang="en-CA" sz="1400" b="1" dirty="0" smtClean="0"/>
              <a:t>-&gt; Average </a:t>
            </a:r>
            <a:r>
              <a:rPr lang="en-CA" sz="1400" b="1" dirty="0" smtClean="0">
                <a:solidFill>
                  <a:srgbClr val="FF0000"/>
                </a:solidFill>
              </a:rPr>
              <a:t>Brain weight of Females</a:t>
            </a:r>
          </a:p>
          <a:p>
            <a:r>
              <a:rPr lang="en-CA" sz="1400" b="1" dirty="0" smtClean="0"/>
              <a:t>-&gt; Average </a:t>
            </a:r>
            <a:r>
              <a:rPr lang="en-CA" sz="1400" b="1" dirty="0" smtClean="0">
                <a:solidFill>
                  <a:srgbClr val="0000FF"/>
                </a:solidFill>
              </a:rPr>
              <a:t>Brain weight of Males</a:t>
            </a:r>
            <a:endParaRPr lang="en-CA" sz="1400" b="1" dirty="0">
              <a:solidFill>
                <a:srgbClr val="0000FF"/>
              </a:solidFill>
            </a:endParaRPr>
          </a:p>
        </p:txBody>
      </p:sp>
      <p:pic>
        <p:nvPicPr>
          <p:cNvPr id="11" name="Picture 2"/>
          <p:cNvPicPr>
            <a:picLocks noChangeAspect="1" noChangeArrowheads="1"/>
          </p:cNvPicPr>
          <p:nvPr/>
        </p:nvPicPr>
        <p:blipFill>
          <a:blip r:embed="rId2" cstate="print"/>
          <a:srcRect/>
          <a:stretch>
            <a:fillRect/>
          </a:stretch>
        </p:blipFill>
        <p:spPr bwMode="auto">
          <a:xfrm>
            <a:off x="5026305" y="1940049"/>
            <a:ext cx="3362120" cy="3456384"/>
          </a:xfrm>
          <a:prstGeom prst="rect">
            <a:avLst/>
          </a:prstGeom>
          <a:noFill/>
          <a:ln w="9525">
            <a:noFill/>
            <a:miter lim="800000"/>
            <a:headEnd/>
            <a:tailEnd/>
          </a:ln>
        </p:spPr>
      </p:pic>
      <p:pic>
        <p:nvPicPr>
          <p:cNvPr id="12" name="Picture 9"/>
          <p:cNvPicPr>
            <a:picLocks noChangeAspect="1" noChangeArrowheads="1"/>
          </p:cNvPicPr>
          <p:nvPr/>
        </p:nvPicPr>
        <p:blipFill>
          <a:blip r:embed="rId3" cstate="print"/>
          <a:srcRect/>
          <a:stretch>
            <a:fillRect/>
          </a:stretch>
        </p:blipFill>
        <p:spPr bwMode="auto">
          <a:xfrm>
            <a:off x="4630903" y="5468441"/>
            <a:ext cx="4513097" cy="1098426"/>
          </a:xfrm>
          <a:prstGeom prst="rect">
            <a:avLst/>
          </a:prstGeom>
          <a:noFill/>
          <a:ln w="9525">
            <a:noFill/>
            <a:miter lim="800000"/>
            <a:headEnd/>
            <a:tailEnd/>
          </a:ln>
        </p:spPr>
      </p:pic>
      <p:sp>
        <p:nvSpPr>
          <p:cNvPr id="14" name="TextBox 13"/>
          <p:cNvSpPr txBox="1"/>
          <p:nvPr/>
        </p:nvSpPr>
        <p:spPr>
          <a:xfrm>
            <a:off x="5508104" y="1556793"/>
            <a:ext cx="3096344" cy="307777"/>
          </a:xfrm>
          <a:prstGeom prst="rect">
            <a:avLst/>
          </a:prstGeom>
          <a:noFill/>
        </p:spPr>
        <p:txBody>
          <a:bodyPr wrap="square" rtlCol="0">
            <a:spAutoFit/>
          </a:bodyPr>
          <a:lstStyle/>
          <a:p>
            <a:r>
              <a:rPr lang="en-CA" sz="1400" b="1" dirty="0" smtClean="0"/>
              <a:t>3 categories -&gt; </a:t>
            </a:r>
            <a:r>
              <a:rPr lang="en-CA" sz="1400" b="1" dirty="0" smtClean="0">
                <a:solidFill>
                  <a:srgbClr val="009900"/>
                </a:solidFill>
              </a:rPr>
              <a:t>London</a:t>
            </a:r>
            <a:r>
              <a:rPr lang="en-CA" sz="1400" b="1" dirty="0" smtClean="0"/>
              <a:t>, </a:t>
            </a:r>
            <a:r>
              <a:rPr lang="en-CA" sz="1400" b="1" dirty="0" smtClean="0">
                <a:solidFill>
                  <a:srgbClr val="7030A0"/>
                </a:solidFill>
              </a:rPr>
              <a:t>Paris</a:t>
            </a:r>
            <a:r>
              <a:rPr lang="en-CA" sz="1400" b="1" dirty="0" smtClean="0"/>
              <a:t> &amp; </a:t>
            </a:r>
            <a:r>
              <a:rPr lang="en-CA" sz="1400" b="1" dirty="0" smtClean="0">
                <a:solidFill>
                  <a:srgbClr val="FF860D"/>
                </a:solidFill>
              </a:rPr>
              <a:t>Quebec</a:t>
            </a:r>
            <a:endParaRPr lang="en-CA" sz="1400" b="1" dirty="0">
              <a:solidFill>
                <a:srgbClr val="FF860D"/>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6- Making bar graphs -&gt; graphing Males &amp; Females as series</a:t>
            </a:r>
            <a:endParaRPr lang="en-CA" sz="2000" b="1" dirty="0">
              <a:latin typeface="Comic Sans MS" pitchFamily="66" charset="0"/>
            </a:endParaRPr>
          </a:p>
        </p:txBody>
      </p:sp>
      <p:sp>
        <p:nvSpPr>
          <p:cNvPr id="28" name="TextBox 27"/>
          <p:cNvSpPr txBox="1"/>
          <p:nvPr/>
        </p:nvSpPr>
        <p:spPr>
          <a:xfrm>
            <a:off x="539552" y="1484784"/>
            <a:ext cx="2880320" cy="738664"/>
          </a:xfrm>
          <a:prstGeom prst="rect">
            <a:avLst/>
          </a:prstGeom>
          <a:noFill/>
        </p:spPr>
        <p:txBody>
          <a:bodyPr wrap="square" rtlCol="0">
            <a:spAutoFit/>
          </a:bodyPr>
          <a:lstStyle/>
          <a:p>
            <a:r>
              <a:rPr lang="en-CA" sz="1400" b="1" dirty="0" smtClean="0"/>
              <a:t>2 series </a:t>
            </a:r>
          </a:p>
          <a:p>
            <a:r>
              <a:rPr lang="en-CA" sz="1400" b="1" dirty="0" smtClean="0"/>
              <a:t>-&gt; Average </a:t>
            </a:r>
            <a:r>
              <a:rPr lang="en-CA" sz="1400" b="1" dirty="0" smtClean="0">
                <a:solidFill>
                  <a:srgbClr val="FF0000"/>
                </a:solidFill>
              </a:rPr>
              <a:t>Brain weight of Females</a:t>
            </a:r>
          </a:p>
          <a:p>
            <a:r>
              <a:rPr lang="en-CA" sz="1400" b="1" dirty="0" smtClean="0"/>
              <a:t>-&gt; Average </a:t>
            </a:r>
            <a:r>
              <a:rPr lang="en-CA" sz="1400" b="1" dirty="0" smtClean="0">
                <a:solidFill>
                  <a:srgbClr val="0000FF"/>
                </a:solidFill>
              </a:rPr>
              <a:t>Brain weight of Males</a:t>
            </a:r>
            <a:endParaRPr lang="en-CA" sz="1400" b="1" dirty="0">
              <a:solidFill>
                <a:srgbClr val="0000FF"/>
              </a:solidFill>
            </a:endParaRPr>
          </a:p>
        </p:txBody>
      </p:sp>
      <p:pic>
        <p:nvPicPr>
          <p:cNvPr id="11" name="Picture 2"/>
          <p:cNvPicPr>
            <a:picLocks noChangeAspect="1" noChangeArrowheads="1"/>
          </p:cNvPicPr>
          <p:nvPr/>
        </p:nvPicPr>
        <p:blipFill>
          <a:blip r:embed="rId2" cstate="print"/>
          <a:srcRect/>
          <a:stretch>
            <a:fillRect/>
          </a:stretch>
        </p:blipFill>
        <p:spPr bwMode="auto">
          <a:xfrm>
            <a:off x="5292080" y="548680"/>
            <a:ext cx="3362120" cy="3456384"/>
          </a:xfrm>
          <a:prstGeom prst="rect">
            <a:avLst/>
          </a:prstGeom>
          <a:noFill/>
          <a:ln w="9525">
            <a:noFill/>
            <a:miter lim="800000"/>
            <a:headEnd/>
            <a:tailEnd/>
          </a:ln>
        </p:spPr>
      </p:pic>
      <p:sp>
        <p:nvSpPr>
          <p:cNvPr id="14" name="TextBox 13"/>
          <p:cNvSpPr txBox="1"/>
          <p:nvPr/>
        </p:nvSpPr>
        <p:spPr>
          <a:xfrm>
            <a:off x="611560" y="2852936"/>
            <a:ext cx="3096344" cy="307777"/>
          </a:xfrm>
          <a:prstGeom prst="rect">
            <a:avLst/>
          </a:prstGeom>
          <a:noFill/>
        </p:spPr>
        <p:txBody>
          <a:bodyPr wrap="square" rtlCol="0">
            <a:spAutoFit/>
          </a:bodyPr>
          <a:lstStyle/>
          <a:p>
            <a:r>
              <a:rPr lang="en-CA" sz="1400" b="1" dirty="0" smtClean="0"/>
              <a:t>3 categories -&gt; </a:t>
            </a:r>
            <a:r>
              <a:rPr lang="en-CA" sz="1400" b="1" dirty="0" smtClean="0">
                <a:solidFill>
                  <a:srgbClr val="009900"/>
                </a:solidFill>
              </a:rPr>
              <a:t>London</a:t>
            </a:r>
            <a:r>
              <a:rPr lang="en-CA" sz="1400" b="1" dirty="0" smtClean="0"/>
              <a:t>, </a:t>
            </a:r>
            <a:r>
              <a:rPr lang="en-CA" sz="1400" b="1" dirty="0" smtClean="0">
                <a:solidFill>
                  <a:srgbClr val="7030A0"/>
                </a:solidFill>
              </a:rPr>
              <a:t>Paris</a:t>
            </a:r>
            <a:r>
              <a:rPr lang="en-CA" sz="1400" b="1" dirty="0" smtClean="0"/>
              <a:t> &amp; </a:t>
            </a:r>
            <a:r>
              <a:rPr lang="en-CA" sz="1400" b="1" dirty="0" smtClean="0">
                <a:solidFill>
                  <a:srgbClr val="FF860D"/>
                </a:solidFill>
              </a:rPr>
              <a:t>Quebec</a:t>
            </a:r>
            <a:endParaRPr lang="en-CA" sz="1400" b="1" dirty="0">
              <a:solidFill>
                <a:srgbClr val="FF860D"/>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cstate="print"/>
          <a:srcRect/>
          <a:stretch>
            <a:fillRect/>
          </a:stretch>
        </p:blipFill>
        <p:spPr bwMode="auto">
          <a:xfrm>
            <a:off x="179512" y="476672"/>
            <a:ext cx="847725" cy="1028700"/>
          </a:xfrm>
          <a:prstGeom prst="rect">
            <a:avLst/>
          </a:prstGeom>
          <a:noFill/>
          <a:ln w="9525">
            <a:noFill/>
            <a:miter lim="800000"/>
            <a:headEnd/>
            <a:tailEnd/>
          </a:ln>
        </p:spPr>
      </p:pic>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7- Making bar graphs -&gt; graphing London, Paris &amp; Quebec as series</a:t>
            </a:r>
            <a:endParaRPr lang="en-CA" sz="2000" b="1" dirty="0">
              <a:latin typeface="Comic Sans MS" pitchFamily="66" charset="0"/>
            </a:endParaRPr>
          </a:p>
        </p:txBody>
      </p:sp>
      <p:sp>
        <p:nvSpPr>
          <p:cNvPr id="27" name="TextBox 26"/>
          <p:cNvSpPr txBox="1"/>
          <p:nvPr/>
        </p:nvSpPr>
        <p:spPr>
          <a:xfrm>
            <a:off x="539552" y="1465039"/>
            <a:ext cx="3024336" cy="954107"/>
          </a:xfrm>
          <a:prstGeom prst="rect">
            <a:avLst/>
          </a:prstGeom>
          <a:noFill/>
        </p:spPr>
        <p:txBody>
          <a:bodyPr wrap="square" rtlCol="0">
            <a:spAutoFit/>
          </a:bodyPr>
          <a:lstStyle/>
          <a:p>
            <a:r>
              <a:rPr lang="en-CA" sz="1400" b="1" dirty="0" smtClean="0"/>
              <a:t>3 series </a:t>
            </a:r>
          </a:p>
          <a:p>
            <a:r>
              <a:rPr lang="en-CA" sz="1400" b="1" dirty="0" smtClean="0"/>
              <a:t>-&gt; Average </a:t>
            </a:r>
            <a:r>
              <a:rPr lang="en-CA" sz="1400" b="1" dirty="0" smtClean="0">
                <a:solidFill>
                  <a:srgbClr val="009900"/>
                </a:solidFill>
              </a:rPr>
              <a:t>Brain weight of Londoners</a:t>
            </a:r>
          </a:p>
          <a:p>
            <a:r>
              <a:rPr lang="en-CA" sz="1400" b="1" dirty="0" smtClean="0"/>
              <a:t>-&gt; Average </a:t>
            </a:r>
            <a:r>
              <a:rPr lang="en-CA" sz="1400" b="1" dirty="0" smtClean="0">
                <a:solidFill>
                  <a:srgbClr val="7030A0"/>
                </a:solidFill>
              </a:rPr>
              <a:t>Brain weight of Parisians</a:t>
            </a:r>
          </a:p>
          <a:p>
            <a:r>
              <a:rPr lang="en-CA" sz="1400" b="1" dirty="0" smtClean="0"/>
              <a:t>-&gt; Average </a:t>
            </a:r>
            <a:r>
              <a:rPr lang="en-CA" sz="1400" b="1" dirty="0" smtClean="0">
                <a:solidFill>
                  <a:schemeClr val="accent6">
                    <a:lumMod val="75000"/>
                  </a:schemeClr>
                </a:solidFill>
              </a:rPr>
              <a:t>Brain weight of Quebecers</a:t>
            </a:r>
            <a:endParaRPr lang="en-CA" sz="1400" b="1" dirty="0">
              <a:solidFill>
                <a:schemeClr val="accent6">
                  <a:lumMod val="75000"/>
                </a:schemeClr>
              </a:solidFill>
            </a:endParaRPr>
          </a:p>
        </p:txBody>
      </p:sp>
      <p:pic>
        <p:nvPicPr>
          <p:cNvPr id="9" name="Picture 2"/>
          <p:cNvPicPr>
            <a:picLocks noChangeAspect="1" noChangeArrowheads="1"/>
          </p:cNvPicPr>
          <p:nvPr/>
        </p:nvPicPr>
        <p:blipFill>
          <a:blip r:embed="rId4" cstate="print"/>
          <a:srcRect/>
          <a:stretch>
            <a:fillRect/>
          </a:stretch>
        </p:blipFill>
        <p:spPr bwMode="auto">
          <a:xfrm>
            <a:off x="5364088" y="630783"/>
            <a:ext cx="3312368" cy="3374281"/>
          </a:xfrm>
          <a:prstGeom prst="rect">
            <a:avLst/>
          </a:prstGeom>
          <a:noFill/>
          <a:ln w="9525">
            <a:noFill/>
            <a:miter lim="800000"/>
            <a:headEnd/>
            <a:tailEnd/>
          </a:ln>
        </p:spPr>
      </p:pic>
      <p:sp>
        <p:nvSpPr>
          <p:cNvPr id="13" name="TextBox 12"/>
          <p:cNvSpPr txBox="1"/>
          <p:nvPr/>
        </p:nvSpPr>
        <p:spPr>
          <a:xfrm>
            <a:off x="827584" y="2833191"/>
            <a:ext cx="2448272" cy="307777"/>
          </a:xfrm>
          <a:prstGeom prst="rect">
            <a:avLst/>
          </a:prstGeom>
          <a:noFill/>
        </p:spPr>
        <p:txBody>
          <a:bodyPr wrap="square" rtlCol="0">
            <a:spAutoFit/>
          </a:bodyPr>
          <a:lstStyle/>
          <a:p>
            <a:r>
              <a:rPr lang="en-CA" sz="1400" b="1" dirty="0" smtClean="0"/>
              <a:t>2 categories -&gt; </a:t>
            </a:r>
            <a:r>
              <a:rPr lang="en-CA" sz="1400" b="1" dirty="0" smtClean="0">
                <a:solidFill>
                  <a:srgbClr val="FF0000"/>
                </a:solidFill>
              </a:rPr>
              <a:t>Female </a:t>
            </a:r>
            <a:r>
              <a:rPr lang="en-CA" sz="1400" b="1" dirty="0" smtClean="0"/>
              <a:t>&amp; </a:t>
            </a:r>
            <a:r>
              <a:rPr lang="en-CA" sz="1400" b="1" dirty="0" smtClean="0">
                <a:solidFill>
                  <a:srgbClr val="0000FF"/>
                </a:solidFill>
              </a:rPr>
              <a:t>Male</a:t>
            </a:r>
            <a:endParaRPr lang="en-CA" sz="1400" b="1" dirty="0">
              <a:solidFill>
                <a:srgbClr val="0000FF"/>
              </a:solidFill>
            </a:endParaRPr>
          </a:p>
        </p:txBody>
      </p:sp>
      <p:sp>
        <p:nvSpPr>
          <p:cNvPr id="11" name="Rounded Rectangular Callout 10"/>
          <p:cNvSpPr/>
          <p:nvPr/>
        </p:nvSpPr>
        <p:spPr>
          <a:xfrm>
            <a:off x="2195736" y="620688"/>
            <a:ext cx="3240360" cy="936104"/>
          </a:xfrm>
          <a:prstGeom prst="wedgeRoundRectCallout">
            <a:avLst>
              <a:gd name="adj1" fmla="val -83121"/>
              <a:gd name="adj2" fmla="val -13739"/>
              <a:gd name="adj3" fmla="val 16667"/>
            </a:avLst>
          </a:prstGeom>
          <a:solidFill>
            <a:srgbClr val="1EE9EE">
              <a:alpha val="37000"/>
            </a:srgbClr>
          </a:solidFill>
          <a:ln>
            <a:solidFill>
              <a:srgbClr val="1EE9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tx1"/>
                </a:solidFill>
              </a:rPr>
              <a:t>Don’t do this graph from scratch. Modify a copy of the one you did in Slide 6</a:t>
            </a:r>
            <a:endParaRPr lang="en-CA" b="1"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2" cstate="print"/>
          <a:srcRect/>
          <a:stretch>
            <a:fillRect/>
          </a:stretch>
        </p:blipFill>
        <p:spPr bwMode="auto">
          <a:xfrm>
            <a:off x="1170973" y="3717032"/>
            <a:ext cx="6532867" cy="3140968"/>
          </a:xfrm>
          <a:prstGeom prst="rect">
            <a:avLst/>
          </a:prstGeom>
          <a:noFill/>
          <a:ln w="9525">
            <a:noFill/>
            <a:miter lim="800000"/>
            <a:headEnd/>
            <a:tailEnd/>
          </a:ln>
        </p:spPr>
      </p:pic>
      <p:pic>
        <p:nvPicPr>
          <p:cNvPr id="13" name="Picture 2"/>
          <p:cNvPicPr>
            <a:picLocks noChangeAspect="1" noChangeArrowheads="1"/>
          </p:cNvPicPr>
          <p:nvPr/>
        </p:nvPicPr>
        <p:blipFill>
          <a:blip r:embed="rId3" cstate="print"/>
          <a:srcRect/>
          <a:stretch>
            <a:fillRect/>
          </a:stretch>
        </p:blipFill>
        <p:spPr bwMode="auto">
          <a:xfrm>
            <a:off x="1280514" y="764704"/>
            <a:ext cx="6292680" cy="2952329"/>
          </a:xfrm>
          <a:prstGeom prst="rect">
            <a:avLst/>
          </a:prstGeom>
          <a:noFill/>
          <a:ln w="9525">
            <a:noFill/>
            <a:miter lim="800000"/>
            <a:headEnd/>
            <a:tailEnd/>
          </a:ln>
        </p:spPr>
      </p:pic>
      <p:sp>
        <p:nvSpPr>
          <p:cNvPr id="8" name="Rectangle 7"/>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TextBox 9"/>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Making bar graphs -&gt; </a:t>
            </a:r>
            <a:r>
              <a:rPr lang="en-CA" sz="2000" b="1" dirty="0" smtClean="0">
                <a:latin typeface="Comic Sans MS" pitchFamily="66" charset="0"/>
              </a:rPr>
              <a:t>graphing the standardised </a:t>
            </a:r>
            <a:r>
              <a:rPr lang="en-CA" sz="2000" b="1" dirty="0" smtClean="0">
                <a:latin typeface="Comic Sans MS" pitchFamily="66" charset="0"/>
              </a:rPr>
              <a:t>Brain</a:t>
            </a:r>
            <a:endParaRPr lang="en-CA" sz="2000" b="1" dirty="0">
              <a:latin typeface="Comic Sans MS" pitchFamily="66" charset="0"/>
            </a:endParaRPr>
          </a:p>
        </p:txBody>
      </p:sp>
      <p:sp>
        <p:nvSpPr>
          <p:cNvPr id="14" name="TextBox 13"/>
          <p:cNvSpPr txBox="1"/>
          <p:nvPr/>
        </p:nvSpPr>
        <p:spPr>
          <a:xfrm>
            <a:off x="6300192" y="332656"/>
            <a:ext cx="2843808" cy="400110"/>
          </a:xfrm>
          <a:prstGeom prst="rect">
            <a:avLst/>
          </a:prstGeom>
          <a:solidFill>
            <a:srgbClr val="FFFF00"/>
          </a:solidFill>
        </p:spPr>
        <p:txBody>
          <a:bodyPr wrap="square" rtlCol="0">
            <a:spAutoFit/>
          </a:bodyPr>
          <a:lstStyle/>
          <a:p>
            <a:pPr algn="r"/>
            <a:r>
              <a:rPr lang="en-CA" sz="2000" b="1" dirty="0" smtClean="0">
                <a:latin typeface="Comic Sans MS" pitchFamily="66" charset="0"/>
              </a:rPr>
              <a:t>...in less than 4 min.</a:t>
            </a:r>
            <a:endParaRPr lang="en-CA" sz="2000" b="1" dirty="0">
              <a:latin typeface="Comic Sans MS" pitchFamily="66" charset="0"/>
            </a:endParaRPr>
          </a:p>
        </p:txBody>
      </p:sp>
      <p:sp>
        <p:nvSpPr>
          <p:cNvPr id="12" name="Rounded Rectangle 11"/>
          <p:cNvSpPr/>
          <p:nvPr/>
        </p:nvSpPr>
        <p:spPr>
          <a:xfrm>
            <a:off x="4499992" y="836712"/>
            <a:ext cx="3240360" cy="5904656"/>
          </a:xfrm>
          <a:prstGeom prst="round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Bent Arrow 15"/>
          <p:cNvSpPr/>
          <p:nvPr/>
        </p:nvSpPr>
        <p:spPr>
          <a:xfrm rot="10800000">
            <a:off x="7812360" y="764704"/>
            <a:ext cx="792088" cy="720080"/>
          </a:xfrm>
          <a:prstGeom prst="bentArrow">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extBox 8"/>
          <p:cNvSpPr txBox="1"/>
          <p:nvPr/>
        </p:nvSpPr>
        <p:spPr>
          <a:xfrm>
            <a:off x="0" y="6165304"/>
            <a:ext cx="9144000" cy="523220"/>
          </a:xfrm>
          <a:prstGeom prst="rect">
            <a:avLst/>
          </a:prstGeom>
          <a:noFill/>
        </p:spPr>
        <p:txBody>
          <a:bodyPr wrap="square" rtlCol="0">
            <a:spAutoFit/>
          </a:bodyPr>
          <a:lstStyle/>
          <a:p>
            <a:r>
              <a:rPr lang="en-CA" sz="1400" i="1" dirty="0" smtClean="0"/>
              <a:t>(*) In </a:t>
            </a:r>
            <a:r>
              <a:rPr lang="en-CA" sz="1400" i="1" dirty="0" err="1" smtClean="0"/>
              <a:t>Biol</a:t>
            </a:r>
            <a:r>
              <a:rPr lang="en-CA" sz="1400" i="1" dirty="0" smtClean="0"/>
              <a:t> 363 we will assume that means are significantly different from each other if their confidence intervals do not overlap -  (in “real life” you should be doing proper statistical analysis!)</a:t>
            </a:r>
            <a:endParaRPr lang="en-CA" sz="1400" i="1" dirty="0"/>
          </a:p>
        </p:txBody>
      </p:sp>
      <p:pic>
        <p:nvPicPr>
          <p:cNvPr id="1026" name="Picture 2"/>
          <p:cNvPicPr>
            <a:picLocks noChangeAspect="1" noChangeArrowheads="1"/>
          </p:cNvPicPr>
          <p:nvPr/>
        </p:nvPicPr>
        <p:blipFill>
          <a:blip r:embed="rId2" cstate="print"/>
          <a:srcRect/>
          <a:stretch>
            <a:fillRect/>
          </a:stretch>
        </p:blipFill>
        <p:spPr bwMode="auto">
          <a:xfrm>
            <a:off x="0" y="1909818"/>
            <a:ext cx="4139952" cy="3967454"/>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4499992" y="2053833"/>
            <a:ext cx="3978399" cy="3746745"/>
          </a:xfrm>
          <a:prstGeom prst="rect">
            <a:avLst/>
          </a:prstGeom>
          <a:noFill/>
          <a:ln w="9525">
            <a:noFill/>
            <a:miter lim="800000"/>
            <a:headEnd/>
            <a:tailEnd/>
          </a:ln>
        </p:spPr>
      </p:pic>
      <p:sp>
        <p:nvSpPr>
          <p:cNvPr id="10" name="TextBox 9"/>
          <p:cNvSpPr txBox="1"/>
          <p:nvPr/>
        </p:nvSpPr>
        <p:spPr>
          <a:xfrm>
            <a:off x="0" y="0"/>
            <a:ext cx="9144000" cy="1938992"/>
          </a:xfrm>
          <a:prstGeom prst="rect">
            <a:avLst/>
          </a:prstGeom>
          <a:solidFill>
            <a:schemeClr val="accent6">
              <a:lumMod val="75000"/>
            </a:schemeClr>
          </a:solidFill>
        </p:spPr>
        <p:txBody>
          <a:bodyPr wrap="square" rtlCol="0">
            <a:spAutoFit/>
          </a:bodyPr>
          <a:lstStyle/>
          <a:p>
            <a:r>
              <a:rPr lang="en-CA" sz="2000" b="1" dirty="0" smtClean="0">
                <a:latin typeface="Comic Sans MS" pitchFamily="66" charset="0"/>
              </a:rPr>
              <a:t>9-</a:t>
            </a:r>
            <a:r>
              <a:rPr lang="en-CA" sz="2400" b="1" dirty="0" smtClean="0"/>
              <a:t> </a:t>
            </a:r>
            <a:r>
              <a:rPr lang="en-CA" sz="1600" b="1" dirty="0" smtClean="0">
                <a:latin typeface="Comic Sans MS" pitchFamily="66" charset="0"/>
              </a:rPr>
              <a:t>It looks like the brain of w</a:t>
            </a:r>
            <a:r>
              <a:rPr lang="en-CA" sz="1600" b="1" dirty="0" smtClean="0">
                <a:uFill>
                  <a:solidFill>
                    <a:srgbClr val="FF0000"/>
                  </a:solidFill>
                </a:uFill>
                <a:latin typeface="Comic Sans MS" pitchFamily="66" charset="0"/>
              </a:rPr>
              <a:t>omen are significantly smaller than their male counterparts.  If we standardise brain size relatively to body weight, there is no significant difference between genders except in the sample of the Quebecers.</a:t>
            </a:r>
          </a:p>
          <a:p>
            <a:endParaRPr lang="en-CA" sz="1600" b="1" dirty="0" smtClean="0">
              <a:uFill>
                <a:solidFill>
                  <a:srgbClr val="FF0000"/>
                </a:solidFill>
              </a:uFill>
              <a:latin typeface="Comic Sans MS" pitchFamily="66" charset="0"/>
            </a:endParaRPr>
          </a:p>
          <a:p>
            <a:r>
              <a:rPr lang="en-CA" sz="1600" b="1" dirty="0" smtClean="0">
                <a:uFill>
                  <a:solidFill>
                    <a:srgbClr val="FF0000"/>
                  </a:solidFill>
                </a:uFill>
                <a:latin typeface="Comic Sans MS" pitchFamily="66" charset="0"/>
              </a:rPr>
              <a:t>Are these results meaningful? Brain weight may change over a life span... We do not know the age of our subjects and these samples may not be controlled for age. We may compare old women with young males .... and observe the effect of aging, not gender.</a:t>
            </a:r>
            <a:endParaRPr lang="en-CA" sz="1600" b="1" dirty="0">
              <a:latin typeface="Comic Sans MS" pitchFamily="66"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165304"/>
            <a:ext cx="9144000" cy="523220"/>
          </a:xfrm>
          <a:prstGeom prst="rect">
            <a:avLst/>
          </a:prstGeom>
          <a:noFill/>
        </p:spPr>
        <p:txBody>
          <a:bodyPr wrap="square" rtlCol="0">
            <a:spAutoFit/>
          </a:bodyPr>
          <a:lstStyle/>
          <a:p>
            <a:r>
              <a:rPr lang="en-CA" sz="1400" i="1" dirty="0" smtClean="0"/>
              <a:t>(*) In </a:t>
            </a:r>
            <a:r>
              <a:rPr lang="en-CA" sz="1400" i="1" dirty="0" err="1" smtClean="0"/>
              <a:t>Biol</a:t>
            </a:r>
            <a:r>
              <a:rPr lang="en-CA" sz="1400" i="1" dirty="0" smtClean="0"/>
              <a:t> 363 we will assume that means are significantly different from each other if their confidence intervals do not overlap -  (in “real life” you should be doing proper statistical analysis!)</a:t>
            </a:r>
            <a:endParaRPr lang="en-CA" sz="1400" i="1" dirty="0"/>
          </a:p>
        </p:txBody>
      </p:sp>
      <p:sp>
        <p:nvSpPr>
          <p:cNvPr id="3" name="TextBox 2"/>
          <p:cNvSpPr txBox="1"/>
          <p:nvPr/>
        </p:nvSpPr>
        <p:spPr>
          <a:xfrm>
            <a:off x="0" y="0"/>
            <a:ext cx="9144000" cy="2062103"/>
          </a:xfrm>
          <a:prstGeom prst="rect">
            <a:avLst/>
          </a:prstGeom>
          <a:solidFill>
            <a:schemeClr val="accent6">
              <a:lumMod val="75000"/>
            </a:schemeClr>
          </a:solidFill>
        </p:spPr>
        <p:txBody>
          <a:bodyPr wrap="square" rtlCol="0">
            <a:spAutoFit/>
          </a:bodyPr>
          <a:lstStyle/>
          <a:p>
            <a:r>
              <a:rPr lang="en-CA" sz="1600" b="1" dirty="0" smtClean="0">
                <a:latin typeface="Comic Sans MS" pitchFamily="66" charset="0"/>
              </a:rPr>
              <a:t>It </a:t>
            </a:r>
            <a:r>
              <a:rPr lang="en-CA" sz="1600" b="1" dirty="0" smtClean="0">
                <a:latin typeface="Comic Sans MS" pitchFamily="66" charset="0"/>
              </a:rPr>
              <a:t>looks like the brain of w</a:t>
            </a:r>
            <a:r>
              <a:rPr lang="en-CA" sz="1600" b="1" dirty="0" smtClean="0">
                <a:uFill>
                  <a:solidFill>
                    <a:srgbClr val="FF0000"/>
                  </a:solidFill>
                </a:uFill>
                <a:latin typeface="Comic Sans MS" pitchFamily="66" charset="0"/>
              </a:rPr>
              <a:t>omen are significantly smaller than </a:t>
            </a:r>
            <a:r>
              <a:rPr lang="en-CA" sz="1600" b="1" dirty="0" smtClean="0">
                <a:uFill>
                  <a:solidFill>
                    <a:srgbClr val="FF0000"/>
                  </a:solidFill>
                </a:uFill>
                <a:latin typeface="Comic Sans MS" pitchFamily="66" charset="0"/>
              </a:rPr>
              <a:t>the brain of </a:t>
            </a:r>
            <a:r>
              <a:rPr lang="en-CA" sz="1600" b="1" dirty="0" smtClean="0">
                <a:uFill>
                  <a:solidFill>
                    <a:srgbClr val="FF0000"/>
                  </a:solidFill>
                </a:uFill>
                <a:latin typeface="Comic Sans MS" pitchFamily="66" charset="0"/>
              </a:rPr>
              <a:t>men</a:t>
            </a:r>
            <a:r>
              <a:rPr lang="en-CA" sz="1600" b="1" dirty="0" smtClean="0">
                <a:uFill>
                  <a:solidFill>
                    <a:srgbClr val="FF0000"/>
                  </a:solidFill>
                </a:uFill>
                <a:latin typeface="Comic Sans MS" pitchFamily="66" charset="0"/>
              </a:rPr>
              <a:t>.  </a:t>
            </a:r>
            <a:r>
              <a:rPr lang="en-CA" sz="1600" b="1" dirty="0" smtClean="0">
                <a:uFill>
                  <a:solidFill>
                    <a:srgbClr val="FF0000"/>
                  </a:solidFill>
                </a:uFill>
                <a:latin typeface="Comic Sans MS" pitchFamily="66" charset="0"/>
              </a:rPr>
              <a:t>If we standardise brain size relatively to body weight, there is no significant difference between genders except </a:t>
            </a:r>
            <a:r>
              <a:rPr lang="en-CA" sz="1600" b="1" dirty="0" smtClean="0">
                <a:uFill>
                  <a:solidFill>
                    <a:srgbClr val="FF0000"/>
                  </a:solidFill>
                </a:uFill>
                <a:latin typeface="Comic Sans MS" pitchFamily="66" charset="0"/>
              </a:rPr>
              <a:t>with the </a:t>
            </a:r>
            <a:r>
              <a:rPr lang="en-CA" sz="1600" b="1" dirty="0" smtClean="0">
                <a:uFill>
                  <a:solidFill>
                    <a:srgbClr val="FF0000"/>
                  </a:solidFill>
                </a:uFill>
                <a:latin typeface="Comic Sans MS" pitchFamily="66" charset="0"/>
              </a:rPr>
              <a:t>Quebecers.</a:t>
            </a:r>
          </a:p>
          <a:p>
            <a:endParaRPr lang="en-CA" sz="1600" b="1" dirty="0" smtClean="0">
              <a:uFill>
                <a:solidFill>
                  <a:srgbClr val="FF0000"/>
                </a:solidFill>
              </a:uFill>
              <a:latin typeface="Comic Sans MS" pitchFamily="66" charset="0"/>
            </a:endParaRPr>
          </a:p>
          <a:p>
            <a:r>
              <a:rPr lang="en-CA" sz="1600" b="1" dirty="0" smtClean="0">
                <a:uFill>
                  <a:solidFill>
                    <a:srgbClr val="FF0000"/>
                  </a:solidFill>
                </a:uFill>
                <a:latin typeface="Comic Sans MS" pitchFamily="66" charset="0"/>
              </a:rPr>
              <a:t>Are these results meaningful? Brain weight may change over a life span... We do not know the age of our subjects and these samples may not be controlled for age. We may compare old women with young males .... and observe the effect of </a:t>
            </a:r>
            <a:r>
              <a:rPr lang="en-CA" sz="1600" b="1" dirty="0" smtClean="0">
                <a:uFill>
                  <a:solidFill>
                    <a:srgbClr val="FF0000"/>
                  </a:solidFill>
                </a:uFill>
                <a:latin typeface="Comic Sans MS" pitchFamily="66" charset="0"/>
              </a:rPr>
              <a:t>aging as well </a:t>
            </a:r>
            <a:r>
              <a:rPr lang="en-CA" sz="1600" b="1" dirty="0" smtClean="0">
                <a:uFill>
                  <a:solidFill>
                    <a:srgbClr val="FF0000"/>
                  </a:solidFill>
                </a:uFill>
                <a:latin typeface="Comic Sans MS" pitchFamily="66" charset="0"/>
              </a:rPr>
              <a:t>as </a:t>
            </a:r>
            <a:r>
              <a:rPr lang="en-CA" sz="1600" b="1" dirty="0" smtClean="0">
                <a:uFill>
                  <a:solidFill>
                    <a:srgbClr val="FF0000"/>
                  </a:solidFill>
                </a:uFill>
                <a:latin typeface="Comic Sans MS" pitchFamily="66" charset="0"/>
              </a:rPr>
              <a:t>gender</a:t>
            </a:r>
            <a:r>
              <a:rPr lang="en-CA" sz="1600" b="1" dirty="0" smtClean="0">
                <a:uFill>
                  <a:solidFill>
                    <a:srgbClr val="FF0000"/>
                  </a:solidFill>
                </a:uFill>
                <a:latin typeface="Comic Sans MS" pitchFamily="66" charset="0"/>
              </a:rPr>
              <a:t>.</a:t>
            </a:r>
            <a:endParaRPr lang="en-CA" sz="1600" b="1" dirty="0">
              <a:latin typeface="Comic Sans MS" pitchFamily="66" charset="0"/>
            </a:endParaRPr>
          </a:p>
        </p:txBody>
      </p:sp>
      <p:pic>
        <p:nvPicPr>
          <p:cNvPr id="1027" name="Picture 3"/>
          <p:cNvPicPr>
            <a:picLocks noChangeAspect="1" noChangeArrowheads="1"/>
          </p:cNvPicPr>
          <p:nvPr/>
        </p:nvPicPr>
        <p:blipFill>
          <a:blip r:embed="rId2" cstate="print"/>
          <a:srcRect/>
          <a:stretch>
            <a:fillRect/>
          </a:stretch>
        </p:blipFill>
        <p:spPr bwMode="auto">
          <a:xfrm>
            <a:off x="155004" y="2060848"/>
            <a:ext cx="8953500" cy="394335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763688" cy="584775"/>
          </a:xfrm>
          <a:prstGeom prst="rect">
            <a:avLst/>
          </a:prstGeom>
          <a:noFill/>
        </p:spPr>
        <p:txBody>
          <a:bodyPr wrap="square" lIns="91440" tIns="45720" rIns="91440" bIns="45720">
            <a:spAutoFit/>
            <a:scene3d>
              <a:camera prst="obliqueBottomRight"/>
              <a:lightRig rig="threePt" dir="t"/>
            </a:scene3d>
          </a:bodyPr>
          <a:lstStyle/>
          <a:p>
            <a:pPr algn="ctr"/>
            <a:r>
              <a:rPr lang="en-US"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Excel 5</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539552" y="404664"/>
            <a:ext cx="3024336" cy="954107"/>
          </a:xfrm>
          <a:prstGeom prst="rect">
            <a:avLst/>
          </a:prstGeom>
          <a:noFill/>
        </p:spPr>
        <p:txBody>
          <a:bodyPr wrap="square" rtlCol="0">
            <a:spAutoFit/>
          </a:bodyPr>
          <a:lstStyle/>
          <a:p>
            <a:r>
              <a:rPr lang="en-CA" sz="1400" b="1" dirty="0" smtClean="0"/>
              <a:t>3 series </a:t>
            </a:r>
          </a:p>
          <a:p>
            <a:r>
              <a:rPr lang="en-CA" sz="1400" b="1" dirty="0" smtClean="0"/>
              <a:t>-&gt; Average </a:t>
            </a:r>
            <a:r>
              <a:rPr lang="en-CA" sz="1400" b="1" dirty="0" smtClean="0">
                <a:solidFill>
                  <a:srgbClr val="009900"/>
                </a:solidFill>
              </a:rPr>
              <a:t>Brain weight of Londoners</a:t>
            </a:r>
          </a:p>
          <a:p>
            <a:r>
              <a:rPr lang="en-CA" sz="1400" b="1" dirty="0" smtClean="0"/>
              <a:t>-&gt; Average </a:t>
            </a:r>
            <a:r>
              <a:rPr lang="en-CA" sz="1400" b="1" dirty="0" smtClean="0">
                <a:solidFill>
                  <a:srgbClr val="7030A0"/>
                </a:solidFill>
              </a:rPr>
              <a:t>Brain weight of Parisians</a:t>
            </a:r>
          </a:p>
          <a:p>
            <a:r>
              <a:rPr lang="en-CA" sz="1400" b="1" dirty="0" smtClean="0"/>
              <a:t>-&gt; Average </a:t>
            </a:r>
            <a:r>
              <a:rPr lang="en-CA" sz="1400" b="1" dirty="0" smtClean="0">
                <a:solidFill>
                  <a:schemeClr val="accent6">
                    <a:lumMod val="75000"/>
                  </a:schemeClr>
                </a:solidFill>
              </a:rPr>
              <a:t>Brain weight of Quebecers</a:t>
            </a:r>
            <a:endParaRPr lang="en-CA" sz="1400" b="1" dirty="0">
              <a:solidFill>
                <a:schemeClr val="accent6">
                  <a:lumMod val="75000"/>
                </a:schemeClr>
              </a:solidFill>
            </a:endParaRPr>
          </a:p>
        </p:txBody>
      </p:sp>
      <p:sp>
        <p:nvSpPr>
          <p:cNvPr id="28" name="TextBox 27"/>
          <p:cNvSpPr txBox="1"/>
          <p:nvPr/>
        </p:nvSpPr>
        <p:spPr>
          <a:xfrm>
            <a:off x="5220072" y="548680"/>
            <a:ext cx="2880320" cy="738664"/>
          </a:xfrm>
          <a:prstGeom prst="rect">
            <a:avLst/>
          </a:prstGeom>
          <a:noFill/>
        </p:spPr>
        <p:txBody>
          <a:bodyPr wrap="square" rtlCol="0">
            <a:spAutoFit/>
          </a:bodyPr>
          <a:lstStyle/>
          <a:p>
            <a:r>
              <a:rPr lang="en-CA" sz="1400" b="1" dirty="0" smtClean="0"/>
              <a:t>2 series </a:t>
            </a:r>
          </a:p>
          <a:p>
            <a:r>
              <a:rPr lang="en-CA" sz="1400" b="1" dirty="0" smtClean="0"/>
              <a:t>-&gt; Average </a:t>
            </a:r>
            <a:r>
              <a:rPr lang="en-CA" sz="1400" b="1" dirty="0" smtClean="0">
                <a:solidFill>
                  <a:srgbClr val="FF0000"/>
                </a:solidFill>
              </a:rPr>
              <a:t>Brain weight of Females</a:t>
            </a:r>
          </a:p>
          <a:p>
            <a:r>
              <a:rPr lang="en-CA" sz="1400" b="1" dirty="0" smtClean="0"/>
              <a:t>-&gt; Average </a:t>
            </a:r>
            <a:r>
              <a:rPr lang="en-CA" sz="1400" b="1" dirty="0" smtClean="0">
                <a:solidFill>
                  <a:srgbClr val="0000FF"/>
                </a:solidFill>
              </a:rPr>
              <a:t>Brain weight of Males</a:t>
            </a:r>
            <a:endParaRPr lang="en-CA" sz="1400" b="1" dirty="0">
              <a:solidFill>
                <a:srgbClr val="0000FF"/>
              </a:solidFill>
            </a:endParaRPr>
          </a:p>
        </p:txBody>
      </p:sp>
      <p:pic>
        <p:nvPicPr>
          <p:cNvPr id="9" name="Picture 2"/>
          <p:cNvPicPr>
            <a:picLocks noChangeAspect="1" noChangeArrowheads="1"/>
          </p:cNvPicPr>
          <p:nvPr/>
        </p:nvPicPr>
        <p:blipFill>
          <a:blip r:embed="rId2" cstate="print"/>
          <a:srcRect/>
          <a:stretch>
            <a:fillRect/>
          </a:stretch>
        </p:blipFill>
        <p:spPr bwMode="auto">
          <a:xfrm>
            <a:off x="251519" y="1973517"/>
            <a:ext cx="3478693" cy="3543715"/>
          </a:xfrm>
          <a:prstGeom prst="rect">
            <a:avLst/>
          </a:prstGeom>
          <a:noFill/>
          <a:ln w="9525">
            <a:noFill/>
            <a:miter lim="800000"/>
            <a:headEnd/>
            <a:tailEnd/>
          </a:ln>
        </p:spPr>
      </p:pic>
      <p:pic>
        <p:nvPicPr>
          <p:cNvPr id="11" name="Picture 2"/>
          <p:cNvPicPr>
            <a:picLocks noChangeAspect="1" noChangeArrowheads="1"/>
          </p:cNvPicPr>
          <p:nvPr/>
        </p:nvPicPr>
        <p:blipFill>
          <a:blip r:embed="rId3" cstate="print"/>
          <a:srcRect/>
          <a:stretch>
            <a:fillRect/>
          </a:stretch>
        </p:blipFill>
        <p:spPr bwMode="auto">
          <a:xfrm>
            <a:off x="5026305" y="1940048"/>
            <a:ext cx="3530944" cy="3629941"/>
          </a:xfrm>
          <a:prstGeom prst="rect">
            <a:avLst/>
          </a:prstGeom>
          <a:noFill/>
          <a:ln w="9525">
            <a:noFill/>
            <a:miter lim="800000"/>
            <a:headEnd/>
            <a:tailEnd/>
          </a:ln>
        </p:spPr>
      </p:pic>
      <p:sp>
        <p:nvSpPr>
          <p:cNvPr id="13" name="TextBox 12"/>
          <p:cNvSpPr txBox="1"/>
          <p:nvPr/>
        </p:nvSpPr>
        <p:spPr>
          <a:xfrm>
            <a:off x="827584" y="1556792"/>
            <a:ext cx="2448272" cy="307777"/>
          </a:xfrm>
          <a:prstGeom prst="rect">
            <a:avLst/>
          </a:prstGeom>
          <a:noFill/>
        </p:spPr>
        <p:txBody>
          <a:bodyPr wrap="square" rtlCol="0">
            <a:spAutoFit/>
          </a:bodyPr>
          <a:lstStyle/>
          <a:p>
            <a:r>
              <a:rPr lang="en-CA" sz="1400" b="1" dirty="0" smtClean="0"/>
              <a:t>2 categories -&gt; </a:t>
            </a:r>
            <a:r>
              <a:rPr lang="en-CA" sz="1400" b="1" dirty="0" smtClean="0">
                <a:solidFill>
                  <a:srgbClr val="FF0000"/>
                </a:solidFill>
              </a:rPr>
              <a:t>Female </a:t>
            </a:r>
            <a:r>
              <a:rPr lang="en-CA" sz="1400" b="1" dirty="0" smtClean="0"/>
              <a:t>&amp; </a:t>
            </a:r>
            <a:r>
              <a:rPr lang="en-CA" sz="1400" b="1" dirty="0" smtClean="0">
                <a:solidFill>
                  <a:srgbClr val="0000FF"/>
                </a:solidFill>
              </a:rPr>
              <a:t>Male</a:t>
            </a:r>
            <a:endParaRPr lang="en-CA" sz="1400" b="1" dirty="0">
              <a:solidFill>
                <a:srgbClr val="0000FF"/>
              </a:solidFill>
            </a:endParaRPr>
          </a:p>
        </p:txBody>
      </p:sp>
      <p:sp>
        <p:nvSpPr>
          <p:cNvPr id="14" name="TextBox 13"/>
          <p:cNvSpPr txBox="1"/>
          <p:nvPr/>
        </p:nvSpPr>
        <p:spPr>
          <a:xfrm>
            <a:off x="5508104" y="1556793"/>
            <a:ext cx="3096344" cy="307777"/>
          </a:xfrm>
          <a:prstGeom prst="rect">
            <a:avLst/>
          </a:prstGeom>
          <a:noFill/>
        </p:spPr>
        <p:txBody>
          <a:bodyPr wrap="square" rtlCol="0">
            <a:spAutoFit/>
          </a:bodyPr>
          <a:lstStyle/>
          <a:p>
            <a:r>
              <a:rPr lang="en-CA" sz="1400" b="1" dirty="0" smtClean="0"/>
              <a:t>3 categories -&gt; </a:t>
            </a:r>
            <a:r>
              <a:rPr lang="en-CA" sz="1400" b="1" dirty="0" smtClean="0">
                <a:solidFill>
                  <a:srgbClr val="009900"/>
                </a:solidFill>
              </a:rPr>
              <a:t>London</a:t>
            </a:r>
            <a:r>
              <a:rPr lang="en-CA" sz="1400" b="1" dirty="0" smtClean="0"/>
              <a:t>, </a:t>
            </a:r>
            <a:r>
              <a:rPr lang="en-CA" sz="1400" b="1" dirty="0" smtClean="0">
                <a:solidFill>
                  <a:srgbClr val="7030A0"/>
                </a:solidFill>
              </a:rPr>
              <a:t>Paris</a:t>
            </a:r>
            <a:r>
              <a:rPr lang="en-CA" sz="1400" b="1" dirty="0" smtClean="0"/>
              <a:t> &amp; </a:t>
            </a:r>
            <a:r>
              <a:rPr lang="en-CA" sz="1400" b="1" dirty="0" smtClean="0">
                <a:solidFill>
                  <a:srgbClr val="FF860D"/>
                </a:solidFill>
              </a:rPr>
              <a:t>Quebec</a:t>
            </a:r>
            <a:endParaRPr lang="en-CA" sz="1400" b="1" dirty="0">
              <a:solidFill>
                <a:srgbClr val="FF860D"/>
              </a:solidFill>
            </a:endParaRPr>
          </a:p>
        </p:txBody>
      </p:sp>
      <p:sp>
        <p:nvSpPr>
          <p:cNvPr id="16" name="Rectangle 15"/>
          <p:cNvSpPr/>
          <p:nvPr/>
        </p:nvSpPr>
        <p:spPr>
          <a:xfrm>
            <a:off x="0" y="0"/>
            <a:ext cx="9144000" cy="40466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 name="Rectangle 16"/>
          <p:cNvSpPr/>
          <p:nvPr/>
        </p:nvSpPr>
        <p:spPr>
          <a:xfrm>
            <a:off x="0" y="0"/>
            <a:ext cx="8460432" cy="461665"/>
          </a:xfrm>
          <a:prstGeom prst="rect">
            <a:avLst/>
          </a:prstGeom>
          <a:noFill/>
        </p:spPr>
        <p:txBody>
          <a:bodyPr wrap="square" lIns="91440" tIns="45720" rIns="91440" bIns="45720">
            <a:spAutoFit/>
            <a:scene3d>
              <a:camera prst="obliqueBottomRight"/>
              <a:lightRig rig="threePt" dir="t"/>
            </a:scene3d>
          </a:bodyPr>
          <a:lstStyle/>
          <a:p>
            <a:pPr algn="ct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MAKING BAR GRAPHS WITH 2 or 3 SERIES</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
        <p:nvSpPr>
          <p:cNvPr id="18" name="Down Arrow 17"/>
          <p:cNvSpPr/>
          <p:nvPr/>
        </p:nvSpPr>
        <p:spPr>
          <a:xfrm>
            <a:off x="7596336" y="44625"/>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19" name="TextBox 18"/>
          <p:cNvSpPr txBox="1"/>
          <p:nvPr/>
        </p:nvSpPr>
        <p:spPr>
          <a:xfrm rot="21438773">
            <a:off x="7884837" y="445842"/>
            <a:ext cx="927487" cy="369332"/>
          </a:xfrm>
          <a:prstGeom prst="rect">
            <a:avLst/>
          </a:prstGeom>
          <a:noFill/>
        </p:spPr>
        <p:txBody>
          <a:bodyPr wrap="square" rtlCol="0">
            <a:spAutoFit/>
          </a:bodyPr>
          <a:lstStyle/>
          <a:p>
            <a:r>
              <a:rPr lang="en-CA" b="1" dirty="0" smtClean="0">
                <a:latin typeface="Comic Sans MS" pitchFamily="66" charset="0"/>
              </a:rPr>
              <a:t>THAT</a:t>
            </a:r>
            <a:endParaRPr lang="en-CA" b="1" dirty="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0" y="0"/>
            <a:ext cx="9144000" cy="954107"/>
          </a:xfrm>
          <a:prstGeom prst="rect">
            <a:avLst/>
          </a:prstGeom>
          <a:solidFill>
            <a:schemeClr val="accent6">
              <a:lumMod val="75000"/>
            </a:schemeClr>
          </a:solidFill>
        </p:spPr>
        <p:txBody>
          <a:bodyPr wrap="square" rtlCol="0">
            <a:spAutoFit/>
          </a:bodyPr>
          <a:lstStyle/>
          <a:p>
            <a:r>
              <a:rPr lang="en-CA" sz="2000" b="1" dirty="0" smtClean="0"/>
              <a:t>In </a:t>
            </a:r>
            <a:r>
              <a:rPr lang="en-CA" sz="2000" b="1" dirty="0" smtClean="0">
                <a:solidFill>
                  <a:schemeClr val="bg1">
                    <a:lumMod val="95000"/>
                  </a:schemeClr>
                </a:solidFill>
              </a:rPr>
              <a:t>Excel 2&amp;3</a:t>
            </a:r>
            <a:r>
              <a:rPr lang="en-CA" sz="2000" b="1" dirty="0" smtClean="0"/>
              <a:t> </a:t>
            </a:r>
            <a:r>
              <a:rPr lang="en-CA" b="1" dirty="0" smtClean="0">
                <a:uFill>
                  <a:solidFill>
                    <a:srgbClr val="FF0000"/>
                  </a:solidFill>
                </a:uFill>
                <a:latin typeface="Comic Sans MS" pitchFamily="66" charset="0"/>
              </a:rPr>
              <a:t>we saw that females’ brains were significantly smaller than the males'. We standardised brain size relatively to body weight and this gender difference vanished</a:t>
            </a:r>
            <a:endParaRPr lang="en-CA" b="1" dirty="0"/>
          </a:p>
        </p:txBody>
      </p:sp>
      <p:sp>
        <p:nvSpPr>
          <p:cNvPr id="5" name="TextBox 4"/>
          <p:cNvSpPr txBox="1"/>
          <p:nvPr/>
        </p:nvSpPr>
        <p:spPr>
          <a:xfrm>
            <a:off x="0" y="4653136"/>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We gathered other data (from London and Quebec) to confirm our finding. We have now a big table and now we have to graph it. </a:t>
            </a:r>
          </a:p>
        </p:txBody>
      </p:sp>
      <p:pic>
        <p:nvPicPr>
          <p:cNvPr id="2055" name="Picture 7"/>
          <p:cNvPicPr>
            <a:picLocks noChangeAspect="1" noChangeArrowheads="1"/>
          </p:cNvPicPr>
          <p:nvPr/>
        </p:nvPicPr>
        <p:blipFill>
          <a:blip r:embed="rId2" cstate="print"/>
          <a:srcRect/>
          <a:stretch>
            <a:fillRect/>
          </a:stretch>
        </p:blipFill>
        <p:spPr bwMode="auto">
          <a:xfrm>
            <a:off x="179512" y="1052736"/>
            <a:ext cx="8645698" cy="3600400"/>
          </a:xfrm>
          <a:prstGeom prst="rect">
            <a:avLst/>
          </a:prstGeom>
          <a:noFill/>
          <a:ln w="9525">
            <a:noFill/>
            <a:miter lim="800000"/>
            <a:headEnd/>
            <a:tailEnd/>
          </a:ln>
        </p:spPr>
      </p:pic>
      <p:sp>
        <p:nvSpPr>
          <p:cNvPr id="6" name="TextBox 5"/>
          <p:cNvSpPr txBox="1"/>
          <p:nvPr/>
        </p:nvSpPr>
        <p:spPr>
          <a:xfrm>
            <a:off x="0" y="5373216"/>
            <a:ext cx="9144000" cy="400110"/>
          </a:xfrm>
          <a:prstGeom prst="rect">
            <a:avLst/>
          </a:prstGeom>
          <a:noFill/>
        </p:spPr>
        <p:txBody>
          <a:bodyPr wrap="square" rtlCol="0">
            <a:spAutoFit/>
          </a:bodyPr>
          <a:lstStyle/>
          <a:p>
            <a:r>
              <a:rPr lang="en-CA" sz="2000" b="1" dirty="0" smtClean="0">
                <a:solidFill>
                  <a:srgbClr val="FF0000"/>
                </a:solidFill>
              </a:rPr>
              <a:t>I will assume that you possess a basic knowledge of Excel (see Tutorials 1,2,3 &amp;4)</a:t>
            </a:r>
            <a:endParaRPr lang="en-CA" sz="2000" b="1" dirty="0">
              <a:solidFill>
                <a:srgbClr val="FF0000"/>
              </a:solidFill>
            </a:endParaRPr>
          </a:p>
        </p:txBody>
      </p:sp>
      <p:pic>
        <p:nvPicPr>
          <p:cNvPr id="1026" name="Picture 2"/>
          <p:cNvPicPr>
            <a:picLocks noChangeAspect="1" noChangeArrowheads="1"/>
          </p:cNvPicPr>
          <p:nvPr/>
        </p:nvPicPr>
        <p:blipFill>
          <a:blip r:embed="rId3" cstate="print"/>
          <a:srcRect/>
          <a:stretch>
            <a:fillRect/>
          </a:stretch>
        </p:blipFill>
        <p:spPr bwMode="auto">
          <a:xfrm>
            <a:off x="6876255" y="6034723"/>
            <a:ext cx="828675" cy="819150"/>
          </a:xfrm>
          <a:prstGeom prst="rect">
            <a:avLst/>
          </a:prstGeom>
          <a:noFill/>
          <a:ln w="9525">
            <a:noFill/>
            <a:miter lim="800000"/>
            <a:headEnd/>
            <a:tailEnd/>
          </a:ln>
        </p:spPr>
      </p:pic>
      <p:sp>
        <p:nvSpPr>
          <p:cNvPr id="8" name="Oval Callout 7"/>
          <p:cNvSpPr/>
          <p:nvPr/>
        </p:nvSpPr>
        <p:spPr>
          <a:xfrm rot="21123281">
            <a:off x="3599830" y="5942305"/>
            <a:ext cx="2880320" cy="720080"/>
          </a:xfrm>
          <a:prstGeom prst="wedgeEllipseCallout">
            <a:avLst>
              <a:gd name="adj1" fmla="val 61200"/>
              <a:gd name="adj2" fmla="val 26466"/>
            </a:avLst>
          </a:prstGeom>
          <a:noFill/>
          <a:ln w="381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b="1" dirty="0" smtClean="0">
                <a:solidFill>
                  <a:schemeClr val="tx1"/>
                </a:solidFill>
              </a:rPr>
              <a:t>The big table is coming on the next slide</a:t>
            </a:r>
            <a:endParaRPr lang="en-CA" sz="1400" b="1" dirty="0">
              <a:solidFill>
                <a:schemeClr val="tx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2" cstate="print"/>
          <a:srcRect/>
          <a:stretch>
            <a:fillRect/>
          </a:stretch>
        </p:blipFill>
        <p:spPr bwMode="auto">
          <a:xfrm>
            <a:off x="1170973" y="3717032"/>
            <a:ext cx="6532867" cy="3140968"/>
          </a:xfrm>
          <a:prstGeom prst="rect">
            <a:avLst/>
          </a:prstGeom>
          <a:noFill/>
          <a:ln w="9525">
            <a:noFill/>
            <a:miter lim="800000"/>
            <a:headEnd/>
            <a:tailEnd/>
          </a:ln>
        </p:spPr>
      </p:pic>
      <p:pic>
        <p:nvPicPr>
          <p:cNvPr id="13" name="Picture 2"/>
          <p:cNvPicPr>
            <a:picLocks noChangeAspect="1" noChangeArrowheads="1"/>
          </p:cNvPicPr>
          <p:nvPr/>
        </p:nvPicPr>
        <p:blipFill>
          <a:blip r:embed="rId3" cstate="print"/>
          <a:srcRect/>
          <a:stretch>
            <a:fillRect/>
          </a:stretch>
        </p:blipFill>
        <p:spPr bwMode="auto">
          <a:xfrm>
            <a:off x="1280514" y="764704"/>
            <a:ext cx="6292680" cy="2952329"/>
          </a:xfrm>
          <a:prstGeom prst="rect">
            <a:avLst/>
          </a:prstGeom>
          <a:noFill/>
          <a:ln w="9525">
            <a:noFill/>
            <a:miter lim="800000"/>
            <a:headEnd/>
            <a:tailEnd/>
          </a:ln>
        </p:spPr>
      </p:pic>
      <p:sp>
        <p:nvSpPr>
          <p:cNvPr id="8" name="Rectangle 7"/>
          <p:cNvSpPr/>
          <p:nvPr/>
        </p:nvSpPr>
        <p:spPr>
          <a:xfrm>
            <a:off x="0" y="0"/>
            <a:ext cx="9144000" cy="54868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p:cNvSpPr/>
          <p:nvPr/>
        </p:nvSpPr>
        <p:spPr>
          <a:xfrm>
            <a:off x="0" y="0"/>
            <a:ext cx="9144000" cy="461665"/>
          </a:xfrm>
          <a:prstGeom prst="rect">
            <a:avLst/>
          </a:prstGeom>
          <a:noFill/>
        </p:spPr>
        <p:txBody>
          <a:bodyPr wrap="square" lIns="91440" tIns="45720" rIns="91440" bIns="45720">
            <a:spAutoFit/>
            <a:scene3d>
              <a:camera prst="obliqueBottomRight"/>
              <a:lightRig rig="threePt" dir="t"/>
            </a:scene3d>
          </a:bodyPr>
          <a:lstStyle/>
          <a:p>
            <a:pPr algn="ct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BAR GRAPHS WITH 3 OR 3 SERIES</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331640" y="692696"/>
            <a:ext cx="2592288" cy="523220"/>
          </a:xfrm>
          <a:prstGeom prst="rect">
            <a:avLst/>
          </a:prstGeom>
          <a:noFill/>
        </p:spPr>
        <p:txBody>
          <a:bodyPr wrap="square" rtlCol="0">
            <a:spAutoFit/>
          </a:bodyPr>
          <a:lstStyle/>
          <a:p>
            <a:pPr>
              <a:buFontTx/>
              <a:buChar char="-"/>
            </a:pPr>
            <a:r>
              <a:rPr lang="en-CA" sz="1400" b="1" dirty="0" smtClean="0"/>
              <a:t>1 All the females from London</a:t>
            </a:r>
          </a:p>
          <a:p>
            <a:pPr>
              <a:buFontTx/>
              <a:buChar char="-"/>
            </a:pPr>
            <a:r>
              <a:rPr lang="en-CA" sz="1400" b="1" dirty="0" smtClean="0"/>
              <a:t>2 All the males from London</a:t>
            </a:r>
          </a:p>
        </p:txBody>
      </p:sp>
      <p:sp>
        <p:nvSpPr>
          <p:cNvPr id="27" name="TextBox 26"/>
          <p:cNvSpPr txBox="1"/>
          <p:nvPr/>
        </p:nvSpPr>
        <p:spPr>
          <a:xfrm>
            <a:off x="6444208" y="1844824"/>
            <a:ext cx="2520280" cy="523220"/>
          </a:xfrm>
          <a:prstGeom prst="rect">
            <a:avLst/>
          </a:prstGeom>
          <a:noFill/>
        </p:spPr>
        <p:txBody>
          <a:bodyPr wrap="square" rtlCol="0">
            <a:spAutoFit/>
          </a:bodyPr>
          <a:lstStyle/>
          <a:p>
            <a:pPr>
              <a:buFontTx/>
              <a:buChar char="-"/>
            </a:pPr>
            <a:r>
              <a:rPr lang="en-CA" sz="1400" b="1" dirty="0" smtClean="0"/>
              <a:t>5 All the females from Quebec</a:t>
            </a:r>
          </a:p>
          <a:p>
            <a:pPr>
              <a:buFontTx/>
              <a:buChar char="-"/>
            </a:pPr>
            <a:r>
              <a:rPr lang="en-CA" sz="1400" b="1" dirty="0" smtClean="0"/>
              <a:t>6 All the males from Quebec</a:t>
            </a:r>
          </a:p>
        </p:txBody>
      </p:sp>
      <p:sp>
        <p:nvSpPr>
          <p:cNvPr id="28" name="TextBox 27"/>
          <p:cNvSpPr txBox="1"/>
          <p:nvPr/>
        </p:nvSpPr>
        <p:spPr>
          <a:xfrm>
            <a:off x="4283968" y="1340768"/>
            <a:ext cx="2304256" cy="523220"/>
          </a:xfrm>
          <a:prstGeom prst="rect">
            <a:avLst/>
          </a:prstGeom>
          <a:noFill/>
        </p:spPr>
        <p:txBody>
          <a:bodyPr wrap="square" rtlCol="0">
            <a:spAutoFit/>
          </a:bodyPr>
          <a:lstStyle/>
          <a:p>
            <a:pPr>
              <a:buFontTx/>
              <a:buChar char="-"/>
            </a:pPr>
            <a:r>
              <a:rPr lang="en-CA" sz="1400" b="1" dirty="0" smtClean="0"/>
              <a:t>3 All the females from Paris</a:t>
            </a:r>
          </a:p>
          <a:p>
            <a:pPr>
              <a:buFontTx/>
              <a:buChar char="-"/>
            </a:pPr>
            <a:r>
              <a:rPr lang="en-CA" sz="1400" b="1" dirty="0" smtClean="0"/>
              <a:t>4 All the males from Paris</a:t>
            </a:r>
          </a:p>
        </p:txBody>
      </p:sp>
      <p:pic>
        <p:nvPicPr>
          <p:cNvPr id="9221" name="Picture 5"/>
          <p:cNvPicPr>
            <a:picLocks noChangeAspect="1" noChangeArrowheads="1"/>
          </p:cNvPicPr>
          <p:nvPr/>
        </p:nvPicPr>
        <p:blipFill>
          <a:blip r:embed="rId2" cstate="print"/>
          <a:srcRect/>
          <a:stretch>
            <a:fillRect/>
          </a:stretch>
        </p:blipFill>
        <p:spPr bwMode="auto">
          <a:xfrm>
            <a:off x="1438339" y="1268760"/>
            <a:ext cx="2845629" cy="3455407"/>
          </a:xfrm>
          <a:prstGeom prst="rect">
            <a:avLst/>
          </a:prstGeom>
          <a:noFill/>
          <a:ln w="38100">
            <a:solidFill>
              <a:schemeClr val="tx1"/>
            </a:solidFill>
            <a:miter lim="800000"/>
            <a:headEnd/>
            <a:tailEnd/>
          </a:ln>
        </p:spPr>
      </p:pic>
      <p:pic>
        <p:nvPicPr>
          <p:cNvPr id="9222" name="Picture 6"/>
          <p:cNvPicPr>
            <a:picLocks noChangeAspect="1" noChangeArrowheads="1"/>
          </p:cNvPicPr>
          <p:nvPr/>
        </p:nvPicPr>
        <p:blipFill>
          <a:blip r:embed="rId3" cstate="print"/>
          <a:srcRect/>
          <a:stretch>
            <a:fillRect/>
          </a:stretch>
        </p:blipFill>
        <p:spPr bwMode="auto">
          <a:xfrm>
            <a:off x="3567775" y="1916832"/>
            <a:ext cx="2876433" cy="3096344"/>
          </a:xfrm>
          <a:prstGeom prst="rect">
            <a:avLst/>
          </a:prstGeom>
          <a:noFill/>
          <a:ln w="38100">
            <a:solidFill>
              <a:schemeClr val="tx1"/>
            </a:solidFill>
            <a:miter lim="800000"/>
            <a:headEnd/>
            <a:tailEnd/>
          </a:ln>
        </p:spPr>
      </p:pic>
      <p:pic>
        <p:nvPicPr>
          <p:cNvPr id="9223" name="Picture 7"/>
          <p:cNvPicPr>
            <a:picLocks noChangeAspect="1" noChangeArrowheads="1"/>
          </p:cNvPicPr>
          <p:nvPr/>
        </p:nvPicPr>
        <p:blipFill>
          <a:blip r:embed="rId4" cstate="print"/>
          <a:srcRect/>
          <a:stretch>
            <a:fillRect/>
          </a:stretch>
        </p:blipFill>
        <p:spPr bwMode="auto">
          <a:xfrm>
            <a:off x="5960044" y="2440052"/>
            <a:ext cx="2922191" cy="4293096"/>
          </a:xfrm>
          <a:prstGeom prst="rect">
            <a:avLst/>
          </a:prstGeom>
          <a:noFill/>
          <a:ln w="38100">
            <a:solidFill>
              <a:schemeClr val="tx1"/>
            </a:solidFill>
            <a:miter lim="800000"/>
            <a:headEnd/>
            <a:tailEnd/>
          </a:ln>
        </p:spPr>
      </p:pic>
      <p:pic>
        <p:nvPicPr>
          <p:cNvPr id="10" name="Picture 3"/>
          <p:cNvPicPr>
            <a:picLocks noChangeAspect="1" noChangeArrowheads="1"/>
          </p:cNvPicPr>
          <p:nvPr/>
        </p:nvPicPr>
        <p:blipFill>
          <a:blip r:embed="rId5" cstate="print"/>
          <a:srcRect/>
          <a:stretch>
            <a:fillRect/>
          </a:stretch>
        </p:blipFill>
        <p:spPr bwMode="auto">
          <a:xfrm>
            <a:off x="251520" y="548680"/>
            <a:ext cx="971600" cy="2599238"/>
          </a:xfrm>
          <a:prstGeom prst="rect">
            <a:avLst/>
          </a:prstGeom>
          <a:noFill/>
          <a:ln w="9525">
            <a:noFill/>
            <a:miter lim="800000"/>
            <a:headEnd/>
            <a:tailEnd/>
          </a:ln>
        </p:spPr>
      </p:pic>
      <p:sp>
        <p:nvSpPr>
          <p:cNvPr id="13" name="Rectangle 12"/>
          <p:cNvSpPr/>
          <p:nvPr/>
        </p:nvSpPr>
        <p:spPr>
          <a:xfrm>
            <a:off x="251520" y="692696"/>
            <a:ext cx="1008112" cy="7920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Rectangle 13"/>
          <p:cNvSpPr/>
          <p:nvPr/>
        </p:nvSpPr>
        <p:spPr>
          <a:xfrm>
            <a:off x="251520" y="1484784"/>
            <a:ext cx="1008112" cy="6480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14"/>
          <p:cNvSpPr/>
          <p:nvPr/>
        </p:nvSpPr>
        <p:spPr>
          <a:xfrm>
            <a:off x="251520" y="2132856"/>
            <a:ext cx="1008112" cy="10081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6" name="Picture 15" descr="Magnifier.GIF"/>
          <p:cNvPicPr>
            <a:picLocks noChangeAspect="1"/>
          </p:cNvPicPr>
          <p:nvPr/>
        </p:nvPicPr>
        <p:blipFill>
          <a:blip r:embed="rId6" cstate="print"/>
          <a:stretch>
            <a:fillRect/>
          </a:stretch>
        </p:blipFill>
        <p:spPr>
          <a:xfrm>
            <a:off x="467544" y="692696"/>
            <a:ext cx="752991" cy="775138"/>
          </a:xfrm>
          <a:prstGeom prst="rect">
            <a:avLst/>
          </a:prstGeom>
        </p:spPr>
      </p:pic>
      <p:pic>
        <p:nvPicPr>
          <p:cNvPr id="17" name="Picture 16" descr="Magnifier.GIF"/>
          <p:cNvPicPr>
            <a:picLocks noChangeAspect="1"/>
          </p:cNvPicPr>
          <p:nvPr/>
        </p:nvPicPr>
        <p:blipFill>
          <a:blip r:embed="rId6" cstate="print"/>
          <a:stretch>
            <a:fillRect/>
          </a:stretch>
        </p:blipFill>
        <p:spPr>
          <a:xfrm>
            <a:off x="467544" y="1484784"/>
            <a:ext cx="752991" cy="775138"/>
          </a:xfrm>
          <a:prstGeom prst="rect">
            <a:avLst/>
          </a:prstGeom>
        </p:spPr>
      </p:pic>
      <p:pic>
        <p:nvPicPr>
          <p:cNvPr id="18" name="Picture 17" descr="Magnifier.GIF"/>
          <p:cNvPicPr>
            <a:picLocks noChangeAspect="1"/>
          </p:cNvPicPr>
          <p:nvPr/>
        </p:nvPicPr>
        <p:blipFill>
          <a:blip r:embed="rId6" cstate="print"/>
          <a:stretch>
            <a:fillRect/>
          </a:stretch>
        </p:blipFill>
        <p:spPr>
          <a:xfrm>
            <a:off x="467544" y="2276872"/>
            <a:ext cx="752991" cy="775138"/>
          </a:xfrm>
          <a:prstGeom prst="rect">
            <a:avLst/>
          </a:prstGeom>
        </p:spPr>
      </p:pic>
      <p:sp>
        <p:nvSpPr>
          <p:cNvPr id="19" name="Rectangle 18"/>
          <p:cNvSpPr/>
          <p:nvPr/>
        </p:nvSpPr>
        <p:spPr>
          <a:xfrm>
            <a:off x="0" y="0"/>
            <a:ext cx="9144000" cy="692696"/>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p:cNvSpPr/>
          <p:nvPr/>
        </p:nvSpPr>
        <p:spPr>
          <a:xfrm>
            <a:off x="3995936" y="0"/>
            <a:ext cx="5148064" cy="1077218"/>
          </a:xfrm>
          <a:prstGeom prst="rect">
            <a:avLst/>
          </a:prstGeom>
          <a:solidFill>
            <a:srgbClr val="FFFFCC"/>
          </a:solidFill>
        </p:spPr>
        <p:txBody>
          <a:bodyPr wrap="square">
            <a:spAutoFit/>
          </a:bodyPr>
          <a:lstStyle/>
          <a:p>
            <a:r>
              <a:rPr lang="en-CA" sz="1600" b="1" dirty="0" smtClean="0">
                <a:solidFill>
                  <a:prstClr val="black"/>
                </a:solidFill>
                <a:latin typeface="Comic Sans MS" pitchFamily="66" charset="0"/>
              </a:rPr>
              <a:t>This table is big and hard to manage. We just need the averages and confidence intervals for our bar graph so we will hide (not delete) all the rows containing values for individual subjects</a:t>
            </a:r>
          </a:p>
        </p:txBody>
      </p:sp>
      <p:sp>
        <p:nvSpPr>
          <p:cNvPr id="21" name="TextBox 20"/>
          <p:cNvSpPr txBox="1"/>
          <p:nvPr/>
        </p:nvSpPr>
        <p:spPr>
          <a:xfrm>
            <a:off x="1" y="0"/>
            <a:ext cx="9143999" cy="369332"/>
          </a:xfrm>
          <a:prstGeom prst="rect">
            <a:avLst/>
          </a:prstGeom>
          <a:noFill/>
        </p:spPr>
        <p:txBody>
          <a:bodyPr wrap="square" rtlCol="0">
            <a:spAutoFit/>
          </a:bodyPr>
          <a:lstStyle/>
          <a:p>
            <a:r>
              <a:rPr lang="en-CA" b="1" dirty="0" smtClean="0">
                <a:latin typeface="Comic Sans MS" pitchFamily="66" charset="0"/>
              </a:rPr>
              <a:t>Collapse the table – </a:t>
            </a:r>
            <a:endParaRPr lang="en-CA" b="1" dirty="0">
              <a:latin typeface="Comic Sans MS" pitchFamily="66" charset="0"/>
            </a:endParaRPr>
          </a:p>
        </p:txBody>
      </p:sp>
      <p:pic>
        <p:nvPicPr>
          <p:cNvPr id="24" name="Picture 2"/>
          <p:cNvPicPr>
            <a:picLocks noChangeAspect="1" noChangeArrowheads="1"/>
          </p:cNvPicPr>
          <p:nvPr/>
        </p:nvPicPr>
        <p:blipFill>
          <a:blip r:embed="rId7" cstate="print"/>
          <a:srcRect/>
          <a:stretch>
            <a:fillRect/>
          </a:stretch>
        </p:blipFill>
        <p:spPr bwMode="auto">
          <a:xfrm>
            <a:off x="179512" y="5805264"/>
            <a:ext cx="720080" cy="720080"/>
          </a:xfrm>
          <a:prstGeom prst="rect">
            <a:avLst/>
          </a:prstGeom>
          <a:noFill/>
          <a:ln w="9525">
            <a:noFill/>
            <a:miter lim="800000"/>
            <a:headEnd/>
            <a:tailEnd/>
          </a:ln>
          <a:scene3d>
            <a:camera prst="orthographicFront">
              <a:rot lat="21301143" lon="26213" rev="21598858"/>
            </a:camera>
            <a:lightRig rig="threePt" dir="t"/>
          </a:scene3d>
        </p:spPr>
      </p:pic>
      <p:sp>
        <p:nvSpPr>
          <p:cNvPr id="25" name="Rounded Rectangular Callout 24"/>
          <p:cNvSpPr/>
          <p:nvPr/>
        </p:nvSpPr>
        <p:spPr>
          <a:xfrm>
            <a:off x="395536" y="4869160"/>
            <a:ext cx="3168352" cy="864096"/>
          </a:xfrm>
          <a:prstGeom prst="wedgeRoundRectCallout">
            <a:avLst>
              <a:gd name="adj1" fmla="val -33801"/>
              <a:gd name="adj2" fmla="val 71845"/>
              <a:gd name="adj3" fmla="val 16667"/>
            </a:avLst>
          </a:prstGeom>
          <a:noFill/>
          <a:ln w="381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CA" b="1" dirty="0" smtClean="0">
                <a:solidFill>
                  <a:prstClr val="black"/>
                </a:solidFill>
                <a:latin typeface="Comic Sans MS" pitchFamily="66" charset="0"/>
              </a:rPr>
              <a:t>Hide the subjects: you do not need them to make your graphs!</a:t>
            </a:r>
            <a:endParaRPr lang="en-CA" dirty="0"/>
          </a:p>
        </p:txBody>
      </p:sp>
      <p:sp>
        <p:nvSpPr>
          <p:cNvPr id="29" name="Rounded Rectangular Callout 28"/>
          <p:cNvSpPr/>
          <p:nvPr/>
        </p:nvSpPr>
        <p:spPr>
          <a:xfrm>
            <a:off x="1835696" y="5877272"/>
            <a:ext cx="4248472" cy="648072"/>
          </a:xfrm>
          <a:prstGeom prst="wedgeRoundRectCallout">
            <a:avLst>
              <a:gd name="adj1" fmla="val -67726"/>
              <a:gd name="adj2" fmla="val 381"/>
              <a:gd name="adj3" fmla="val 16667"/>
            </a:avLst>
          </a:prstGeom>
          <a:solidFill>
            <a:srgbClr val="FFFF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CA" sz="1600" b="1" dirty="0" smtClean="0">
                <a:solidFill>
                  <a:srgbClr val="FF0000"/>
                </a:solidFill>
                <a:latin typeface="Comic Sans MS" pitchFamily="66" charset="0"/>
              </a:rPr>
              <a:t>1- Select the rows you want to hide</a:t>
            </a:r>
          </a:p>
          <a:p>
            <a:pPr lvl="0"/>
            <a:r>
              <a:rPr lang="en-CA" sz="1600" b="1" dirty="0" smtClean="0">
                <a:solidFill>
                  <a:srgbClr val="FF0000"/>
                </a:solidFill>
                <a:latin typeface="Comic Sans MS" pitchFamily="66" charset="0"/>
              </a:rPr>
              <a:t>2- Use the “Hide” tool to hide them</a:t>
            </a:r>
            <a:endParaRPr lang="en-CA" sz="1600"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cstate="print"/>
          <a:srcRect/>
          <a:stretch>
            <a:fillRect/>
          </a:stretch>
        </p:blipFill>
        <p:spPr bwMode="auto">
          <a:xfrm>
            <a:off x="107504" y="332656"/>
            <a:ext cx="2411760" cy="6451974"/>
          </a:xfrm>
          <a:prstGeom prst="rect">
            <a:avLst/>
          </a:prstGeom>
          <a:noFill/>
          <a:ln w="9525">
            <a:noFill/>
            <a:miter lim="800000"/>
            <a:headEnd/>
            <a:tailEnd/>
          </a:ln>
        </p:spPr>
      </p:pic>
      <p:sp>
        <p:nvSpPr>
          <p:cNvPr id="2" name="Rectangle 1"/>
          <p:cNvSpPr/>
          <p:nvPr/>
        </p:nvSpPr>
        <p:spPr>
          <a:xfrm>
            <a:off x="0" y="0"/>
            <a:ext cx="9144000" cy="692696"/>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Box 11"/>
          <p:cNvSpPr txBox="1"/>
          <p:nvPr/>
        </p:nvSpPr>
        <p:spPr>
          <a:xfrm>
            <a:off x="1" y="0"/>
            <a:ext cx="9143999" cy="369332"/>
          </a:xfrm>
          <a:prstGeom prst="rect">
            <a:avLst/>
          </a:prstGeom>
          <a:noFill/>
        </p:spPr>
        <p:txBody>
          <a:bodyPr wrap="square" rtlCol="0">
            <a:spAutoFit/>
          </a:bodyPr>
          <a:lstStyle/>
          <a:p>
            <a:r>
              <a:rPr lang="en-CA" b="1" dirty="0" smtClean="0">
                <a:latin typeface="Comic Sans MS" pitchFamily="66" charset="0"/>
              </a:rPr>
              <a:t>Collapse the table – </a:t>
            </a:r>
            <a:endParaRPr lang="en-CA" b="1" dirty="0">
              <a:latin typeface="Comic Sans MS" pitchFamily="66" charset="0"/>
            </a:endParaRPr>
          </a:p>
        </p:txBody>
      </p:sp>
      <p:pic>
        <p:nvPicPr>
          <p:cNvPr id="1026" name="Picture 2"/>
          <p:cNvPicPr>
            <a:picLocks noChangeAspect="1" noChangeArrowheads="1"/>
          </p:cNvPicPr>
          <p:nvPr/>
        </p:nvPicPr>
        <p:blipFill>
          <a:blip r:embed="rId3" cstate="print"/>
          <a:srcRect/>
          <a:stretch>
            <a:fillRect/>
          </a:stretch>
        </p:blipFill>
        <p:spPr bwMode="auto">
          <a:xfrm>
            <a:off x="3635896" y="1412776"/>
            <a:ext cx="5098132" cy="3767132"/>
          </a:xfrm>
          <a:prstGeom prst="rect">
            <a:avLst/>
          </a:prstGeom>
          <a:noFill/>
          <a:ln w="9525">
            <a:noFill/>
            <a:miter lim="800000"/>
            <a:headEnd/>
            <a:tailEnd/>
          </a:ln>
        </p:spPr>
      </p:pic>
      <p:sp>
        <p:nvSpPr>
          <p:cNvPr id="25" name="TextBox 24"/>
          <p:cNvSpPr txBox="1"/>
          <p:nvPr/>
        </p:nvSpPr>
        <p:spPr>
          <a:xfrm>
            <a:off x="539552" y="836712"/>
            <a:ext cx="1152128" cy="461665"/>
          </a:xfrm>
          <a:prstGeom prst="rect">
            <a:avLst/>
          </a:prstGeom>
          <a:solidFill>
            <a:schemeClr val="bg1"/>
          </a:solidFill>
        </p:spPr>
        <p:txBody>
          <a:bodyPr wrap="square" rtlCol="0">
            <a:spAutoFit/>
          </a:bodyPr>
          <a:lstStyle/>
          <a:p>
            <a:r>
              <a:rPr lang="en-CA" sz="2400" b="1" dirty="0" smtClean="0">
                <a:latin typeface="Comic Sans MS" pitchFamily="66" charset="0"/>
              </a:rPr>
              <a:t>HIDE!</a:t>
            </a:r>
            <a:endParaRPr lang="en-CA" sz="2400" b="1" dirty="0">
              <a:latin typeface="Comic Sans MS" pitchFamily="66" charset="0"/>
            </a:endParaRPr>
          </a:p>
        </p:txBody>
      </p:sp>
      <p:sp>
        <p:nvSpPr>
          <p:cNvPr id="29" name="TextBox 28"/>
          <p:cNvSpPr txBox="1"/>
          <p:nvPr/>
        </p:nvSpPr>
        <p:spPr>
          <a:xfrm>
            <a:off x="539552" y="1772816"/>
            <a:ext cx="1152128" cy="461665"/>
          </a:xfrm>
          <a:prstGeom prst="rect">
            <a:avLst/>
          </a:prstGeom>
          <a:solidFill>
            <a:schemeClr val="bg1"/>
          </a:solidFill>
        </p:spPr>
        <p:txBody>
          <a:bodyPr wrap="square" rtlCol="0">
            <a:spAutoFit/>
          </a:bodyPr>
          <a:lstStyle/>
          <a:p>
            <a:r>
              <a:rPr lang="en-CA" sz="2400" b="1" dirty="0" smtClean="0">
                <a:latin typeface="Comic Sans MS" pitchFamily="66" charset="0"/>
              </a:rPr>
              <a:t>HIDE!</a:t>
            </a:r>
            <a:endParaRPr lang="en-CA" sz="2400" b="1" dirty="0">
              <a:latin typeface="Comic Sans MS" pitchFamily="66" charset="0"/>
            </a:endParaRPr>
          </a:p>
        </p:txBody>
      </p:sp>
      <p:sp>
        <p:nvSpPr>
          <p:cNvPr id="30" name="TextBox 29"/>
          <p:cNvSpPr txBox="1"/>
          <p:nvPr/>
        </p:nvSpPr>
        <p:spPr>
          <a:xfrm>
            <a:off x="539552" y="2708920"/>
            <a:ext cx="1152128" cy="461665"/>
          </a:xfrm>
          <a:prstGeom prst="rect">
            <a:avLst/>
          </a:prstGeom>
          <a:solidFill>
            <a:schemeClr val="bg1"/>
          </a:solidFill>
        </p:spPr>
        <p:txBody>
          <a:bodyPr wrap="square" rtlCol="0">
            <a:spAutoFit/>
          </a:bodyPr>
          <a:lstStyle/>
          <a:p>
            <a:r>
              <a:rPr lang="en-CA" sz="2400" b="1" dirty="0" smtClean="0">
                <a:latin typeface="Comic Sans MS" pitchFamily="66" charset="0"/>
              </a:rPr>
              <a:t>HIDE!</a:t>
            </a:r>
            <a:endParaRPr lang="en-CA" sz="2400" b="1" dirty="0">
              <a:latin typeface="Comic Sans MS" pitchFamily="66" charset="0"/>
            </a:endParaRPr>
          </a:p>
        </p:txBody>
      </p:sp>
      <p:sp>
        <p:nvSpPr>
          <p:cNvPr id="31" name="TextBox 30"/>
          <p:cNvSpPr txBox="1"/>
          <p:nvPr/>
        </p:nvSpPr>
        <p:spPr>
          <a:xfrm>
            <a:off x="539552" y="3471391"/>
            <a:ext cx="1152128" cy="461665"/>
          </a:xfrm>
          <a:prstGeom prst="rect">
            <a:avLst/>
          </a:prstGeom>
          <a:solidFill>
            <a:schemeClr val="bg1"/>
          </a:solidFill>
        </p:spPr>
        <p:txBody>
          <a:bodyPr wrap="square" rtlCol="0">
            <a:spAutoFit/>
          </a:bodyPr>
          <a:lstStyle/>
          <a:p>
            <a:r>
              <a:rPr lang="en-CA" sz="2400" b="1" dirty="0" smtClean="0">
                <a:latin typeface="Comic Sans MS" pitchFamily="66" charset="0"/>
              </a:rPr>
              <a:t>HIDE!</a:t>
            </a:r>
            <a:endParaRPr lang="en-CA" sz="2400" b="1" dirty="0">
              <a:latin typeface="Comic Sans MS" pitchFamily="66" charset="0"/>
            </a:endParaRPr>
          </a:p>
        </p:txBody>
      </p:sp>
      <p:sp>
        <p:nvSpPr>
          <p:cNvPr id="32" name="TextBox 31"/>
          <p:cNvSpPr txBox="1"/>
          <p:nvPr/>
        </p:nvSpPr>
        <p:spPr>
          <a:xfrm>
            <a:off x="539552" y="4509120"/>
            <a:ext cx="1152128" cy="461665"/>
          </a:xfrm>
          <a:prstGeom prst="rect">
            <a:avLst/>
          </a:prstGeom>
          <a:solidFill>
            <a:schemeClr val="bg1"/>
          </a:solidFill>
        </p:spPr>
        <p:txBody>
          <a:bodyPr wrap="square" rtlCol="0">
            <a:spAutoFit/>
          </a:bodyPr>
          <a:lstStyle/>
          <a:p>
            <a:r>
              <a:rPr lang="en-CA" sz="2400" b="1" dirty="0" smtClean="0">
                <a:latin typeface="Comic Sans MS" pitchFamily="66" charset="0"/>
              </a:rPr>
              <a:t>HIDE!</a:t>
            </a:r>
            <a:endParaRPr lang="en-CA" sz="2400" b="1" dirty="0">
              <a:latin typeface="Comic Sans MS" pitchFamily="66" charset="0"/>
            </a:endParaRPr>
          </a:p>
        </p:txBody>
      </p:sp>
      <p:sp>
        <p:nvSpPr>
          <p:cNvPr id="33" name="TextBox 32"/>
          <p:cNvSpPr txBox="1"/>
          <p:nvPr/>
        </p:nvSpPr>
        <p:spPr>
          <a:xfrm>
            <a:off x="539552" y="5733256"/>
            <a:ext cx="1152128" cy="461665"/>
          </a:xfrm>
          <a:prstGeom prst="rect">
            <a:avLst/>
          </a:prstGeom>
          <a:solidFill>
            <a:schemeClr val="bg1"/>
          </a:solidFill>
        </p:spPr>
        <p:txBody>
          <a:bodyPr wrap="square" rtlCol="0">
            <a:spAutoFit/>
          </a:bodyPr>
          <a:lstStyle/>
          <a:p>
            <a:r>
              <a:rPr lang="en-CA" sz="2400" b="1" dirty="0" smtClean="0">
                <a:latin typeface="Comic Sans MS" pitchFamily="66" charset="0"/>
              </a:rPr>
              <a:t>HIDE!</a:t>
            </a:r>
            <a:endParaRPr lang="en-CA" sz="2400" b="1" dirty="0">
              <a:latin typeface="Comic Sans MS" pitchFamily="66" charset="0"/>
            </a:endParaRPr>
          </a:p>
        </p:txBody>
      </p:sp>
      <p:cxnSp>
        <p:nvCxnSpPr>
          <p:cNvPr id="35" name="Straight Arrow Connector 34"/>
          <p:cNvCxnSpPr/>
          <p:nvPr/>
        </p:nvCxnSpPr>
        <p:spPr>
          <a:xfrm>
            <a:off x="2483768" y="1628800"/>
            <a:ext cx="1584176" cy="43204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2411760" y="2564904"/>
            <a:ext cx="1512168" cy="7200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2483768" y="3212976"/>
            <a:ext cx="1512168" cy="7200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2411760" y="3789040"/>
            <a:ext cx="1656184" cy="36004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V="1">
            <a:off x="2483768" y="4437112"/>
            <a:ext cx="1512168" cy="10081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flipH="1" flipV="1">
            <a:off x="2411760" y="4941168"/>
            <a:ext cx="1728192" cy="158417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4" cstate="print"/>
          <a:srcRect/>
          <a:stretch>
            <a:fillRect/>
          </a:stretch>
        </p:blipFill>
        <p:spPr bwMode="auto">
          <a:xfrm>
            <a:off x="6156176" y="5733256"/>
            <a:ext cx="720080" cy="694545"/>
          </a:xfrm>
          <a:prstGeom prst="rect">
            <a:avLst/>
          </a:prstGeom>
          <a:noFill/>
          <a:ln w="9525">
            <a:noFill/>
            <a:miter lim="800000"/>
            <a:headEnd/>
            <a:tailEnd/>
          </a:ln>
        </p:spPr>
      </p:pic>
      <p:sp>
        <p:nvSpPr>
          <p:cNvPr id="48" name="Oval Callout 47"/>
          <p:cNvSpPr/>
          <p:nvPr/>
        </p:nvSpPr>
        <p:spPr>
          <a:xfrm>
            <a:off x="7092280" y="5157192"/>
            <a:ext cx="1800200" cy="1296144"/>
          </a:xfrm>
          <a:prstGeom prst="wedgeEllipseCallout">
            <a:avLst>
              <a:gd name="adj1" fmla="val -64778"/>
              <a:gd name="adj2" fmla="val 1632"/>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tx1"/>
                </a:solidFill>
              </a:rPr>
              <a:t>The table is  smaller and easier to manage.</a:t>
            </a:r>
            <a:endParaRPr lang="en-CA" b="1" dirty="0">
              <a:solidFill>
                <a:schemeClr val="tx1"/>
              </a:solidFill>
            </a:endParaRPr>
          </a:p>
        </p:txBody>
      </p:sp>
      <p:sp>
        <p:nvSpPr>
          <p:cNvPr id="50" name="Oval Callout 49"/>
          <p:cNvSpPr/>
          <p:nvPr/>
        </p:nvSpPr>
        <p:spPr>
          <a:xfrm>
            <a:off x="3563888" y="5301208"/>
            <a:ext cx="2160240" cy="1224136"/>
          </a:xfrm>
          <a:prstGeom prst="wedgeEllipseCallout">
            <a:avLst>
              <a:gd name="adj1" fmla="val 68358"/>
              <a:gd name="adj2" fmla="val -734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tx1"/>
                </a:solidFill>
              </a:rPr>
              <a:t>If you want your data to re-appear just hit “unhide”</a:t>
            </a:r>
            <a:endParaRPr lang="en-CA" b="1" dirty="0">
              <a:solidFill>
                <a:schemeClr val="tx1"/>
              </a:solidFill>
            </a:endParaRPr>
          </a:p>
        </p:txBody>
      </p:sp>
      <p:pic>
        <p:nvPicPr>
          <p:cNvPr id="1028" name="Picture 4"/>
          <p:cNvPicPr>
            <a:picLocks noChangeAspect="1" noChangeArrowheads="1"/>
          </p:cNvPicPr>
          <p:nvPr/>
        </p:nvPicPr>
        <p:blipFill>
          <a:blip r:embed="rId5" cstate="print"/>
          <a:srcRect/>
          <a:stretch>
            <a:fillRect/>
          </a:stretch>
        </p:blipFill>
        <p:spPr bwMode="auto">
          <a:xfrm>
            <a:off x="5868144" y="692696"/>
            <a:ext cx="733425" cy="733425"/>
          </a:xfrm>
          <a:prstGeom prst="rect">
            <a:avLst/>
          </a:prstGeom>
          <a:noFill/>
          <a:ln w="9525">
            <a:noFill/>
            <a:miter lim="800000"/>
            <a:headEnd/>
            <a:tailEnd/>
          </a:ln>
        </p:spPr>
      </p:pic>
      <p:sp>
        <p:nvSpPr>
          <p:cNvPr id="49" name="Oval Callout 48"/>
          <p:cNvSpPr/>
          <p:nvPr/>
        </p:nvSpPr>
        <p:spPr>
          <a:xfrm>
            <a:off x="2195736" y="620688"/>
            <a:ext cx="3456384" cy="936104"/>
          </a:xfrm>
          <a:prstGeom prst="wedgeEllipseCallout">
            <a:avLst>
              <a:gd name="adj1" fmla="val 56451"/>
              <a:gd name="adj2" fmla="val -7953"/>
            </a:avLst>
          </a:prstGeom>
          <a:solidFill>
            <a:srgbClr val="33CCCC">
              <a:alpha val="92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tx1"/>
                </a:solidFill>
              </a:rPr>
              <a:t>HIDE </a:t>
            </a:r>
            <a:r>
              <a:rPr lang="en-CA" b="1" u="sng" dirty="0" smtClean="0">
                <a:solidFill>
                  <a:schemeClr val="tx1"/>
                </a:solidFill>
              </a:rPr>
              <a:t>NOT</a:t>
            </a:r>
            <a:r>
              <a:rPr lang="en-CA" b="1" dirty="0" smtClean="0">
                <a:solidFill>
                  <a:schemeClr val="tx1"/>
                </a:solidFill>
              </a:rPr>
              <a:t> DELETE!</a:t>
            </a:r>
          </a:p>
          <a:p>
            <a:pPr algn="ctr"/>
            <a:r>
              <a:rPr lang="en-CA" b="1" dirty="0" smtClean="0">
                <a:solidFill>
                  <a:schemeClr val="tx1"/>
                </a:solidFill>
              </a:rPr>
              <a:t>I just hit delete and my data got deleted.</a:t>
            </a:r>
            <a:endParaRPr lang="en-CA" b="1" dirty="0">
              <a:solidFill>
                <a:schemeClr val="tx1"/>
              </a:solidFill>
            </a:endParaRPr>
          </a:p>
        </p:txBody>
      </p:sp>
      <p:pic>
        <p:nvPicPr>
          <p:cNvPr id="2050" name="Picture 2"/>
          <p:cNvPicPr>
            <a:picLocks noChangeAspect="1" noChangeArrowheads="1"/>
          </p:cNvPicPr>
          <p:nvPr/>
        </p:nvPicPr>
        <p:blipFill>
          <a:blip r:embed="rId6" cstate="print"/>
          <a:srcRect/>
          <a:stretch>
            <a:fillRect/>
          </a:stretch>
        </p:blipFill>
        <p:spPr bwMode="auto">
          <a:xfrm>
            <a:off x="8567936" y="764704"/>
            <a:ext cx="576064" cy="576064"/>
          </a:xfrm>
          <a:prstGeom prst="rect">
            <a:avLst/>
          </a:prstGeom>
          <a:noFill/>
          <a:ln w="9525">
            <a:noFill/>
            <a:miter lim="800000"/>
            <a:headEnd/>
            <a:tailEnd/>
          </a:ln>
          <a:scene3d>
            <a:camera prst="orthographicFront">
              <a:rot lat="21301143" lon="26213" rev="21598858"/>
            </a:camera>
            <a:lightRig rig="threePt" dir="t"/>
          </a:scene3d>
        </p:spPr>
      </p:pic>
      <p:sp>
        <p:nvSpPr>
          <p:cNvPr id="26" name="Oval Callout 25"/>
          <p:cNvSpPr/>
          <p:nvPr/>
        </p:nvSpPr>
        <p:spPr>
          <a:xfrm>
            <a:off x="6588224" y="836712"/>
            <a:ext cx="1872208" cy="576064"/>
          </a:xfrm>
          <a:prstGeom prst="wedgeEllipseCallout">
            <a:avLst>
              <a:gd name="adj1" fmla="val 54072"/>
              <a:gd name="adj2" fmla="val -17784"/>
            </a:avLst>
          </a:prstGeom>
          <a:solidFill>
            <a:srgbClr val="33CCCC">
              <a:alpha val="91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tx1"/>
                </a:solidFill>
              </a:rPr>
              <a:t>Don’t cry! Click undo”.</a:t>
            </a:r>
            <a:endParaRPr lang="en-CA" b="1" dirty="0">
              <a:solidFill>
                <a:schemeClr val="tx1"/>
              </a:solidFill>
            </a:endParaRPr>
          </a:p>
        </p:txBody>
      </p:sp>
      <p:sp>
        <p:nvSpPr>
          <p:cNvPr id="28" name="Rounded Rectangular Callout 27"/>
          <p:cNvSpPr/>
          <p:nvPr/>
        </p:nvSpPr>
        <p:spPr>
          <a:xfrm>
            <a:off x="4788024" y="44624"/>
            <a:ext cx="4248472" cy="648072"/>
          </a:xfrm>
          <a:prstGeom prst="wedgeRoundRectCallout">
            <a:avLst>
              <a:gd name="adj1" fmla="val 36256"/>
              <a:gd name="adj2" fmla="val 70012"/>
              <a:gd name="adj3" fmla="val 16667"/>
            </a:avLst>
          </a:prstGeom>
          <a:solidFill>
            <a:srgbClr val="FFFF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CA" sz="1600" b="1" dirty="0" smtClean="0">
                <a:solidFill>
                  <a:srgbClr val="FF0000"/>
                </a:solidFill>
                <a:latin typeface="Comic Sans MS" pitchFamily="66" charset="0"/>
              </a:rPr>
              <a:t>1- Select the rows you want to hide</a:t>
            </a:r>
          </a:p>
          <a:p>
            <a:pPr lvl="0"/>
            <a:r>
              <a:rPr lang="en-CA" sz="1600" b="1" dirty="0" smtClean="0">
                <a:solidFill>
                  <a:srgbClr val="FF0000"/>
                </a:solidFill>
                <a:latin typeface="Comic Sans MS" pitchFamily="66" charset="0"/>
              </a:rPr>
              <a:t>2- Use the “Hide” tool to hide them</a:t>
            </a:r>
            <a:endParaRPr lang="en-CA" sz="1600"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539551" y="836712"/>
            <a:ext cx="8051275" cy="5949280"/>
          </a:xfrm>
          <a:prstGeom prst="rect">
            <a:avLst/>
          </a:prstGeom>
          <a:noFill/>
          <a:ln w="9525">
            <a:noFill/>
            <a:miter lim="800000"/>
            <a:headEnd/>
            <a:tailEnd/>
          </a:ln>
        </p:spPr>
      </p:pic>
      <p:sp>
        <p:nvSpPr>
          <p:cNvPr id="27" name="TextBox 26"/>
          <p:cNvSpPr txBox="1"/>
          <p:nvPr/>
        </p:nvSpPr>
        <p:spPr>
          <a:xfrm>
            <a:off x="-36512" y="0"/>
            <a:ext cx="9144000" cy="400110"/>
          </a:xfrm>
          <a:prstGeom prst="rect">
            <a:avLst/>
          </a:prstGeom>
          <a:noFill/>
        </p:spPr>
        <p:txBody>
          <a:bodyPr wrap="square" rtlCol="0">
            <a:spAutoFit/>
          </a:bodyPr>
          <a:lstStyle/>
          <a:p>
            <a:r>
              <a:rPr lang="en-CA" sz="2000" b="1" dirty="0" smtClean="0">
                <a:latin typeface="Comic Sans MS" pitchFamily="66" charset="0"/>
              </a:rPr>
              <a:t>Making bar graphs -&gt; Table</a:t>
            </a:r>
            <a:endParaRPr lang="en-CA" sz="2000" b="1" dirty="0">
              <a:latin typeface="Comic Sans MS" pitchFamily="66" charset="0"/>
            </a:endParaRPr>
          </a:p>
        </p:txBody>
      </p:sp>
      <p:sp>
        <p:nvSpPr>
          <p:cNvPr id="28" name="Rectangle 27"/>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Making bar graphs -&gt; 2 series (Males &amp; Females)</a:t>
            </a:r>
            <a:endParaRPr lang="en-CA" sz="2000" b="1" dirty="0">
              <a:latin typeface="Comic Sans MS" pitchFamily="66" charset="0"/>
            </a:endParaRPr>
          </a:p>
        </p:txBody>
      </p:sp>
      <p:sp>
        <p:nvSpPr>
          <p:cNvPr id="28" name="TextBox 27"/>
          <p:cNvSpPr txBox="1"/>
          <p:nvPr/>
        </p:nvSpPr>
        <p:spPr>
          <a:xfrm>
            <a:off x="539552" y="1484784"/>
            <a:ext cx="3456384" cy="830997"/>
          </a:xfrm>
          <a:prstGeom prst="rect">
            <a:avLst/>
          </a:prstGeom>
          <a:noFill/>
        </p:spPr>
        <p:txBody>
          <a:bodyPr wrap="square" rtlCol="0">
            <a:spAutoFit/>
          </a:bodyPr>
          <a:lstStyle/>
          <a:p>
            <a:r>
              <a:rPr lang="en-CA" sz="1600" b="1" dirty="0" smtClean="0"/>
              <a:t>2 series </a:t>
            </a:r>
          </a:p>
          <a:p>
            <a:r>
              <a:rPr lang="en-CA" sz="1600" b="1" dirty="0" smtClean="0"/>
              <a:t>-&gt; Average </a:t>
            </a:r>
            <a:r>
              <a:rPr lang="en-CA" sz="1600" b="1" dirty="0" smtClean="0">
                <a:solidFill>
                  <a:srgbClr val="FF0000"/>
                </a:solidFill>
              </a:rPr>
              <a:t>Brain weight of Females</a:t>
            </a:r>
          </a:p>
          <a:p>
            <a:r>
              <a:rPr lang="en-CA" sz="1600" b="1" dirty="0" smtClean="0"/>
              <a:t>-&gt; Average </a:t>
            </a:r>
            <a:r>
              <a:rPr lang="en-CA" sz="1600" b="1" dirty="0" smtClean="0">
                <a:solidFill>
                  <a:srgbClr val="0000FF"/>
                </a:solidFill>
              </a:rPr>
              <a:t>Brain weight of Males</a:t>
            </a:r>
            <a:endParaRPr lang="en-CA" sz="1600" b="1" dirty="0">
              <a:solidFill>
                <a:srgbClr val="0000FF"/>
              </a:solidFill>
            </a:endParaRPr>
          </a:p>
        </p:txBody>
      </p:sp>
      <p:pic>
        <p:nvPicPr>
          <p:cNvPr id="11" name="Picture 2"/>
          <p:cNvPicPr>
            <a:picLocks noChangeAspect="1" noChangeArrowheads="1"/>
          </p:cNvPicPr>
          <p:nvPr/>
        </p:nvPicPr>
        <p:blipFill>
          <a:blip r:embed="rId2" cstate="print"/>
          <a:srcRect/>
          <a:stretch>
            <a:fillRect/>
          </a:stretch>
        </p:blipFill>
        <p:spPr bwMode="auto">
          <a:xfrm>
            <a:off x="5076056" y="548679"/>
            <a:ext cx="3578144" cy="3678465"/>
          </a:xfrm>
          <a:prstGeom prst="rect">
            <a:avLst/>
          </a:prstGeom>
          <a:noFill/>
          <a:ln w="9525">
            <a:noFill/>
            <a:miter lim="800000"/>
            <a:headEnd/>
            <a:tailEnd/>
          </a:ln>
        </p:spPr>
      </p:pic>
      <p:sp>
        <p:nvSpPr>
          <p:cNvPr id="14" name="TextBox 13"/>
          <p:cNvSpPr txBox="1"/>
          <p:nvPr/>
        </p:nvSpPr>
        <p:spPr>
          <a:xfrm>
            <a:off x="611560" y="3162454"/>
            <a:ext cx="3715612" cy="338554"/>
          </a:xfrm>
          <a:prstGeom prst="rect">
            <a:avLst/>
          </a:prstGeom>
          <a:noFill/>
        </p:spPr>
        <p:txBody>
          <a:bodyPr wrap="square" rtlCol="0">
            <a:spAutoFit/>
          </a:bodyPr>
          <a:lstStyle/>
          <a:p>
            <a:r>
              <a:rPr lang="en-CA" sz="1600" b="1" dirty="0" smtClean="0"/>
              <a:t>3 categories -&gt; </a:t>
            </a:r>
            <a:r>
              <a:rPr lang="en-CA" sz="1600" b="1" dirty="0" smtClean="0">
                <a:solidFill>
                  <a:srgbClr val="009900"/>
                </a:solidFill>
              </a:rPr>
              <a:t>London</a:t>
            </a:r>
            <a:r>
              <a:rPr lang="en-CA" sz="1600" b="1" dirty="0" smtClean="0"/>
              <a:t>, </a:t>
            </a:r>
            <a:r>
              <a:rPr lang="en-CA" sz="1600" b="1" dirty="0" smtClean="0">
                <a:solidFill>
                  <a:srgbClr val="7030A0"/>
                </a:solidFill>
              </a:rPr>
              <a:t>Paris</a:t>
            </a:r>
            <a:r>
              <a:rPr lang="en-CA" sz="1600" b="1" dirty="0" smtClean="0"/>
              <a:t> &amp; </a:t>
            </a:r>
            <a:r>
              <a:rPr lang="en-CA" sz="1600" b="1" dirty="0" smtClean="0">
                <a:solidFill>
                  <a:srgbClr val="FF860D"/>
                </a:solidFill>
              </a:rPr>
              <a:t>Quebec</a:t>
            </a:r>
            <a:endParaRPr lang="en-CA" sz="1600" b="1" dirty="0">
              <a:solidFill>
                <a:srgbClr val="FF860D"/>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cstate="print"/>
          <a:srcRect/>
          <a:stretch>
            <a:fillRect/>
          </a:stretch>
        </p:blipFill>
        <p:spPr bwMode="auto">
          <a:xfrm>
            <a:off x="179512" y="3933056"/>
            <a:ext cx="847725" cy="1028700"/>
          </a:xfrm>
          <a:prstGeom prst="rect">
            <a:avLst/>
          </a:prstGeom>
          <a:noFill/>
          <a:ln w="9525">
            <a:noFill/>
            <a:miter lim="800000"/>
            <a:headEnd/>
            <a:tailEnd/>
          </a:ln>
        </p:spPr>
      </p:pic>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Making bar graphs -&gt; 3 series (London, Paris &amp; Quebec)</a:t>
            </a:r>
            <a:endParaRPr lang="en-CA" sz="2000" b="1" dirty="0">
              <a:latin typeface="Comic Sans MS" pitchFamily="66" charset="0"/>
            </a:endParaRPr>
          </a:p>
        </p:txBody>
      </p:sp>
      <p:sp>
        <p:nvSpPr>
          <p:cNvPr id="27" name="TextBox 26"/>
          <p:cNvSpPr txBox="1"/>
          <p:nvPr/>
        </p:nvSpPr>
        <p:spPr>
          <a:xfrm>
            <a:off x="539552" y="1465039"/>
            <a:ext cx="3456384" cy="1077218"/>
          </a:xfrm>
          <a:prstGeom prst="rect">
            <a:avLst/>
          </a:prstGeom>
          <a:noFill/>
        </p:spPr>
        <p:txBody>
          <a:bodyPr wrap="square" rtlCol="0">
            <a:spAutoFit/>
          </a:bodyPr>
          <a:lstStyle/>
          <a:p>
            <a:r>
              <a:rPr lang="en-CA" sz="1600" b="1" dirty="0" smtClean="0"/>
              <a:t>3 series </a:t>
            </a:r>
          </a:p>
          <a:p>
            <a:r>
              <a:rPr lang="en-CA" sz="1600" b="1" dirty="0" smtClean="0"/>
              <a:t>-&gt; Average </a:t>
            </a:r>
            <a:r>
              <a:rPr lang="en-CA" sz="1600" b="1" dirty="0" smtClean="0">
                <a:solidFill>
                  <a:srgbClr val="009900"/>
                </a:solidFill>
              </a:rPr>
              <a:t>Brain weight of Londoners</a:t>
            </a:r>
          </a:p>
          <a:p>
            <a:r>
              <a:rPr lang="en-CA" sz="1600" b="1" dirty="0" smtClean="0"/>
              <a:t>-&gt; Average </a:t>
            </a:r>
            <a:r>
              <a:rPr lang="en-CA" sz="1600" b="1" dirty="0" smtClean="0">
                <a:solidFill>
                  <a:srgbClr val="7030A0"/>
                </a:solidFill>
              </a:rPr>
              <a:t>Brain weight of Parisians</a:t>
            </a:r>
          </a:p>
          <a:p>
            <a:r>
              <a:rPr lang="en-CA" sz="1600" b="1" dirty="0" smtClean="0"/>
              <a:t>-&gt; Average </a:t>
            </a:r>
            <a:r>
              <a:rPr lang="en-CA" sz="1600" b="1" dirty="0" smtClean="0">
                <a:solidFill>
                  <a:schemeClr val="accent6">
                    <a:lumMod val="75000"/>
                  </a:schemeClr>
                </a:solidFill>
              </a:rPr>
              <a:t>Brain weight of Quebecers</a:t>
            </a:r>
            <a:endParaRPr lang="en-CA" sz="1600" b="1" dirty="0">
              <a:solidFill>
                <a:schemeClr val="accent6">
                  <a:lumMod val="75000"/>
                </a:schemeClr>
              </a:solidFill>
            </a:endParaRPr>
          </a:p>
        </p:txBody>
      </p:sp>
      <p:pic>
        <p:nvPicPr>
          <p:cNvPr id="9" name="Picture 2"/>
          <p:cNvPicPr>
            <a:picLocks noChangeAspect="1" noChangeArrowheads="1"/>
          </p:cNvPicPr>
          <p:nvPr/>
        </p:nvPicPr>
        <p:blipFill>
          <a:blip r:embed="rId4" cstate="print"/>
          <a:srcRect/>
          <a:stretch>
            <a:fillRect/>
          </a:stretch>
        </p:blipFill>
        <p:spPr bwMode="auto">
          <a:xfrm>
            <a:off x="5076056" y="630783"/>
            <a:ext cx="3600400" cy="3667697"/>
          </a:xfrm>
          <a:prstGeom prst="rect">
            <a:avLst/>
          </a:prstGeom>
          <a:noFill/>
          <a:ln w="9525">
            <a:noFill/>
            <a:miter lim="800000"/>
            <a:headEnd/>
            <a:tailEnd/>
          </a:ln>
        </p:spPr>
      </p:pic>
      <p:sp>
        <p:nvSpPr>
          <p:cNvPr id="13" name="TextBox 12"/>
          <p:cNvSpPr txBox="1"/>
          <p:nvPr/>
        </p:nvSpPr>
        <p:spPr>
          <a:xfrm>
            <a:off x="755575" y="3090446"/>
            <a:ext cx="2798025" cy="338554"/>
          </a:xfrm>
          <a:prstGeom prst="rect">
            <a:avLst/>
          </a:prstGeom>
          <a:noFill/>
        </p:spPr>
        <p:txBody>
          <a:bodyPr wrap="square" rtlCol="0">
            <a:spAutoFit/>
          </a:bodyPr>
          <a:lstStyle/>
          <a:p>
            <a:r>
              <a:rPr lang="en-CA" sz="1600" b="1" dirty="0" smtClean="0"/>
              <a:t>2 categories -&gt; </a:t>
            </a:r>
            <a:r>
              <a:rPr lang="en-CA" sz="1600" b="1" dirty="0" smtClean="0">
                <a:solidFill>
                  <a:srgbClr val="FF0000"/>
                </a:solidFill>
              </a:rPr>
              <a:t>Female </a:t>
            </a:r>
            <a:r>
              <a:rPr lang="en-CA" sz="1600" b="1" dirty="0" smtClean="0"/>
              <a:t>&amp; </a:t>
            </a:r>
            <a:r>
              <a:rPr lang="en-CA" sz="1600" b="1" dirty="0" smtClean="0">
                <a:solidFill>
                  <a:srgbClr val="0000FF"/>
                </a:solidFill>
              </a:rPr>
              <a:t>Male</a:t>
            </a:r>
            <a:endParaRPr lang="en-CA" sz="1600" b="1" dirty="0">
              <a:solidFill>
                <a:srgbClr val="0000FF"/>
              </a:solidFill>
            </a:endParaRPr>
          </a:p>
        </p:txBody>
      </p:sp>
      <p:sp>
        <p:nvSpPr>
          <p:cNvPr id="11" name="Rounded Rectangular Callout 10"/>
          <p:cNvSpPr/>
          <p:nvPr/>
        </p:nvSpPr>
        <p:spPr>
          <a:xfrm>
            <a:off x="1259632" y="3645024"/>
            <a:ext cx="4176464" cy="936104"/>
          </a:xfrm>
          <a:prstGeom prst="wedgeRoundRectCallout">
            <a:avLst>
              <a:gd name="adj1" fmla="val -52605"/>
              <a:gd name="adj2" fmla="val 21781"/>
              <a:gd name="adj3" fmla="val 16667"/>
            </a:avLst>
          </a:prstGeom>
          <a:solidFill>
            <a:srgbClr val="1EE9EE">
              <a:alpha val="37000"/>
            </a:srgbClr>
          </a:solidFill>
          <a:ln>
            <a:solidFill>
              <a:srgbClr val="1EE9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tx1"/>
                </a:solidFill>
              </a:rPr>
              <a:t>You do not need to do this graph from scratch. Modify a copy of the graph you did previously (it’s faster)</a:t>
            </a:r>
            <a:endParaRPr lang="en-CA" b="1"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5363</TotalTime>
  <Words>1044</Words>
  <Application>Microsoft Office PowerPoint</Application>
  <PresentationFormat>On-screen Show (4:3)</PresentationFormat>
  <Paragraphs>120</Paragraphs>
  <Slides>19</Slides>
  <Notes>2</Notes>
  <HiddenSlides>3</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 Lacombe</dc:creator>
  <cp:lastModifiedBy>A Lacombe</cp:lastModifiedBy>
  <cp:revision>135</cp:revision>
  <dcterms:created xsi:type="dcterms:W3CDTF">2010-08-24T19:37:57Z</dcterms:created>
  <dcterms:modified xsi:type="dcterms:W3CDTF">2011-01-19T07:17:48Z</dcterms:modified>
</cp:coreProperties>
</file>