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321" r:id="rId3"/>
    <p:sldId id="285" r:id="rId4"/>
    <p:sldId id="300" r:id="rId5"/>
    <p:sldId id="326" r:id="rId6"/>
    <p:sldId id="327" r:id="rId7"/>
    <p:sldId id="301" r:id="rId8"/>
    <p:sldId id="267" r:id="rId9"/>
    <p:sldId id="323" r:id="rId10"/>
    <p:sldId id="324" r:id="rId11"/>
    <p:sldId id="322" r:id="rId12"/>
    <p:sldId id="293" r:id="rId13"/>
    <p:sldId id="294" r:id="rId14"/>
    <p:sldId id="296" r:id="rId15"/>
    <p:sldId id="325" r:id="rId16"/>
    <p:sldId id="318" r:id="rId17"/>
    <p:sldId id="319" r:id="rId18"/>
    <p:sldId id="299" r:id="rId19"/>
    <p:sldId id="311" r:id="rId20"/>
    <p:sldId id="297" r:id="rId21"/>
    <p:sldId id="32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860D"/>
    <a:srgbClr val="FFCC00"/>
    <a:srgbClr val="009900"/>
    <a:srgbClr val="FFCC99"/>
    <a:srgbClr val="EA7500"/>
    <a:srgbClr val="CC00FF"/>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7627" autoAdjust="0"/>
  </p:normalViewPr>
  <p:slideViewPr>
    <p:cSldViewPr>
      <p:cViewPr>
        <p:scale>
          <a:sx n="80" d="100"/>
          <a:sy n="80" d="100"/>
        </p:scale>
        <p:origin x="-1272" y="-3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18/01/2011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ABFA-CC54-4790-BC33-F5E5D38FC9DF}" type="datetimeFigureOut">
              <a:rPr lang="en-CA" smtClean="0"/>
              <a:pPr/>
              <a:t>18/01/2011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7A8D3-2AEC-4EF3-AC8B-D42B89CD4A22}"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4.gif"/></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5" Type="http://schemas.openxmlformats.org/officeDocument/2006/relationships/image" Target="../media/image27.png"/><Relationship Id="rId4" Type="http://schemas.openxmlformats.org/officeDocument/2006/relationships/image" Target="../media/image26.png"/></Relationships>
</file>

<file path=ppt/slides/_rels/slide21.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hyperlink" Target="http://www.zoology.ubc.ca/~biomania/excel/excl0701/tut1p2.mp4"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4.gif"/></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0" y="0"/>
            <a:ext cx="9144000" cy="954107"/>
          </a:xfrm>
          <a:prstGeom prst="rect">
            <a:avLst/>
          </a:prstGeom>
          <a:solidFill>
            <a:schemeClr val="accent6">
              <a:lumMod val="75000"/>
            </a:schemeClr>
          </a:solidFill>
        </p:spPr>
        <p:txBody>
          <a:bodyPr wrap="square" rtlCol="0">
            <a:spAutoFit/>
          </a:bodyPr>
          <a:lstStyle/>
          <a:p>
            <a:r>
              <a:rPr lang="en-CA" sz="2000" b="1" dirty="0" smtClean="0"/>
              <a:t>In </a:t>
            </a:r>
            <a:r>
              <a:rPr lang="en-CA" sz="2000" b="1" dirty="0" smtClean="0">
                <a:solidFill>
                  <a:schemeClr val="bg1">
                    <a:lumMod val="95000"/>
                  </a:schemeClr>
                </a:solidFill>
              </a:rPr>
              <a:t>Excel 2&amp;3</a:t>
            </a:r>
            <a:r>
              <a:rPr lang="en-CA" sz="2000" b="1" dirty="0" smtClean="0"/>
              <a:t> </a:t>
            </a:r>
            <a:r>
              <a:rPr lang="en-CA" b="1" dirty="0" smtClean="0">
                <a:uFill>
                  <a:solidFill>
                    <a:srgbClr val="FF0000"/>
                  </a:solidFill>
                </a:uFill>
                <a:latin typeface="Comic Sans MS" pitchFamily="66" charset="0"/>
              </a:rPr>
              <a:t>we saw that females’ brains are significantly smaller than the males'. If we standardise brain size relatively to body weight, then there is no significant difference between genders.</a:t>
            </a:r>
            <a:endParaRPr lang="en-CA" b="1" dirty="0"/>
          </a:p>
        </p:txBody>
      </p:sp>
      <p:sp>
        <p:nvSpPr>
          <p:cNvPr id="5" name="TextBox 4"/>
          <p:cNvSpPr txBox="1"/>
          <p:nvPr/>
        </p:nvSpPr>
        <p:spPr>
          <a:xfrm>
            <a:off x="0" y="4653136"/>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We will gather other data (from London and Quebec) and see if we come up with the same trends</a:t>
            </a:r>
            <a:endParaRPr lang="en-CA" sz="2400" b="1" dirty="0"/>
          </a:p>
        </p:txBody>
      </p:sp>
      <p:pic>
        <p:nvPicPr>
          <p:cNvPr id="2055" name="Picture 7"/>
          <p:cNvPicPr>
            <a:picLocks noChangeAspect="1" noChangeArrowheads="1"/>
          </p:cNvPicPr>
          <p:nvPr/>
        </p:nvPicPr>
        <p:blipFill>
          <a:blip r:embed="rId2" cstate="print"/>
          <a:srcRect/>
          <a:stretch>
            <a:fillRect/>
          </a:stretch>
        </p:blipFill>
        <p:spPr bwMode="auto">
          <a:xfrm>
            <a:off x="179512" y="1052736"/>
            <a:ext cx="8645698" cy="3600400"/>
          </a:xfrm>
          <a:prstGeom prst="rect">
            <a:avLst/>
          </a:prstGeom>
          <a:noFill/>
          <a:ln w="9525">
            <a:noFill/>
            <a:miter lim="800000"/>
            <a:headEnd/>
            <a:tailEnd/>
          </a:ln>
        </p:spPr>
      </p:pic>
      <p:sp>
        <p:nvSpPr>
          <p:cNvPr id="6" name="TextBox 5"/>
          <p:cNvSpPr txBox="1"/>
          <p:nvPr/>
        </p:nvSpPr>
        <p:spPr>
          <a:xfrm>
            <a:off x="0" y="5661248"/>
            <a:ext cx="9144000" cy="400110"/>
          </a:xfrm>
          <a:prstGeom prst="rect">
            <a:avLst/>
          </a:prstGeom>
          <a:noFill/>
        </p:spPr>
        <p:txBody>
          <a:bodyPr wrap="square" rtlCol="0">
            <a:spAutoFit/>
          </a:bodyPr>
          <a:lstStyle/>
          <a:p>
            <a:r>
              <a:rPr lang="en-CA" sz="2000" b="1" dirty="0" smtClean="0">
                <a:solidFill>
                  <a:srgbClr val="FF0000"/>
                </a:solidFill>
              </a:rPr>
              <a:t>I will assume that you possess a basic knowledge of Excel (see Tutorials 1,2&amp;3)</a:t>
            </a:r>
            <a:endParaRPr lang="en-CA" sz="2000" b="1" dirty="0">
              <a:solidFill>
                <a:srgbClr val="FF00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9144000" cy="620688"/>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0" y="0"/>
            <a:ext cx="9144000" cy="646331"/>
          </a:xfrm>
          <a:prstGeom prst="rect">
            <a:avLst/>
          </a:prstGeom>
          <a:noFill/>
        </p:spPr>
        <p:txBody>
          <a:bodyPr wrap="square" rtlCol="0">
            <a:spAutoFit/>
          </a:bodyPr>
          <a:lstStyle/>
          <a:p>
            <a:pPr algn="ctr"/>
            <a:r>
              <a:rPr lang="en-CA" sz="3600" b="1" dirty="0" smtClean="0">
                <a:latin typeface="Bradley Hand ITC" pitchFamily="66" charset="0"/>
              </a:rPr>
              <a:t>OK: Lets do it. </a:t>
            </a:r>
            <a:r>
              <a:rPr lang="en-CA" b="1" dirty="0" smtClean="0">
                <a:latin typeface="Comic Sans MS" pitchFamily="66" charset="0"/>
              </a:rPr>
              <a:t>This is our new set of data.</a:t>
            </a:r>
            <a:endParaRPr lang="en-CA" b="1" dirty="0">
              <a:latin typeface="Comic Sans MS" pitchFamily="66" charset="0"/>
            </a:endParaRPr>
          </a:p>
        </p:txBody>
      </p:sp>
      <p:pic>
        <p:nvPicPr>
          <p:cNvPr id="5122" name="Picture 2"/>
          <p:cNvPicPr>
            <a:picLocks noChangeAspect="1" noChangeArrowheads="1"/>
          </p:cNvPicPr>
          <p:nvPr/>
        </p:nvPicPr>
        <p:blipFill>
          <a:blip r:embed="rId2" cstate="print"/>
          <a:srcRect/>
          <a:stretch>
            <a:fillRect/>
          </a:stretch>
        </p:blipFill>
        <p:spPr bwMode="auto">
          <a:xfrm>
            <a:off x="2882305" y="1249635"/>
            <a:ext cx="3381375" cy="5419725"/>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107504" y="1174576"/>
            <a:ext cx="2238375" cy="5638800"/>
          </a:xfrm>
          <a:prstGeom prst="rect">
            <a:avLst/>
          </a:prstGeom>
          <a:noFill/>
          <a:ln w="9525">
            <a:noFill/>
            <a:miter lim="800000"/>
            <a:headEnd/>
            <a:tailEnd/>
          </a:ln>
        </p:spPr>
      </p:pic>
      <p:cxnSp>
        <p:nvCxnSpPr>
          <p:cNvPr id="29" name="Straight Arrow Connector 28"/>
          <p:cNvCxnSpPr/>
          <p:nvPr/>
        </p:nvCxnSpPr>
        <p:spPr>
          <a:xfrm>
            <a:off x="2411760" y="2686744"/>
            <a:ext cx="864096" cy="1588"/>
          </a:xfrm>
          <a:prstGeom prst="straightConnector1">
            <a:avLst/>
          </a:prstGeom>
          <a:ln w="1270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30" name="Picture 29" descr="Magnifier.GIF"/>
          <p:cNvPicPr>
            <a:picLocks noChangeAspect="1"/>
          </p:cNvPicPr>
          <p:nvPr/>
        </p:nvPicPr>
        <p:blipFill>
          <a:blip r:embed="rId4" cstate="print"/>
          <a:stretch>
            <a:fillRect/>
          </a:stretch>
        </p:blipFill>
        <p:spPr>
          <a:xfrm>
            <a:off x="1923489" y="2261093"/>
            <a:ext cx="752991" cy="775138"/>
          </a:xfrm>
          <a:prstGeom prst="rect">
            <a:avLst/>
          </a:prstGeom>
        </p:spPr>
      </p:pic>
      <p:sp>
        <p:nvSpPr>
          <p:cNvPr id="31" name="Rounded Rectangle 30"/>
          <p:cNvSpPr/>
          <p:nvPr/>
        </p:nvSpPr>
        <p:spPr>
          <a:xfrm>
            <a:off x="395536" y="1606624"/>
            <a:ext cx="1872208" cy="3456384"/>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2915816" y="1196752"/>
            <a:ext cx="3312368" cy="5400600"/>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Box 14"/>
          <p:cNvSpPr txBox="1"/>
          <p:nvPr/>
        </p:nvSpPr>
        <p:spPr>
          <a:xfrm>
            <a:off x="2627784" y="548680"/>
            <a:ext cx="1656184" cy="584775"/>
          </a:xfrm>
          <a:prstGeom prst="rect">
            <a:avLst/>
          </a:prstGeom>
          <a:solidFill>
            <a:schemeClr val="bg1"/>
          </a:solidFill>
        </p:spPr>
        <p:txBody>
          <a:bodyPr wrap="square" rtlCol="0">
            <a:spAutoFit/>
          </a:bodyPr>
          <a:lstStyle/>
          <a:p>
            <a:r>
              <a:rPr lang="en-CA" sz="1600" b="1" dirty="0" smtClean="0">
                <a:solidFill>
                  <a:schemeClr val="accent6">
                    <a:lumMod val="50000"/>
                  </a:schemeClr>
                </a:solidFill>
              </a:rPr>
              <a:t>The provenances are all mixed up</a:t>
            </a:r>
            <a:endParaRPr lang="en-CA" sz="1600" b="1" dirty="0">
              <a:solidFill>
                <a:schemeClr val="accent6">
                  <a:lumMod val="50000"/>
                </a:schemeClr>
              </a:solidFill>
            </a:endParaRPr>
          </a:p>
        </p:txBody>
      </p:sp>
      <p:sp>
        <p:nvSpPr>
          <p:cNvPr id="16" name="TextBox 15"/>
          <p:cNvSpPr txBox="1"/>
          <p:nvPr/>
        </p:nvSpPr>
        <p:spPr>
          <a:xfrm>
            <a:off x="4499992" y="332656"/>
            <a:ext cx="1584176" cy="584775"/>
          </a:xfrm>
          <a:prstGeom prst="rect">
            <a:avLst/>
          </a:prstGeom>
          <a:solidFill>
            <a:schemeClr val="bg1"/>
          </a:solidFill>
        </p:spPr>
        <p:txBody>
          <a:bodyPr wrap="square" rtlCol="0">
            <a:spAutoFit/>
          </a:bodyPr>
          <a:lstStyle/>
          <a:p>
            <a:r>
              <a:rPr lang="en-CA" sz="1600" b="1" dirty="0" smtClean="0">
                <a:solidFill>
                  <a:schemeClr val="accent6">
                    <a:lumMod val="50000"/>
                  </a:schemeClr>
                </a:solidFill>
              </a:rPr>
              <a:t>The genders are all mixed up</a:t>
            </a:r>
            <a:endParaRPr lang="en-CA" sz="1600" b="1" dirty="0">
              <a:solidFill>
                <a:schemeClr val="accent6">
                  <a:lumMod val="50000"/>
                </a:schemeClr>
              </a:solidFill>
            </a:endParaRPr>
          </a:p>
        </p:txBody>
      </p:sp>
      <p:cxnSp>
        <p:nvCxnSpPr>
          <p:cNvPr id="17" name="Straight Arrow Connector 16"/>
          <p:cNvCxnSpPr/>
          <p:nvPr/>
        </p:nvCxnSpPr>
        <p:spPr>
          <a:xfrm rot="16200000" flipH="1">
            <a:off x="4031940" y="1088740"/>
            <a:ext cx="360040" cy="288032"/>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4752020" y="944724"/>
            <a:ext cx="648072" cy="432048"/>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5" cstate="print"/>
          <a:srcRect/>
          <a:stretch>
            <a:fillRect/>
          </a:stretch>
        </p:blipFill>
        <p:spPr bwMode="auto">
          <a:xfrm>
            <a:off x="7524328" y="5013176"/>
            <a:ext cx="1428750" cy="1600200"/>
          </a:xfrm>
          <a:prstGeom prst="rect">
            <a:avLst/>
          </a:prstGeom>
          <a:noFill/>
          <a:ln w="9525">
            <a:noFill/>
            <a:miter lim="800000"/>
            <a:headEnd/>
            <a:tailEnd/>
          </a:ln>
        </p:spPr>
      </p:pic>
      <p:sp>
        <p:nvSpPr>
          <p:cNvPr id="21" name="Rectangular Callout 20"/>
          <p:cNvSpPr/>
          <p:nvPr/>
        </p:nvSpPr>
        <p:spPr>
          <a:xfrm>
            <a:off x="6300192" y="836712"/>
            <a:ext cx="2771800" cy="3384376"/>
          </a:xfrm>
          <a:prstGeom prst="wedgeRectCallout">
            <a:avLst>
              <a:gd name="adj1" fmla="val -3267"/>
              <a:gd name="adj2" fmla="val 74079"/>
            </a:avLst>
          </a:prstGeom>
          <a:noFill/>
          <a:ln w="635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600" b="1" dirty="0" smtClean="0">
                <a:solidFill>
                  <a:schemeClr val="tx1"/>
                </a:solidFill>
              </a:rPr>
              <a:t>I need to </a:t>
            </a:r>
            <a:r>
              <a:rPr lang="en-CA" sz="1600" b="1" u="sng" dirty="0" smtClean="0">
                <a:solidFill>
                  <a:schemeClr val="tx1"/>
                </a:solidFill>
              </a:rPr>
              <a:t>separate our subjects </a:t>
            </a:r>
            <a:r>
              <a:rPr lang="en-CA" sz="1600" b="1" dirty="0" smtClean="0">
                <a:solidFill>
                  <a:schemeClr val="tx1"/>
                </a:solidFill>
              </a:rPr>
              <a:t>neatly by their gender and provenance. </a:t>
            </a:r>
          </a:p>
          <a:p>
            <a:endParaRPr lang="en-CA" sz="1600" b="1" dirty="0" smtClean="0">
              <a:solidFill>
                <a:schemeClr val="tx1"/>
              </a:solidFill>
            </a:endParaRPr>
          </a:p>
          <a:p>
            <a:pPr lvl="0"/>
            <a:r>
              <a:rPr lang="en-CA" sz="1600" b="1" dirty="0" smtClean="0">
                <a:solidFill>
                  <a:schemeClr val="tx1"/>
                </a:solidFill>
              </a:rPr>
              <a:t>I want to make 6 small tables:</a:t>
            </a:r>
          </a:p>
          <a:p>
            <a:pPr lvl="0"/>
            <a:r>
              <a:rPr lang="en-CA" sz="1600" b="1" dirty="0" smtClean="0">
                <a:solidFill>
                  <a:schemeClr val="tx1"/>
                </a:solidFill>
              </a:rPr>
              <a:t> </a:t>
            </a:r>
          </a:p>
          <a:p>
            <a:pPr>
              <a:buFontTx/>
              <a:buChar char="-"/>
            </a:pPr>
            <a:r>
              <a:rPr lang="en-CA" sz="1400" b="1" dirty="0" smtClean="0">
                <a:solidFill>
                  <a:schemeClr val="tx1"/>
                </a:solidFill>
              </a:rPr>
              <a:t>1 All the females from London</a:t>
            </a:r>
          </a:p>
          <a:p>
            <a:pPr>
              <a:buFontTx/>
              <a:buChar char="-"/>
            </a:pPr>
            <a:r>
              <a:rPr lang="en-CA" sz="1400" b="1" dirty="0" smtClean="0">
                <a:solidFill>
                  <a:schemeClr val="tx1"/>
                </a:solidFill>
              </a:rPr>
              <a:t>2 All the males from London</a:t>
            </a:r>
          </a:p>
          <a:p>
            <a:pPr>
              <a:buFontTx/>
              <a:buChar char="-"/>
            </a:pPr>
            <a:r>
              <a:rPr lang="en-CA" sz="1400" b="1" dirty="0" smtClean="0">
                <a:solidFill>
                  <a:schemeClr val="tx1"/>
                </a:solidFill>
              </a:rPr>
              <a:t>3 All the females from Paris</a:t>
            </a:r>
          </a:p>
          <a:p>
            <a:pPr>
              <a:buFontTx/>
              <a:buChar char="-"/>
            </a:pPr>
            <a:r>
              <a:rPr lang="en-CA" sz="1400" b="1" dirty="0" smtClean="0">
                <a:solidFill>
                  <a:schemeClr val="tx1"/>
                </a:solidFill>
              </a:rPr>
              <a:t>4 All the males from Paris</a:t>
            </a:r>
          </a:p>
          <a:p>
            <a:pPr>
              <a:buFontTx/>
              <a:buChar char="-"/>
            </a:pPr>
            <a:r>
              <a:rPr lang="en-CA" sz="1400" b="1" dirty="0" smtClean="0">
                <a:solidFill>
                  <a:schemeClr val="tx1"/>
                </a:solidFill>
              </a:rPr>
              <a:t>5 All the females from Quebec</a:t>
            </a:r>
          </a:p>
          <a:p>
            <a:pPr>
              <a:buFontTx/>
              <a:buChar char="-"/>
            </a:pPr>
            <a:r>
              <a:rPr lang="en-CA" sz="1400" b="1" dirty="0" smtClean="0">
                <a:solidFill>
                  <a:schemeClr val="tx1"/>
                </a:solidFill>
              </a:rPr>
              <a:t>6 All the males from Quebec</a:t>
            </a:r>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9144000" cy="620688"/>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395536" y="0"/>
            <a:ext cx="6192688" cy="646331"/>
          </a:xfrm>
          <a:prstGeom prst="rect">
            <a:avLst/>
          </a:prstGeom>
          <a:noFill/>
        </p:spPr>
        <p:txBody>
          <a:bodyPr wrap="square" rtlCol="0">
            <a:spAutoFit/>
          </a:bodyPr>
          <a:lstStyle/>
          <a:p>
            <a:pPr algn="ctr"/>
            <a:r>
              <a:rPr lang="en-CA" sz="3600" b="1" dirty="0" smtClean="0">
                <a:latin typeface="Bradley Hand ITC" pitchFamily="66" charset="0"/>
              </a:rPr>
              <a:t>OK: Lets do it. </a:t>
            </a:r>
            <a:r>
              <a:rPr lang="en-CA" b="1" dirty="0" smtClean="0">
                <a:latin typeface="Comic Sans MS" pitchFamily="66" charset="0"/>
              </a:rPr>
              <a:t>This is our table of data.</a:t>
            </a:r>
            <a:endParaRPr lang="en-CA" b="1" dirty="0">
              <a:latin typeface="Comic Sans MS" pitchFamily="66" charset="0"/>
            </a:endParaRPr>
          </a:p>
        </p:txBody>
      </p:sp>
      <p:sp>
        <p:nvSpPr>
          <p:cNvPr id="24" name="TextBox 23"/>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5-</a:t>
            </a:r>
            <a:endParaRPr lang="en-CA" sz="2000" b="1" dirty="0">
              <a:latin typeface="Comic Sans MS" pitchFamily="66" charset="0"/>
            </a:endParaRPr>
          </a:p>
        </p:txBody>
      </p:sp>
      <p:pic>
        <p:nvPicPr>
          <p:cNvPr id="5122" name="Picture 2"/>
          <p:cNvPicPr>
            <a:picLocks noChangeAspect="1" noChangeArrowheads="1"/>
          </p:cNvPicPr>
          <p:nvPr/>
        </p:nvPicPr>
        <p:blipFill>
          <a:blip r:embed="rId2" cstate="print"/>
          <a:srcRect/>
          <a:stretch>
            <a:fillRect/>
          </a:stretch>
        </p:blipFill>
        <p:spPr bwMode="auto">
          <a:xfrm>
            <a:off x="5762625" y="836712"/>
            <a:ext cx="3381375" cy="5419725"/>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2987824" y="908720"/>
            <a:ext cx="2238375" cy="5638800"/>
          </a:xfrm>
          <a:prstGeom prst="rect">
            <a:avLst/>
          </a:prstGeom>
          <a:noFill/>
          <a:ln w="9525">
            <a:noFill/>
            <a:miter lim="800000"/>
            <a:headEnd/>
            <a:tailEnd/>
          </a:ln>
        </p:spPr>
      </p:pic>
      <p:sp>
        <p:nvSpPr>
          <p:cNvPr id="12" name="TextBox 11"/>
          <p:cNvSpPr txBox="1"/>
          <p:nvPr/>
        </p:nvSpPr>
        <p:spPr>
          <a:xfrm>
            <a:off x="179512" y="764704"/>
            <a:ext cx="2699792" cy="1323439"/>
          </a:xfrm>
          <a:prstGeom prst="rect">
            <a:avLst/>
          </a:prstGeom>
          <a:noFill/>
        </p:spPr>
        <p:txBody>
          <a:bodyPr wrap="square" rtlCol="0">
            <a:spAutoFit/>
          </a:bodyPr>
          <a:lstStyle/>
          <a:p>
            <a:r>
              <a:rPr lang="en-CA" sz="1600" b="1" dirty="0" smtClean="0"/>
              <a:t>This table contains the brain weight &amp; body weights of 62 subjects  (males &amp; females) originating from 3 cities (London, Paris &amp; Quebec)</a:t>
            </a:r>
            <a:endParaRPr lang="en-CA" sz="1600" b="1" dirty="0"/>
          </a:p>
        </p:txBody>
      </p:sp>
      <p:sp>
        <p:nvSpPr>
          <p:cNvPr id="15" name="TextBox 14"/>
          <p:cNvSpPr txBox="1"/>
          <p:nvPr/>
        </p:nvSpPr>
        <p:spPr>
          <a:xfrm>
            <a:off x="0" y="3429000"/>
            <a:ext cx="2699792" cy="1077218"/>
          </a:xfrm>
          <a:prstGeom prst="rect">
            <a:avLst/>
          </a:prstGeom>
          <a:noFill/>
        </p:spPr>
        <p:txBody>
          <a:bodyPr wrap="square" rtlCol="0">
            <a:spAutoFit/>
          </a:bodyPr>
          <a:lstStyle/>
          <a:p>
            <a:r>
              <a:rPr lang="en-CA" sz="1600" b="1" dirty="0" smtClean="0"/>
              <a:t>We need to </a:t>
            </a:r>
            <a:r>
              <a:rPr lang="en-CA" sz="1600" b="1" u="sng" dirty="0" smtClean="0"/>
              <a:t>separate them </a:t>
            </a:r>
            <a:r>
              <a:rPr lang="en-CA" sz="1600" b="1" dirty="0" smtClean="0"/>
              <a:t>neatly by their gender and provenance and we want to make 6 small tables: </a:t>
            </a:r>
          </a:p>
        </p:txBody>
      </p:sp>
      <p:sp>
        <p:nvSpPr>
          <p:cNvPr id="25" name="TextBox 24"/>
          <p:cNvSpPr txBox="1"/>
          <p:nvPr/>
        </p:nvSpPr>
        <p:spPr>
          <a:xfrm>
            <a:off x="7308304" y="0"/>
            <a:ext cx="1584176" cy="584775"/>
          </a:xfrm>
          <a:prstGeom prst="rect">
            <a:avLst/>
          </a:prstGeom>
          <a:solidFill>
            <a:schemeClr val="bg1"/>
          </a:solidFill>
        </p:spPr>
        <p:txBody>
          <a:bodyPr wrap="square" rtlCol="0">
            <a:spAutoFit/>
          </a:bodyPr>
          <a:lstStyle/>
          <a:p>
            <a:r>
              <a:rPr lang="en-CA" sz="1600" b="1" dirty="0" smtClean="0">
                <a:solidFill>
                  <a:schemeClr val="accent6">
                    <a:lumMod val="50000"/>
                  </a:schemeClr>
                </a:solidFill>
              </a:rPr>
              <a:t>The genders are all mixed up</a:t>
            </a:r>
            <a:endParaRPr lang="en-CA" sz="1600" b="1" dirty="0">
              <a:solidFill>
                <a:schemeClr val="accent6">
                  <a:lumMod val="50000"/>
                </a:schemeClr>
              </a:solidFill>
            </a:endParaRPr>
          </a:p>
        </p:txBody>
      </p:sp>
      <p:sp>
        <p:nvSpPr>
          <p:cNvPr id="26" name="TextBox 25"/>
          <p:cNvSpPr txBox="1"/>
          <p:nvPr/>
        </p:nvSpPr>
        <p:spPr>
          <a:xfrm>
            <a:off x="5148064" y="476672"/>
            <a:ext cx="1872208" cy="584775"/>
          </a:xfrm>
          <a:prstGeom prst="rect">
            <a:avLst/>
          </a:prstGeom>
          <a:solidFill>
            <a:schemeClr val="bg1"/>
          </a:solidFill>
        </p:spPr>
        <p:txBody>
          <a:bodyPr wrap="square" rtlCol="0">
            <a:spAutoFit/>
          </a:bodyPr>
          <a:lstStyle/>
          <a:p>
            <a:r>
              <a:rPr lang="en-CA" sz="1600" b="1" dirty="0" smtClean="0">
                <a:solidFill>
                  <a:schemeClr val="accent6">
                    <a:lumMod val="50000"/>
                  </a:schemeClr>
                </a:solidFill>
              </a:rPr>
              <a:t>The provenances are all mixed up</a:t>
            </a:r>
            <a:endParaRPr lang="en-CA" sz="1600" b="1" dirty="0">
              <a:solidFill>
                <a:schemeClr val="accent6">
                  <a:lumMod val="50000"/>
                </a:schemeClr>
              </a:solidFill>
            </a:endParaRPr>
          </a:p>
        </p:txBody>
      </p:sp>
      <p:cxnSp>
        <p:nvCxnSpPr>
          <p:cNvPr id="27" name="Straight Arrow Connector 26"/>
          <p:cNvCxnSpPr/>
          <p:nvPr/>
        </p:nvCxnSpPr>
        <p:spPr>
          <a:xfrm rot="16200000" flipH="1">
            <a:off x="6660231" y="908719"/>
            <a:ext cx="432050" cy="432048"/>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a:off x="7776356" y="584684"/>
            <a:ext cx="720080" cy="648072"/>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292080" y="2420888"/>
            <a:ext cx="864096" cy="1588"/>
          </a:xfrm>
          <a:prstGeom prst="straightConnector1">
            <a:avLst/>
          </a:prstGeom>
          <a:ln w="1270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30" name="Picture 29" descr="Magnifier.GIF"/>
          <p:cNvPicPr>
            <a:picLocks noChangeAspect="1"/>
          </p:cNvPicPr>
          <p:nvPr/>
        </p:nvPicPr>
        <p:blipFill>
          <a:blip r:embed="rId4" cstate="print"/>
          <a:stretch>
            <a:fillRect/>
          </a:stretch>
        </p:blipFill>
        <p:spPr>
          <a:xfrm>
            <a:off x="4803809" y="1995237"/>
            <a:ext cx="752991" cy="775138"/>
          </a:xfrm>
          <a:prstGeom prst="rect">
            <a:avLst/>
          </a:prstGeom>
        </p:spPr>
      </p:pic>
      <p:sp>
        <p:nvSpPr>
          <p:cNvPr id="31" name="Rounded Rectangle 30"/>
          <p:cNvSpPr/>
          <p:nvPr/>
        </p:nvSpPr>
        <p:spPr>
          <a:xfrm>
            <a:off x="3275856" y="1340768"/>
            <a:ext cx="1872208" cy="3456384"/>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TextBox 32"/>
          <p:cNvSpPr txBox="1"/>
          <p:nvPr/>
        </p:nvSpPr>
        <p:spPr>
          <a:xfrm>
            <a:off x="179512" y="4581128"/>
            <a:ext cx="2952328" cy="1569660"/>
          </a:xfrm>
          <a:prstGeom prst="rect">
            <a:avLst/>
          </a:prstGeom>
          <a:noFill/>
        </p:spPr>
        <p:txBody>
          <a:bodyPr wrap="square" rtlCol="0">
            <a:spAutoFit/>
          </a:bodyPr>
          <a:lstStyle/>
          <a:p>
            <a:pPr>
              <a:buFontTx/>
              <a:buChar char="-"/>
            </a:pPr>
            <a:r>
              <a:rPr lang="en-CA" sz="1600" b="1" dirty="0" smtClean="0"/>
              <a:t>1 All the females from London</a:t>
            </a:r>
          </a:p>
          <a:p>
            <a:pPr>
              <a:buFontTx/>
              <a:buChar char="-"/>
            </a:pPr>
            <a:r>
              <a:rPr lang="en-CA" sz="1600" b="1" dirty="0" smtClean="0"/>
              <a:t>2 All the males from London</a:t>
            </a:r>
          </a:p>
          <a:p>
            <a:pPr>
              <a:buFontTx/>
              <a:buChar char="-"/>
            </a:pPr>
            <a:r>
              <a:rPr lang="en-CA" sz="1600" b="1" dirty="0" smtClean="0"/>
              <a:t>3 All the females from Paris</a:t>
            </a:r>
          </a:p>
          <a:p>
            <a:pPr>
              <a:buFontTx/>
              <a:buChar char="-"/>
            </a:pPr>
            <a:r>
              <a:rPr lang="en-CA" sz="1600" b="1" dirty="0" smtClean="0"/>
              <a:t>4 All the males from Paris</a:t>
            </a:r>
          </a:p>
          <a:p>
            <a:pPr>
              <a:buFontTx/>
              <a:buChar char="-"/>
            </a:pPr>
            <a:r>
              <a:rPr lang="en-CA" sz="1600" b="1" dirty="0" smtClean="0"/>
              <a:t>5 All the females from Quebec</a:t>
            </a:r>
          </a:p>
          <a:p>
            <a:pPr>
              <a:buFontTx/>
              <a:buChar char="-"/>
            </a:pPr>
            <a:r>
              <a:rPr lang="en-CA" sz="1600" b="1" dirty="0" smtClean="0"/>
              <a:t>6 All the males from Quebec</a:t>
            </a:r>
          </a:p>
        </p:txBody>
      </p:sp>
      <p:sp>
        <p:nvSpPr>
          <p:cNvPr id="34" name="Rectangle 33"/>
          <p:cNvSpPr/>
          <p:nvPr/>
        </p:nvSpPr>
        <p:spPr>
          <a:xfrm>
            <a:off x="0" y="2420888"/>
            <a:ext cx="2897560" cy="615553"/>
          </a:xfrm>
          <a:prstGeom prst="rect">
            <a:avLst/>
          </a:prstGeom>
        </p:spPr>
        <p:txBody>
          <a:bodyPr wrap="square">
            <a:spAutoFit/>
          </a:bodyPr>
          <a:lstStyle/>
          <a:p>
            <a:pPr algn="ctr"/>
            <a:r>
              <a:rPr lang="en-CA" sz="1600" b="1" dirty="0" smtClean="0">
                <a:solidFill>
                  <a:prstClr val="black"/>
                </a:solidFill>
              </a:rPr>
              <a:t>BUT </a:t>
            </a:r>
          </a:p>
          <a:p>
            <a:r>
              <a:rPr lang="en-CA" sz="1600" b="1" dirty="0" smtClean="0">
                <a:solidFill>
                  <a:prstClr val="black"/>
                </a:solidFill>
              </a:rPr>
              <a:t>the </a:t>
            </a:r>
            <a:r>
              <a:rPr lang="en-CA" b="1" dirty="0" smtClean="0">
                <a:solidFill>
                  <a:prstClr val="black"/>
                </a:solidFill>
              </a:rPr>
              <a:t>subjects are </a:t>
            </a:r>
            <a:r>
              <a:rPr lang="en-CA" b="1" u="sng" dirty="0" smtClean="0">
                <a:solidFill>
                  <a:prstClr val="black"/>
                </a:solidFill>
              </a:rPr>
              <a:t>all mixed up</a:t>
            </a:r>
            <a:r>
              <a:rPr lang="en-CA" sz="1600" b="1" dirty="0" smtClean="0">
                <a:solidFill>
                  <a:prstClr val="black"/>
                </a:solidFill>
              </a:rPr>
              <a:t>. </a:t>
            </a:r>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pPr algn="ctr"/>
            <a:r>
              <a:rPr lang="en-CA" sz="2000" b="1" dirty="0" smtClean="0">
                <a:latin typeface="Comic Sans MS" pitchFamily="66" charset="0"/>
              </a:rPr>
              <a:t>Lets’ sort our data by city and gender! (in less than 20 sec.) </a:t>
            </a:r>
            <a:endParaRPr lang="en-CA" sz="2000" b="1" dirty="0">
              <a:latin typeface="Comic Sans MS" pitchFamily="66" charset="0"/>
            </a:endParaRPr>
          </a:p>
        </p:txBody>
      </p:sp>
      <p:sp>
        <p:nvSpPr>
          <p:cNvPr id="16" name="Rectangle 15"/>
          <p:cNvSpPr/>
          <p:nvPr/>
        </p:nvSpPr>
        <p:spPr>
          <a:xfrm>
            <a:off x="-36512" y="2780928"/>
            <a:ext cx="6012160" cy="5232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INSTEAD USE EXCEL’S SORT FUNCTION:</a:t>
            </a:r>
            <a:endParaRPr lang="en-CA"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7" name="TextBox 16"/>
          <p:cNvSpPr txBox="1"/>
          <p:nvPr/>
        </p:nvSpPr>
        <p:spPr>
          <a:xfrm>
            <a:off x="4139952" y="2420888"/>
            <a:ext cx="184731" cy="369332"/>
          </a:xfrm>
          <a:prstGeom prst="rect">
            <a:avLst/>
          </a:prstGeom>
          <a:noFill/>
        </p:spPr>
        <p:txBody>
          <a:bodyPr wrap="none" rtlCol="0">
            <a:spAutoFit/>
          </a:bodyPr>
          <a:lstStyle/>
          <a:p>
            <a:endParaRPr lang="en-CA" dirty="0"/>
          </a:p>
        </p:txBody>
      </p:sp>
      <p:sp>
        <p:nvSpPr>
          <p:cNvPr id="9" name="TextBox 8"/>
          <p:cNvSpPr txBox="1"/>
          <p:nvPr/>
        </p:nvSpPr>
        <p:spPr>
          <a:xfrm>
            <a:off x="0" y="3212976"/>
            <a:ext cx="8820472" cy="3416320"/>
          </a:xfrm>
          <a:prstGeom prst="rect">
            <a:avLst/>
          </a:prstGeom>
          <a:noFill/>
        </p:spPr>
        <p:txBody>
          <a:bodyPr wrap="square" rtlCol="0">
            <a:spAutoFit/>
          </a:bodyPr>
          <a:lstStyle/>
          <a:p>
            <a:pPr marL="342900" indent="-342900">
              <a:buFont typeface="+mj-lt"/>
              <a:buAutoNum type="arabicPeriod"/>
            </a:pPr>
            <a:r>
              <a:rPr lang="en-CA" dirty="0" smtClean="0"/>
              <a:t> </a:t>
            </a:r>
            <a:r>
              <a:rPr lang="en-CA" b="1" dirty="0" smtClean="0"/>
              <a:t>Select the range of cells to be sorted</a:t>
            </a:r>
            <a:r>
              <a:rPr lang="en-CA" dirty="0" smtClean="0"/>
              <a:t>;</a:t>
            </a:r>
          </a:p>
          <a:p>
            <a:pPr marL="342900" indent="-342900">
              <a:buFont typeface="+mj-lt"/>
              <a:buAutoNum type="arabicPeriod"/>
            </a:pPr>
            <a:r>
              <a:rPr lang="en-CA" dirty="0" smtClean="0"/>
              <a:t> Go in the Ribbon and </a:t>
            </a:r>
            <a:r>
              <a:rPr lang="en-CA" b="1" dirty="0" smtClean="0"/>
              <a:t>click on Data</a:t>
            </a:r>
            <a:r>
              <a:rPr lang="en-CA" dirty="0" smtClean="0"/>
              <a:t>;</a:t>
            </a:r>
          </a:p>
          <a:p>
            <a:pPr marL="342900" indent="-342900">
              <a:buFont typeface="+mj-lt"/>
              <a:buAutoNum type="arabicPeriod"/>
            </a:pPr>
            <a:r>
              <a:rPr lang="en-CA" dirty="0" smtClean="0"/>
              <a:t> Click on </a:t>
            </a:r>
            <a:r>
              <a:rPr lang="en-CA" b="1" dirty="0" smtClean="0"/>
              <a:t>“Sort”</a:t>
            </a:r>
            <a:r>
              <a:rPr lang="en-CA" dirty="0" smtClean="0"/>
              <a:t>;</a:t>
            </a:r>
            <a:endParaRPr lang="en-CA" b="1" dirty="0" smtClean="0"/>
          </a:p>
          <a:p>
            <a:pPr marL="342900" indent="-342900">
              <a:buFont typeface="+mj-lt"/>
              <a:buAutoNum type="arabicPeriod"/>
            </a:pPr>
            <a:r>
              <a:rPr lang="en-CA" dirty="0" smtClean="0"/>
              <a:t> </a:t>
            </a:r>
            <a:r>
              <a:rPr lang="en-CA" b="1" dirty="0" smtClean="0"/>
              <a:t>If you selected the first row containing the title of your columns</a:t>
            </a:r>
            <a:r>
              <a:rPr lang="en-CA" dirty="0" smtClean="0"/>
              <a:t>, tick “my data has headers” and watch the first row getting “unselected”;</a:t>
            </a:r>
          </a:p>
          <a:p>
            <a:pPr marL="342900" indent="-342900">
              <a:buFont typeface="+mj-lt"/>
              <a:buAutoNum type="arabicPeriod"/>
            </a:pPr>
            <a:r>
              <a:rPr lang="en-CA" dirty="0" smtClean="0"/>
              <a:t>Go to </a:t>
            </a:r>
            <a:r>
              <a:rPr lang="en-CA" b="1" dirty="0" smtClean="0"/>
              <a:t>“Sort by” </a:t>
            </a:r>
            <a:r>
              <a:rPr lang="en-CA" dirty="0" smtClean="0"/>
              <a:t>and chose the </a:t>
            </a:r>
            <a:r>
              <a:rPr lang="en-CA" b="1" dirty="0" smtClean="0"/>
              <a:t>criteria for your 1</a:t>
            </a:r>
            <a:r>
              <a:rPr lang="en-CA" b="1" baseline="30000" dirty="0" smtClean="0"/>
              <a:t>st</a:t>
            </a:r>
            <a:r>
              <a:rPr lang="en-CA" b="1" dirty="0" smtClean="0"/>
              <a:t> sorting </a:t>
            </a:r>
            <a:r>
              <a:rPr lang="en-CA" dirty="0" smtClean="0"/>
              <a:t>– I will choose </a:t>
            </a:r>
            <a:r>
              <a:rPr lang="en-CA" b="1" dirty="0" smtClean="0"/>
              <a:t>“city”</a:t>
            </a:r>
            <a:r>
              <a:rPr lang="en-CA" dirty="0" smtClean="0"/>
              <a:t>. </a:t>
            </a:r>
            <a:r>
              <a:rPr lang="en-CA" sz="1400" dirty="0" smtClean="0">
                <a:latin typeface="Arial" pitchFamily="34" charset="0"/>
                <a:cs typeface="Arial" pitchFamily="34" charset="0"/>
              </a:rPr>
              <a:t>If I click OK now I will split my data into 3 groups: London, Paris and Quebec</a:t>
            </a:r>
            <a:r>
              <a:rPr lang="en-CA" dirty="0" smtClean="0"/>
              <a:t>;</a:t>
            </a:r>
          </a:p>
          <a:p>
            <a:pPr marL="342900" indent="-342900">
              <a:buFont typeface="+mj-lt"/>
              <a:buAutoNum type="arabicPeriod"/>
            </a:pPr>
            <a:r>
              <a:rPr lang="en-CA" sz="1400" dirty="0" smtClean="0">
                <a:latin typeface="Arial" pitchFamily="34" charset="0"/>
                <a:cs typeface="Arial" pitchFamily="34" charset="0"/>
              </a:rPr>
              <a:t>Do NOT click OK and </a:t>
            </a:r>
            <a:r>
              <a:rPr lang="en-CA" b="1" dirty="0" smtClean="0"/>
              <a:t>Go to “Add  Level”</a:t>
            </a:r>
            <a:r>
              <a:rPr lang="en-CA" dirty="0" smtClean="0"/>
              <a:t> ;</a:t>
            </a:r>
          </a:p>
          <a:p>
            <a:pPr marL="342900" indent="-342900">
              <a:buFont typeface="+mj-lt"/>
              <a:buAutoNum type="arabicPeriod"/>
            </a:pPr>
            <a:r>
              <a:rPr lang="en-CA" dirty="0" smtClean="0"/>
              <a:t>Another sorting  choice  </a:t>
            </a:r>
            <a:r>
              <a:rPr lang="en-CA" b="1" dirty="0" smtClean="0"/>
              <a:t>“Then by” </a:t>
            </a:r>
            <a:r>
              <a:rPr lang="en-CA" dirty="0" smtClean="0"/>
              <a:t>appears. </a:t>
            </a:r>
            <a:r>
              <a:rPr lang="en-CA" b="1" dirty="0" smtClean="0"/>
              <a:t>Chose the criteria for your 2</a:t>
            </a:r>
            <a:r>
              <a:rPr lang="en-CA" b="1" baseline="30000" dirty="0" smtClean="0"/>
              <a:t>nd</a:t>
            </a:r>
            <a:r>
              <a:rPr lang="en-CA" b="1" dirty="0" smtClean="0"/>
              <a:t> sorting </a:t>
            </a:r>
            <a:r>
              <a:rPr lang="en-CA" dirty="0" smtClean="0"/>
              <a:t>– I will choose </a:t>
            </a:r>
            <a:r>
              <a:rPr lang="en-CA" b="1" dirty="0" smtClean="0"/>
              <a:t>“gender”</a:t>
            </a:r>
            <a:r>
              <a:rPr lang="en-CA" dirty="0" smtClean="0"/>
              <a:t>;</a:t>
            </a:r>
          </a:p>
          <a:p>
            <a:pPr marL="342900" indent="-342900">
              <a:buFont typeface="+mj-lt"/>
              <a:buAutoNum type="arabicPeriod"/>
            </a:pPr>
            <a:r>
              <a:rPr lang="en-CA" dirty="0" smtClean="0"/>
              <a:t>Now click on </a:t>
            </a:r>
            <a:r>
              <a:rPr lang="en-CA" b="1" dirty="0" smtClean="0"/>
              <a:t>OK</a:t>
            </a:r>
            <a:r>
              <a:rPr lang="en-CA" dirty="0" smtClean="0"/>
              <a:t> and </a:t>
            </a:r>
            <a:r>
              <a:rPr lang="en-CA" b="1" dirty="0" smtClean="0"/>
              <a:t>your data will be sorted 1</a:t>
            </a:r>
            <a:r>
              <a:rPr lang="en-CA" b="1" baseline="30000" dirty="0" smtClean="0"/>
              <a:t>st</a:t>
            </a:r>
            <a:r>
              <a:rPr lang="en-CA" b="1" dirty="0" smtClean="0"/>
              <a:t> in 3 groups (London, Paris and Quebec) and 2</a:t>
            </a:r>
            <a:r>
              <a:rPr lang="en-CA" b="1" baseline="30000" dirty="0" smtClean="0"/>
              <a:t>nd</a:t>
            </a:r>
            <a:r>
              <a:rPr lang="en-CA" b="1" dirty="0" smtClean="0"/>
              <a:t>  in 2 subgroups (Females and males) inside each group).</a:t>
            </a:r>
          </a:p>
        </p:txBody>
      </p:sp>
      <p:pic>
        <p:nvPicPr>
          <p:cNvPr id="1026" name="Picture 2"/>
          <p:cNvPicPr>
            <a:picLocks noChangeAspect="1" noChangeArrowheads="1"/>
          </p:cNvPicPr>
          <p:nvPr/>
        </p:nvPicPr>
        <p:blipFill>
          <a:blip r:embed="rId2" cstate="print"/>
          <a:srcRect/>
          <a:stretch>
            <a:fillRect/>
          </a:stretch>
        </p:blipFill>
        <p:spPr bwMode="auto">
          <a:xfrm>
            <a:off x="0" y="620688"/>
            <a:ext cx="1152525" cy="1409700"/>
          </a:xfrm>
          <a:prstGeom prst="rect">
            <a:avLst/>
          </a:prstGeom>
          <a:noFill/>
          <a:ln w="9525">
            <a:noFill/>
            <a:miter lim="800000"/>
            <a:headEnd/>
            <a:tailEnd/>
          </a:ln>
        </p:spPr>
      </p:pic>
      <p:sp>
        <p:nvSpPr>
          <p:cNvPr id="22" name="Rounded Rectangular Callout 21"/>
          <p:cNvSpPr/>
          <p:nvPr/>
        </p:nvSpPr>
        <p:spPr>
          <a:xfrm>
            <a:off x="2195736" y="548680"/>
            <a:ext cx="4392488" cy="1296144"/>
          </a:xfrm>
          <a:prstGeom prst="wedgeRoundRectCallout">
            <a:avLst>
              <a:gd name="adj1" fmla="val -72471"/>
              <a:gd name="adj2" fmla="val 34098"/>
              <a:gd name="adj3" fmla="val 16667"/>
            </a:avLst>
          </a:prstGeom>
          <a:no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dirty="0" smtClean="0">
                <a:solidFill>
                  <a:schemeClr val="tx1"/>
                </a:solidFill>
                <a:latin typeface="Elephant" pitchFamily="18" charset="0"/>
              </a:rPr>
              <a:t>Do NOT   </a:t>
            </a:r>
          </a:p>
          <a:p>
            <a:pPr lvl="1"/>
            <a:r>
              <a:rPr lang="en-CA" dirty="0" smtClean="0">
                <a:solidFill>
                  <a:prstClr val="black"/>
                </a:solidFill>
                <a:latin typeface="Elephant" pitchFamily="18" charset="0"/>
              </a:rPr>
              <a:t>move the rows around!  </a:t>
            </a:r>
          </a:p>
          <a:p>
            <a:pPr lvl="2"/>
            <a:r>
              <a:rPr lang="en-CA" dirty="0" smtClean="0">
                <a:solidFill>
                  <a:prstClr val="black"/>
                </a:solidFill>
                <a:latin typeface="Elephant" pitchFamily="18" charset="0"/>
              </a:rPr>
              <a:t>or cut and paste;  </a:t>
            </a:r>
          </a:p>
          <a:p>
            <a:pPr lvl="3"/>
            <a:r>
              <a:rPr lang="en-CA" dirty="0" smtClean="0">
                <a:solidFill>
                  <a:prstClr val="black"/>
                </a:solidFill>
                <a:latin typeface="Elephant" pitchFamily="18" charset="0"/>
              </a:rPr>
              <a:t>or copy and paste...</a:t>
            </a:r>
            <a:endParaRPr lang="en-CA" dirty="0"/>
          </a:p>
        </p:txBody>
      </p:sp>
      <p:sp>
        <p:nvSpPr>
          <p:cNvPr id="23" name="Rounded Rectangular Callout 22"/>
          <p:cNvSpPr/>
          <p:nvPr/>
        </p:nvSpPr>
        <p:spPr>
          <a:xfrm>
            <a:off x="1259632" y="2204864"/>
            <a:ext cx="7272808" cy="576064"/>
          </a:xfrm>
          <a:prstGeom prst="wedgeRoundRectCallout">
            <a:avLst>
              <a:gd name="adj1" fmla="val -50790"/>
              <a:gd name="adj2" fmla="val -110205"/>
              <a:gd name="adj3" fmla="val 16667"/>
            </a:avLst>
          </a:prstGeom>
          <a:solidFill>
            <a:srgbClr val="FFFF00"/>
          </a:solid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smtClean="0">
                <a:solidFill>
                  <a:srgbClr val="FF0000"/>
                </a:solidFill>
                <a:latin typeface="Elephant" pitchFamily="18" charset="0"/>
              </a:rPr>
              <a:t>It is too time consuming.  Do not do it!</a:t>
            </a:r>
            <a:endParaRPr lang="en-CA" sz="2800" dirty="0">
              <a:solidFill>
                <a:srgbClr val="FF0000"/>
              </a:solidFill>
              <a:latin typeface="Elephant"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p:cNvSpPr txBox="1"/>
          <p:nvPr/>
        </p:nvSpPr>
        <p:spPr>
          <a:xfrm>
            <a:off x="1" y="0"/>
            <a:ext cx="9144000" cy="400110"/>
          </a:xfrm>
          <a:prstGeom prst="rect">
            <a:avLst/>
          </a:prstGeom>
          <a:noFill/>
        </p:spPr>
        <p:txBody>
          <a:bodyPr wrap="square" rtlCol="0">
            <a:spAutoFit/>
          </a:bodyPr>
          <a:lstStyle/>
          <a:p>
            <a:pPr algn="ctr"/>
            <a:r>
              <a:rPr lang="en-CA" sz="2000" b="1" dirty="0" smtClean="0">
                <a:latin typeface="Comic Sans MS" pitchFamily="66" charset="0"/>
              </a:rPr>
              <a:t>Lets’ sort our data by city and gender! (in less than 20 sec.) (con’t) </a:t>
            </a:r>
            <a:endParaRPr lang="en-CA" sz="2000" b="1" dirty="0">
              <a:latin typeface="Comic Sans MS" pitchFamily="66" charset="0"/>
            </a:endParaRPr>
          </a:p>
        </p:txBody>
      </p:sp>
      <p:pic>
        <p:nvPicPr>
          <p:cNvPr id="6146" name="Picture 2"/>
          <p:cNvPicPr>
            <a:picLocks noChangeAspect="1" noChangeArrowheads="1"/>
          </p:cNvPicPr>
          <p:nvPr/>
        </p:nvPicPr>
        <p:blipFill>
          <a:blip r:embed="rId2" cstate="print"/>
          <a:srcRect/>
          <a:stretch>
            <a:fillRect/>
          </a:stretch>
        </p:blipFill>
        <p:spPr bwMode="auto">
          <a:xfrm>
            <a:off x="1259632" y="586780"/>
            <a:ext cx="2914650" cy="6200775"/>
          </a:xfrm>
          <a:prstGeom prst="rect">
            <a:avLst/>
          </a:prstGeom>
          <a:noFill/>
          <a:ln w="38100">
            <a:solidFill>
              <a:schemeClr val="tx1"/>
            </a:solidFill>
            <a:miter lim="800000"/>
            <a:headEnd/>
            <a:tailEnd/>
          </a:ln>
        </p:spPr>
      </p:pic>
      <p:pic>
        <p:nvPicPr>
          <p:cNvPr id="6147" name="Picture 3"/>
          <p:cNvPicPr>
            <a:picLocks noChangeAspect="1" noChangeArrowheads="1"/>
          </p:cNvPicPr>
          <p:nvPr/>
        </p:nvPicPr>
        <p:blipFill>
          <a:blip r:embed="rId3" cstate="print"/>
          <a:srcRect/>
          <a:stretch>
            <a:fillRect/>
          </a:stretch>
        </p:blipFill>
        <p:spPr bwMode="auto">
          <a:xfrm>
            <a:off x="6012160" y="548680"/>
            <a:ext cx="2876550" cy="6238875"/>
          </a:xfrm>
          <a:prstGeom prst="rect">
            <a:avLst/>
          </a:prstGeom>
          <a:noFill/>
          <a:ln w="9525">
            <a:noFill/>
            <a:miter lim="800000"/>
            <a:headEnd/>
            <a:tailEnd/>
          </a:ln>
        </p:spPr>
      </p:pic>
      <p:cxnSp>
        <p:nvCxnSpPr>
          <p:cNvPr id="7" name="Straight Arrow Connector 6"/>
          <p:cNvCxnSpPr/>
          <p:nvPr/>
        </p:nvCxnSpPr>
        <p:spPr>
          <a:xfrm rot="5400000">
            <a:off x="2266950" y="1413545"/>
            <a:ext cx="1008112"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2446176" y="3178535"/>
            <a:ext cx="648072"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2122140" y="4870723"/>
            <a:ext cx="1296144"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2301366" y="2386447"/>
            <a:ext cx="936898" cy="794"/>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2410966" y="3861817"/>
            <a:ext cx="720080"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2157350" y="6130069"/>
            <a:ext cx="1224136"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837088" y="1198315"/>
            <a:ext cx="722249" cy="307777"/>
          </a:xfrm>
          <a:prstGeom prst="rect">
            <a:avLst/>
          </a:prstGeom>
          <a:solidFill>
            <a:schemeClr val="bg1"/>
          </a:solidFill>
        </p:spPr>
        <p:txBody>
          <a:bodyPr wrap="none" rtlCol="0">
            <a:spAutoFit/>
          </a:bodyPr>
          <a:lstStyle/>
          <a:p>
            <a:r>
              <a:rPr lang="en-CA" sz="1400" b="1" dirty="0" smtClean="0">
                <a:solidFill>
                  <a:srgbClr val="FF0000"/>
                </a:solidFill>
              </a:rPr>
              <a:t>Female</a:t>
            </a:r>
            <a:endParaRPr lang="en-CA" sz="1400" b="1" dirty="0">
              <a:solidFill>
                <a:srgbClr val="FF0000"/>
              </a:solidFill>
            </a:endParaRPr>
          </a:p>
        </p:txBody>
      </p:sp>
      <p:sp>
        <p:nvSpPr>
          <p:cNvPr id="14" name="TextBox 13"/>
          <p:cNvSpPr txBox="1"/>
          <p:nvPr/>
        </p:nvSpPr>
        <p:spPr>
          <a:xfrm>
            <a:off x="2843808" y="2998515"/>
            <a:ext cx="722249" cy="307777"/>
          </a:xfrm>
          <a:prstGeom prst="rect">
            <a:avLst/>
          </a:prstGeom>
          <a:solidFill>
            <a:schemeClr val="bg1"/>
          </a:solidFill>
        </p:spPr>
        <p:txBody>
          <a:bodyPr wrap="none" rtlCol="0">
            <a:spAutoFit/>
          </a:bodyPr>
          <a:lstStyle/>
          <a:p>
            <a:r>
              <a:rPr lang="en-CA" sz="1400" b="1" dirty="0" smtClean="0">
                <a:solidFill>
                  <a:srgbClr val="FF0000"/>
                </a:solidFill>
              </a:rPr>
              <a:t>Female</a:t>
            </a:r>
            <a:endParaRPr lang="en-CA" sz="1400" b="1" dirty="0">
              <a:solidFill>
                <a:srgbClr val="FF0000"/>
              </a:solidFill>
            </a:endParaRPr>
          </a:p>
        </p:txBody>
      </p:sp>
      <p:sp>
        <p:nvSpPr>
          <p:cNvPr id="15" name="TextBox 14"/>
          <p:cNvSpPr txBox="1"/>
          <p:nvPr/>
        </p:nvSpPr>
        <p:spPr>
          <a:xfrm>
            <a:off x="2843808" y="4654699"/>
            <a:ext cx="722249" cy="307777"/>
          </a:xfrm>
          <a:prstGeom prst="rect">
            <a:avLst/>
          </a:prstGeom>
          <a:solidFill>
            <a:schemeClr val="bg1"/>
          </a:solidFill>
        </p:spPr>
        <p:txBody>
          <a:bodyPr wrap="none" rtlCol="0">
            <a:spAutoFit/>
          </a:bodyPr>
          <a:lstStyle/>
          <a:p>
            <a:r>
              <a:rPr lang="en-CA" sz="1400" b="1" dirty="0" smtClean="0">
                <a:solidFill>
                  <a:srgbClr val="FF0000"/>
                </a:solidFill>
              </a:rPr>
              <a:t>Female</a:t>
            </a:r>
            <a:endParaRPr lang="en-CA" sz="1400" b="1" dirty="0">
              <a:solidFill>
                <a:srgbClr val="FF0000"/>
              </a:solidFill>
            </a:endParaRPr>
          </a:p>
        </p:txBody>
      </p:sp>
      <p:sp>
        <p:nvSpPr>
          <p:cNvPr id="16" name="TextBox 15"/>
          <p:cNvSpPr txBox="1"/>
          <p:nvPr/>
        </p:nvSpPr>
        <p:spPr>
          <a:xfrm>
            <a:off x="2843808" y="2134419"/>
            <a:ext cx="564578" cy="307777"/>
          </a:xfrm>
          <a:prstGeom prst="rect">
            <a:avLst/>
          </a:prstGeom>
          <a:solidFill>
            <a:schemeClr val="bg1"/>
          </a:solidFill>
        </p:spPr>
        <p:txBody>
          <a:bodyPr wrap="none" rtlCol="0">
            <a:spAutoFit/>
          </a:bodyPr>
          <a:lstStyle/>
          <a:p>
            <a:r>
              <a:rPr lang="en-CA" sz="1400" b="1" dirty="0" smtClean="0">
                <a:solidFill>
                  <a:srgbClr val="0000FF"/>
                </a:solidFill>
              </a:rPr>
              <a:t>Male</a:t>
            </a:r>
            <a:endParaRPr lang="en-CA" sz="1400" b="1" dirty="0">
              <a:solidFill>
                <a:srgbClr val="0000FF"/>
              </a:solidFill>
            </a:endParaRPr>
          </a:p>
        </p:txBody>
      </p:sp>
      <p:sp>
        <p:nvSpPr>
          <p:cNvPr id="17" name="TextBox 16"/>
          <p:cNvSpPr txBox="1"/>
          <p:nvPr/>
        </p:nvSpPr>
        <p:spPr>
          <a:xfrm>
            <a:off x="2843808" y="3718595"/>
            <a:ext cx="564578" cy="307777"/>
          </a:xfrm>
          <a:prstGeom prst="rect">
            <a:avLst/>
          </a:prstGeom>
          <a:solidFill>
            <a:schemeClr val="bg1"/>
          </a:solidFill>
        </p:spPr>
        <p:txBody>
          <a:bodyPr wrap="none" rtlCol="0">
            <a:spAutoFit/>
          </a:bodyPr>
          <a:lstStyle/>
          <a:p>
            <a:r>
              <a:rPr lang="en-CA" sz="1400" b="1" dirty="0" smtClean="0">
                <a:solidFill>
                  <a:srgbClr val="0000FF"/>
                </a:solidFill>
              </a:rPr>
              <a:t>Male</a:t>
            </a:r>
            <a:endParaRPr lang="en-CA" sz="1400" b="1" dirty="0">
              <a:solidFill>
                <a:srgbClr val="0000FF"/>
              </a:solidFill>
            </a:endParaRPr>
          </a:p>
        </p:txBody>
      </p:sp>
      <p:sp>
        <p:nvSpPr>
          <p:cNvPr id="18" name="TextBox 17"/>
          <p:cNvSpPr txBox="1"/>
          <p:nvPr/>
        </p:nvSpPr>
        <p:spPr>
          <a:xfrm>
            <a:off x="2843808" y="5806827"/>
            <a:ext cx="564578" cy="307777"/>
          </a:xfrm>
          <a:prstGeom prst="rect">
            <a:avLst/>
          </a:prstGeom>
          <a:solidFill>
            <a:schemeClr val="bg1"/>
          </a:solidFill>
        </p:spPr>
        <p:txBody>
          <a:bodyPr wrap="none" rtlCol="0">
            <a:spAutoFit/>
          </a:bodyPr>
          <a:lstStyle/>
          <a:p>
            <a:r>
              <a:rPr lang="en-CA" sz="1400" b="1" dirty="0" smtClean="0">
                <a:solidFill>
                  <a:srgbClr val="0000FF"/>
                </a:solidFill>
              </a:rPr>
              <a:t>Male</a:t>
            </a:r>
            <a:endParaRPr lang="en-CA" sz="1400" b="1" dirty="0">
              <a:solidFill>
                <a:srgbClr val="0000FF"/>
              </a:solidFill>
            </a:endParaRPr>
          </a:p>
        </p:txBody>
      </p:sp>
      <p:cxnSp>
        <p:nvCxnSpPr>
          <p:cNvPr id="19" name="Straight Arrow Connector 18"/>
          <p:cNvCxnSpPr/>
          <p:nvPr/>
        </p:nvCxnSpPr>
        <p:spPr>
          <a:xfrm rot="5400000">
            <a:off x="1368438" y="1881597"/>
            <a:ext cx="1944216" cy="1588"/>
          </a:xfrm>
          <a:prstGeom prst="straightConnector1">
            <a:avLst/>
          </a:prstGeom>
          <a:ln w="3810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1656470" y="3537781"/>
            <a:ext cx="1368152" cy="1588"/>
          </a:xfrm>
          <a:prstGeom prst="straightConnector1">
            <a:avLst/>
          </a:prstGeom>
          <a:ln w="38100">
            <a:solidFill>
              <a:srgbClr val="CC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1058094" y="5504309"/>
            <a:ext cx="2564904" cy="1588"/>
          </a:xfrm>
          <a:prstGeom prst="straightConnector1">
            <a:avLst/>
          </a:prstGeom>
          <a:ln w="38100">
            <a:solidFill>
              <a:srgbClr val="EA75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403648" y="1939881"/>
            <a:ext cx="824265" cy="338554"/>
          </a:xfrm>
          <a:prstGeom prst="rect">
            <a:avLst/>
          </a:prstGeom>
          <a:solidFill>
            <a:schemeClr val="bg1"/>
          </a:solidFill>
        </p:spPr>
        <p:txBody>
          <a:bodyPr wrap="none" rtlCol="0">
            <a:spAutoFit/>
          </a:bodyPr>
          <a:lstStyle/>
          <a:p>
            <a:r>
              <a:rPr lang="en-CA" sz="1600" b="1" dirty="0" smtClean="0">
                <a:solidFill>
                  <a:srgbClr val="009900"/>
                </a:solidFill>
              </a:rPr>
              <a:t>London</a:t>
            </a:r>
            <a:endParaRPr lang="en-CA" sz="1600" b="1" dirty="0">
              <a:solidFill>
                <a:srgbClr val="009900"/>
              </a:solidFill>
            </a:endParaRPr>
          </a:p>
        </p:txBody>
      </p:sp>
      <p:sp>
        <p:nvSpPr>
          <p:cNvPr id="23" name="TextBox 22"/>
          <p:cNvSpPr txBox="1"/>
          <p:nvPr/>
        </p:nvSpPr>
        <p:spPr>
          <a:xfrm>
            <a:off x="1619672" y="3286547"/>
            <a:ext cx="595804" cy="338554"/>
          </a:xfrm>
          <a:prstGeom prst="rect">
            <a:avLst/>
          </a:prstGeom>
          <a:solidFill>
            <a:schemeClr val="bg1"/>
          </a:solidFill>
        </p:spPr>
        <p:txBody>
          <a:bodyPr wrap="none" rtlCol="0">
            <a:spAutoFit/>
          </a:bodyPr>
          <a:lstStyle/>
          <a:p>
            <a:r>
              <a:rPr lang="en-CA" sz="1600" b="1" dirty="0" smtClean="0">
                <a:solidFill>
                  <a:srgbClr val="CC00FF"/>
                </a:solidFill>
              </a:rPr>
              <a:t>Paris</a:t>
            </a:r>
            <a:endParaRPr lang="en-CA" sz="1600" b="1" dirty="0">
              <a:solidFill>
                <a:srgbClr val="CC00FF"/>
              </a:solidFill>
            </a:endParaRPr>
          </a:p>
        </p:txBody>
      </p:sp>
      <p:sp>
        <p:nvSpPr>
          <p:cNvPr id="24" name="TextBox 23"/>
          <p:cNvSpPr txBox="1"/>
          <p:nvPr/>
        </p:nvSpPr>
        <p:spPr>
          <a:xfrm>
            <a:off x="1403648" y="5302771"/>
            <a:ext cx="838691" cy="338554"/>
          </a:xfrm>
          <a:prstGeom prst="rect">
            <a:avLst/>
          </a:prstGeom>
          <a:solidFill>
            <a:schemeClr val="bg1"/>
          </a:solidFill>
        </p:spPr>
        <p:txBody>
          <a:bodyPr wrap="none" rtlCol="0">
            <a:spAutoFit/>
          </a:bodyPr>
          <a:lstStyle/>
          <a:p>
            <a:r>
              <a:rPr lang="en-CA" sz="1600" b="1" dirty="0" smtClean="0">
                <a:solidFill>
                  <a:srgbClr val="EA7500"/>
                </a:solidFill>
              </a:rPr>
              <a:t>Quebec</a:t>
            </a:r>
            <a:endParaRPr lang="en-CA" sz="1600" b="1" dirty="0">
              <a:solidFill>
                <a:srgbClr val="EA7500"/>
              </a:solidFill>
            </a:endParaRPr>
          </a:p>
        </p:txBody>
      </p:sp>
      <p:sp>
        <p:nvSpPr>
          <p:cNvPr id="37" name="TextBox 36"/>
          <p:cNvSpPr txBox="1"/>
          <p:nvPr/>
        </p:nvSpPr>
        <p:spPr>
          <a:xfrm>
            <a:off x="35496" y="766267"/>
            <a:ext cx="1655168" cy="1200329"/>
          </a:xfrm>
          <a:prstGeom prst="rect">
            <a:avLst/>
          </a:prstGeom>
          <a:solidFill>
            <a:schemeClr val="bg1"/>
          </a:solidFill>
          <a:ln w="38100">
            <a:solidFill>
              <a:schemeClr val="tx1"/>
            </a:solidFill>
          </a:ln>
        </p:spPr>
        <p:txBody>
          <a:bodyPr wrap="square" rtlCol="0">
            <a:spAutoFit/>
          </a:bodyPr>
          <a:lstStyle/>
          <a:p>
            <a:r>
              <a:rPr lang="en-CA" b="1" dirty="0" smtClean="0">
                <a:solidFill>
                  <a:schemeClr val="accent6">
                    <a:lumMod val="50000"/>
                  </a:schemeClr>
                </a:solidFill>
              </a:rPr>
              <a:t>Data are </a:t>
            </a:r>
            <a:r>
              <a:rPr lang="en-CA" b="1" u="sng" dirty="0" smtClean="0">
                <a:solidFill>
                  <a:schemeClr val="accent6">
                    <a:lumMod val="50000"/>
                  </a:schemeClr>
                </a:solidFill>
              </a:rPr>
              <a:t>sorted</a:t>
            </a:r>
            <a:r>
              <a:rPr lang="en-CA" b="1" dirty="0" smtClean="0">
                <a:solidFill>
                  <a:schemeClr val="accent6">
                    <a:lumMod val="50000"/>
                  </a:schemeClr>
                </a:solidFill>
              </a:rPr>
              <a:t> </a:t>
            </a:r>
          </a:p>
          <a:p>
            <a:r>
              <a:rPr lang="en-CA" b="1" dirty="0" smtClean="0">
                <a:solidFill>
                  <a:schemeClr val="accent6">
                    <a:lumMod val="50000"/>
                  </a:schemeClr>
                </a:solidFill>
              </a:rPr>
              <a:t>1</a:t>
            </a:r>
            <a:r>
              <a:rPr lang="en-CA" b="1" baseline="30000" dirty="0" smtClean="0">
                <a:solidFill>
                  <a:schemeClr val="accent6">
                    <a:lumMod val="50000"/>
                  </a:schemeClr>
                </a:solidFill>
              </a:rPr>
              <a:t>st</a:t>
            </a:r>
            <a:r>
              <a:rPr lang="en-CA" b="1" dirty="0" smtClean="0">
                <a:solidFill>
                  <a:schemeClr val="accent6">
                    <a:lumMod val="50000"/>
                  </a:schemeClr>
                </a:solidFill>
              </a:rPr>
              <a:t> by city</a:t>
            </a:r>
          </a:p>
          <a:p>
            <a:pPr algn="ctr"/>
            <a:r>
              <a:rPr lang="en-CA" b="1" dirty="0" smtClean="0">
                <a:solidFill>
                  <a:schemeClr val="accent6">
                    <a:lumMod val="50000"/>
                  </a:schemeClr>
                </a:solidFill>
              </a:rPr>
              <a:t>and </a:t>
            </a:r>
          </a:p>
          <a:p>
            <a:r>
              <a:rPr lang="en-CA" b="1" dirty="0" smtClean="0">
                <a:solidFill>
                  <a:schemeClr val="accent6">
                    <a:lumMod val="50000"/>
                  </a:schemeClr>
                </a:solidFill>
              </a:rPr>
              <a:t>2</a:t>
            </a:r>
            <a:r>
              <a:rPr lang="en-CA" b="1" baseline="30000" dirty="0" smtClean="0">
                <a:solidFill>
                  <a:schemeClr val="accent6">
                    <a:lumMod val="50000"/>
                  </a:schemeClr>
                </a:solidFill>
              </a:rPr>
              <a:t>nd</a:t>
            </a:r>
            <a:r>
              <a:rPr lang="en-CA" b="1" dirty="0" smtClean="0">
                <a:solidFill>
                  <a:schemeClr val="accent6">
                    <a:lumMod val="50000"/>
                  </a:schemeClr>
                </a:solidFill>
              </a:rPr>
              <a:t> by gender</a:t>
            </a:r>
            <a:endParaRPr lang="en-CA" b="1" dirty="0">
              <a:solidFill>
                <a:schemeClr val="accent6">
                  <a:lumMod val="50000"/>
                </a:schemeClr>
              </a:solidFill>
            </a:endParaRPr>
          </a:p>
        </p:txBody>
      </p:sp>
      <p:sp>
        <p:nvSpPr>
          <p:cNvPr id="38" name="TextBox 37"/>
          <p:cNvSpPr txBox="1"/>
          <p:nvPr/>
        </p:nvSpPr>
        <p:spPr>
          <a:xfrm>
            <a:off x="4499992" y="766267"/>
            <a:ext cx="2016224" cy="1754326"/>
          </a:xfrm>
          <a:prstGeom prst="rect">
            <a:avLst/>
          </a:prstGeom>
          <a:solidFill>
            <a:schemeClr val="bg1"/>
          </a:solidFill>
          <a:ln w="38100">
            <a:solidFill>
              <a:schemeClr val="tx1"/>
            </a:solidFill>
          </a:ln>
        </p:spPr>
        <p:txBody>
          <a:bodyPr wrap="square" rtlCol="0">
            <a:spAutoFit/>
          </a:bodyPr>
          <a:lstStyle/>
          <a:p>
            <a:r>
              <a:rPr lang="en-CA" b="1" dirty="0" smtClean="0">
                <a:solidFill>
                  <a:schemeClr val="accent6">
                    <a:lumMod val="50000"/>
                  </a:schemeClr>
                </a:solidFill>
              </a:rPr>
              <a:t>This is what would happen if data were </a:t>
            </a:r>
            <a:r>
              <a:rPr lang="en-CA" b="1" u="sng" dirty="0" smtClean="0">
                <a:solidFill>
                  <a:schemeClr val="accent6">
                    <a:lumMod val="50000"/>
                  </a:schemeClr>
                </a:solidFill>
              </a:rPr>
              <a:t>sorted</a:t>
            </a:r>
            <a:r>
              <a:rPr lang="en-CA" b="1" dirty="0" smtClean="0">
                <a:solidFill>
                  <a:schemeClr val="accent6">
                    <a:lumMod val="50000"/>
                  </a:schemeClr>
                </a:solidFill>
              </a:rPr>
              <a:t> </a:t>
            </a:r>
          </a:p>
          <a:p>
            <a:r>
              <a:rPr lang="en-CA" b="1" dirty="0" smtClean="0">
                <a:solidFill>
                  <a:schemeClr val="accent6">
                    <a:lumMod val="50000"/>
                  </a:schemeClr>
                </a:solidFill>
              </a:rPr>
              <a:t>1</a:t>
            </a:r>
            <a:r>
              <a:rPr lang="en-CA" b="1" baseline="30000" dirty="0" smtClean="0">
                <a:solidFill>
                  <a:schemeClr val="accent6">
                    <a:lumMod val="50000"/>
                  </a:schemeClr>
                </a:solidFill>
              </a:rPr>
              <a:t>st</a:t>
            </a:r>
            <a:r>
              <a:rPr lang="en-CA" b="1" dirty="0" smtClean="0">
                <a:solidFill>
                  <a:schemeClr val="accent6">
                    <a:lumMod val="50000"/>
                  </a:schemeClr>
                </a:solidFill>
              </a:rPr>
              <a:t> by gender</a:t>
            </a:r>
          </a:p>
          <a:p>
            <a:pPr algn="ctr"/>
            <a:r>
              <a:rPr lang="en-CA" b="1" dirty="0" smtClean="0">
                <a:solidFill>
                  <a:schemeClr val="accent6">
                    <a:lumMod val="50000"/>
                  </a:schemeClr>
                </a:solidFill>
              </a:rPr>
              <a:t>and </a:t>
            </a:r>
          </a:p>
          <a:p>
            <a:r>
              <a:rPr lang="en-CA" b="1" dirty="0" smtClean="0">
                <a:solidFill>
                  <a:schemeClr val="accent6">
                    <a:lumMod val="50000"/>
                  </a:schemeClr>
                </a:solidFill>
              </a:rPr>
              <a:t>2</a:t>
            </a:r>
            <a:r>
              <a:rPr lang="en-CA" b="1" baseline="30000" dirty="0" smtClean="0">
                <a:solidFill>
                  <a:schemeClr val="accent6">
                    <a:lumMod val="50000"/>
                  </a:schemeClr>
                </a:solidFill>
              </a:rPr>
              <a:t>nd</a:t>
            </a:r>
            <a:r>
              <a:rPr lang="en-CA" b="1" dirty="0" smtClean="0">
                <a:solidFill>
                  <a:schemeClr val="accent6">
                    <a:lumMod val="50000"/>
                  </a:schemeClr>
                </a:solidFill>
              </a:rPr>
              <a:t> by city</a:t>
            </a:r>
            <a:endParaRPr lang="en-CA" b="1" dirty="0">
              <a:solidFill>
                <a:schemeClr val="accent6">
                  <a:lumMod val="50000"/>
                </a:schemeClr>
              </a:solidFill>
            </a:endParaRPr>
          </a:p>
        </p:txBody>
      </p:sp>
      <p:cxnSp>
        <p:nvCxnSpPr>
          <p:cNvPr id="39" name="Straight Arrow Connector 38"/>
          <p:cNvCxnSpPr/>
          <p:nvPr/>
        </p:nvCxnSpPr>
        <p:spPr>
          <a:xfrm rot="5400000">
            <a:off x="5616910" y="2385653"/>
            <a:ext cx="2952328"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228184" y="2062411"/>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cxnSp>
        <p:nvCxnSpPr>
          <p:cNvPr id="42" name="Straight Arrow Connector 41"/>
          <p:cNvCxnSpPr/>
          <p:nvPr/>
        </p:nvCxnSpPr>
        <p:spPr>
          <a:xfrm rot="5400000">
            <a:off x="5630602" y="5324289"/>
            <a:ext cx="2924944"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372200" y="5014739"/>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cxnSp>
        <p:nvCxnSpPr>
          <p:cNvPr id="45" name="Straight Arrow Connector 44"/>
          <p:cNvCxnSpPr/>
          <p:nvPr/>
        </p:nvCxnSpPr>
        <p:spPr>
          <a:xfrm rot="5400000">
            <a:off x="7021066" y="1413545"/>
            <a:ext cx="1008112" cy="1588"/>
          </a:xfrm>
          <a:prstGeom prst="straightConnector1">
            <a:avLst/>
          </a:prstGeom>
          <a:ln w="3810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a:off x="7165082" y="2205633"/>
            <a:ext cx="720080" cy="1588"/>
          </a:xfrm>
          <a:prstGeom prst="straightConnector1">
            <a:avLst/>
          </a:prstGeom>
          <a:ln w="38100">
            <a:solidFill>
              <a:srgbClr val="CC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5400000">
            <a:off x="6841046" y="3177741"/>
            <a:ext cx="1368152" cy="1588"/>
          </a:xfrm>
          <a:prstGeom prst="straightConnector1">
            <a:avLst/>
          </a:prstGeom>
          <a:ln w="38100">
            <a:solidFill>
              <a:srgbClr val="EA75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7553767" y="1270323"/>
            <a:ext cx="740908" cy="307777"/>
          </a:xfrm>
          <a:prstGeom prst="rect">
            <a:avLst/>
          </a:prstGeom>
          <a:solidFill>
            <a:schemeClr val="bg1"/>
          </a:solidFill>
        </p:spPr>
        <p:txBody>
          <a:bodyPr wrap="none" rtlCol="0">
            <a:spAutoFit/>
          </a:bodyPr>
          <a:lstStyle/>
          <a:p>
            <a:r>
              <a:rPr lang="en-CA" sz="1400" b="1" dirty="0" smtClean="0">
                <a:solidFill>
                  <a:srgbClr val="009900"/>
                </a:solidFill>
              </a:rPr>
              <a:t>London</a:t>
            </a:r>
            <a:endParaRPr lang="en-CA" sz="1400" b="1" dirty="0">
              <a:solidFill>
                <a:srgbClr val="009900"/>
              </a:solidFill>
            </a:endParaRPr>
          </a:p>
        </p:txBody>
      </p:sp>
      <p:sp>
        <p:nvSpPr>
          <p:cNvPr id="54" name="TextBox 53"/>
          <p:cNvSpPr txBox="1"/>
          <p:nvPr/>
        </p:nvSpPr>
        <p:spPr>
          <a:xfrm>
            <a:off x="7553767" y="2062411"/>
            <a:ext cx="546625" cy="307777"/>
          </a:xfrm>
          <a:prstGeom prst="rect">
            <a:avLst/>
          </a:prstGeom>
          <a:solidFill>
            <a:schemeClr val="bg1"/>
          </a:solidFill>
        </p:spPr>
        <p:txBody>
          <a:bodyPr wrap="none" rtlCol="0">
            <a:spAutoFit/>
          </a:bodyPr>
          <a:lstStyle/>
          <a:p>
            <a:r>
              <a:rPr lang="en-CA" sz="1400" b="1" dirty="0" smtClean="0">
                <a:solidFill>
                  <a:srgbClr val="CC00FF"/>
                </a:solidFill>
              </a:rPr>
              <a:t>Paris</a:t>
            </a:r>
            <a:endParaRPr lang="en-CA" sz="1400" b="1" dirty="0">
              <a:solidFill>
                <a:srgbClr val="CC00FF"/>
              </a:solidFill>
            </a:endParaRPr>
          </a:p>
        </p:txBody>
      </p:sp>
      <p:sp>
        <p:nvSpPr>
          <p:cNvPr id="55" name="TextBox 54"/>
          <p:cNvSpPr txBox="1"/>
          <p:nvPr/>
        </p:nvSpPr>
        <p:spPr>
          <a:xfrm>
            <a:off x="7553767" y="2926507"/>
            <a:ext cx="755335" cy="307777"/>
          </a:xfrm>
          <a:prstGeom prst="rect">
            <a:avLst/>
          </a:prstGeom>
          <a:solidFill>
            <a:schemeClr val="bg1"/>
          </a:solidFill>
        </p:spPr>
        <p:txBody>
          <a:bodyPr wrap="none" rtlCol="0">
            <a:spAutoFit/>
          </a:bodyPr>
          <a:lstStyle/>
          <a:p>
            <a:r>
              <a:rPr lang="en-CA" sz="1400" b="1" dirty="0" smtClean="0">
                <a:solidFill>
                  <a:srgbClr val="EA7500"/>
                </a:solidFill>
              </a:rPr>
              <a:t>Quebec</a:t>
            </a:r>
            <a:endParaRPr lang="en-CA" sz="1400" b="1" dirty="0">
              <a:solidFill>
                <a:srgbClr val="EA7500"/>
              </a:solidFill>
            </a:endParaRPr>
          </a:p>
        </p:txBody>
      </p:sp>
      <p:cxnSp>
        <p:nvCxnSpPr>
          <p:cNvPr id="56" name="Straight Arrow Connector 55"/>
          <p:cNvCxnSpPr/>
          <p:nvPr/>
        </p:nvCxnSpPr>
        <p:spPr>
          <a:xfrm rot="5400000">
            <a:off x="7021066" y="4365873"/>
            <a:ext cx="1008112" cy="1588"/>
          </a:xfrm>
          <a:prstGeom prst="straightConnector1">
            <a:avLst/>
          </a:prstGeom>
          <a:ln w="3810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5400000">
            <a:off x="7165082" y="5157961"/>
            <a:ext cx="720080" cy="1588"/>
          </a:xfrm>
          <a:prstGeom prst="straightConnector1">
            <a:avLst/>
          </a:prstGeom>
          <a:ln w="38100">
            <a:solidFill>
              <a:srgbClr val="CC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rot="5400000">
            <a:off x="6841046" y="6130069"/>
            <a:ext cx="1368152" cy="1588"/>
          </a:xfrm>
          <a:prstGeom prst="straightConnector1">
            <a:avLst/>
          </a:prstGeom>
          <a:ln w="38100">
            <a:solidFill>
              <a:srgbClr val="EA75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7553767" y="4222651"/>
            <a:ext cx="740908" cy="307777"/>
          </a:xfrm>
          <a:prstGeom prst="rect">
            <a:avLst/>
          </a:prstGeom>
          <a:solidFill>
            <a:schemeClr val="bg1"/>
          </a:solidFill>
        </p:spPr>
        <p:txBody>
          <a:bodyPr wrap="none" rtlCol="0">
            <a:spAutoFit/>
          </a:bodyPr>
          <a:lstStyle/>
          <a:p>
            <a:r>
              <a:rPr lang="en-CA" sz="1400" b="1" dirty="0" smtClean="0">
                <a:solidFill>
                  <a:srgbClr val="009900"/>
                </a:solidFill>
              </a:rPr>
              <a:t>London</a:t>
            </a:r>
            <a:endParaRPr lang="en-CA" sz="1400" b="1" dirty="0">
              <a:solidFill>
                <a:srgbClr val="009900"/>
              </a:solidFill>
            </a:endParaRPr>
          </a:p>
        </p:txBody>
      </p:sp>
      <p:sp>
        <p:nvSpPr>
          <p:cNvPr id="60" name="TextBox 59"/>
          <p:cNvSpPr txBox="1"/>
          <p:nvPr/>
        </p:nvSpPr>
        <p:spPr>
          <a:xfrm>
            <a:off x="7553767" y="5014739"/>
            <a:ext cx="546625" cy="307777"/>
          </a:xfrm>
          <a:prstGeom prst="rect">
            <a:avLst/>
          </a:prstGeom>
          <a:solidFill>
            <a:schemeClr val="bg1"/>
          </a:solidFill>
        </p:spPr>
        <p:txBody>
          <a:bodyPr wrap="none" rtlCol="0">
            <a:spAutoFit/>
          </a:bodyPr>
          <a:lstStyle/>
          <a:p>
            <a:r>
              <a:rPr lang="en-CA" sz="1400" b="1" dirty="0" smtClean="0">
                <a:solidFill>
                  <a:srgbClr val="CC00FF"/>
                </a:solidFill>
              </a:rPr>
              <a:t>Paris</a:t>
            </a:r>
            <a:endParaRPr lang="en-CA" sz="1400" b="1" dirty="0">
              <a:solidFill>
                <a:srgbClr val="CC00FF"/>
              </a:solidFill>
            </a:endParaRPr>
          </a:p>
        </p:txBody>
      </p:sp>
      <p:sp>
        <p:nvSpPr>
          <p:cNvPr id="61" name="TextBox 60"/>
          <p:cNvSpPr txBox="1"/>
          <p:nvPr/>
        </p:nvSpPr>
        <p:spPr>
          <a:xfrm>
            <a:off x="7553767" y="5878835"/>
            <a:ext cx="755335" cy="307777"/>
          </a:xfrm>
          <a:prstGeom prst="rect">
            <a:avLst/>
          </a:prstGeom>
          <a:solidFill>
            <a:schemeClr val="bg1"/>
          </a:solidFill>
        </p:spPr>
        <p:txBody>
          <a:bodyPr wrap="none" rtlCol="0">
            <a:spAutoFit/>
          </a:bodyPr>
          <a:lstStyle/>
          <a:p>
            <a:r>
              <a:rPr lang="en-CA" sz="1400" b="1" dirty="0" smtClean="0">
                <a:solidFill>
                  <a:srgbClr val="EA7500"/>
                </a:solidFill>
              </a:rPr>
              <a:t>Quebec</a:t>
            </a:r>
            <a:endParaRPr lang="en-CA" sz="1400" b="1" dirty="0">
              <a:solidFill>
                <a:srgbClr val="EA75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04664"/>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Calculate the standardised brain size using Excel’s arithmetic equation</a:t>
            </a:r>
            <a:endParaRPr lang="en-CA" sz="2000" b="1" dirty="0">
              <a:latin typeface="Comic Sans MS" pitchFamily="66" charset="0"/>
            </a:endParaRPr>
          </a:p>
        </p:txBody>
      </p:sp>
      <p:pic>
        <p:nvPicPr>
          <p:cNvPr id="7170" name="Picture 2"/>
          <p:cNvPicPr>
            <a:picLocks noChangeAspect="1" noChangeArrowheads="1"/>
          </p:cNvPicPr>
          <p:nvPr/>
        </p:nvPicPr>
        <p:blipFill>
          <a:blip r:embed="rId2" cstate="print"/>
          <a:srcRect/>
          <a:stretch>
            <a:fillRect/>
          </a:stretch>
        </p:blipFill>
        <p:spPr bwMode="auto">
          <a:xfrm>
            <a:off x="1259632" y="484634"/>
            <a:ext cx="4124325" cy="6229350"/>
          </a:xfrm>
          <a:prstGeom prst="rect">
            <a:avLst/>
          </a:prstGeom>
          <a:noFill/>
          <a:ln w="38100">
            <a:solidFill>
              <a:schemeClr val="tx1"/>
            </a:solidFill>
            <a:miter lim="800000"/>
            <a:headEnd/>
            <a:tailEnd/>
          </a:ln>
        </p:spPr>
      </p:pic>
      <p:cxnSp>
        <p:nvCxnSpPr>
          <p:cNvPr id="7" name="Straight Arrow Connector 6"/>
          <p:cNvCxnSpPr/>
          <p:nvPr/>
        </p:nvCxnSpPr>
        <p:spPr>
          <a:xfrm rot="5400000">
            <a:off x="2266950" y="1339974"/>
            <a:ext cx="1008112"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2446176" y="3104964"/>
            <a:ext cx="648072"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2122140" y="4797152"/>
            <a:ext cx="1296144"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2301366" y="2312876"/>
            <a:ext cx="936898" cy="794"/>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2410966" y="3788246"/>
            <a:ext cx="720080"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2157350" y="6056498"/>
            <a:ext cx="1224136"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837088" y="1124744"/>
            <a:ext cx="722249" cy="307777"/>
          </a:xfrm>
          <a:prstGeom prst="rect">
            <a:avLst/>
          </a:prstGeom>
          <a:solidFill>
            <a:schemeClr val="bg1"/>
          </a:solidFill>
        </p:spPr>
        <p:txBody>
          <a:bodyPr wrap="none" rtlCol="0">
            <a:spAutoFit/>
          </a:bodyPr>
          <a:lstStyle/>
          <a:p>
            <a:r>
              <a:rPr lang="en-CA" sz="1400" b="1" dirty="0" smtClean="0">
                <a:solidFill>
                  <a:srgbClr val="FF0000"/>
                </a:solidFill>
              </a:rPr>
              <a:t>Female</a:t>
            </a:r>
            <a:endParaRPr lang="en-CA" sz="1400" b="1" dirty="0">
              <a:solidFill>
                <a:srgbClr val="FF0000"/>
              </a:solidFill>
            </a:endParaRPr>
          </a:p>
        </p:txBody>
      </p:sp>
      <p:sp>
        <p:nvSpPr>
          <p:cNvPr id="14" name="TextBox 13"/>
          <p:cNvSpPr txBox="1"/>
          <p:nvPr/>
        </p:nvSpPr>
        <p:spPr>
          <a:xfrm>
            <a:off x="2843808" y="2924944"/>
            <a:ext cx="722249" cy="307777"/>
          </a:xfrm>
          <a:prstGeom prst="rect">
            <a:avLst/>
          </a:prstGeom>
          <a:solidFill>
            <a:schemeClr val="bg1"/>
          </a:solidFill>
        </p:spPr>
        <p:txBody>
          <a:bodyPr wrap="none" rtlCol="0">
            <a:spAutoFit/>
          </a:bodyPr>
          <a:lstStyle/>
          <a:p>
            <a:r>
              <a:rPr lang="en-CA" sz="1400" b="1" dirty="0" smtClean="0">
                <a:solidFill>
                  <a:srgbClr val="FF0000"/>
                </a:solidFill>
              </a:rPr>
              <a:t>Female</a:t>
            </a:r>
            <a:endParaRPr lang="en-CA" sz="1400" b="1" dirty="0">
              <a:solidFill>
                <a:srgbClr val="FF0000"/>
              </a:solidFill>
            </a:endParaRPr>
          </a:p>
        </p:txBody>
      </p:sp>
      <p:sp>
        <p:nvSpPr>
          <p:cNvPr id="15" name="TextBox 14"/>
          <p:cNvSpPr txBox="1"/>
          <p:nvPr/>
        </p:nvSpPr>
        <p:spPr>
          <a:xfrm>
            <a:off x="2843808" y="4581128"/>
            <a:ext cx="722249" cy="307777"/>
          </a:xfrm>
          <a:prstGeom prst="rect">
            <a:avLst/>
          </a:prstGeom>
          <a:solidFill>
            <a:schemeClr val="bg1"/>
          </a:solidFill>
        </p:spPr>
        <p:txBody>
          <a:bodyPr wrap="none" rtlCol="0">
            <a:spAutoFit/>
          </a:bodyPr>
          <a:lstStyle/>
          <a:p>
            <a:r>
              <a:rPr lang="en-CA" sz="1400" b="1" dirty="0" smtClean="0">
                <a:solidFill>
                  <a:srgbClr val="FF0000"/>
                </a:solidFill>
              </a:rPr>
              <a:t>Female</a:t>
            </a:r>
            <a:endParaRPr lang="en-CA" sz="1400" b="1" dirty="0">
              <a:solidFill>
                <a:srgbClr val="FF0000"/>
              </a:solidFill>
            </a:endParaRPr>
          </a:p>
        </p:txBody>
      </p:sp>
      <p:sp>
        <p:nvSpPr>
          <p:cNvPr id="16" name="TextBox 15"/>
          <p:cNvSpPr txBox="1"/>
          <p:nvPr/>
        </p:nvSpPr>
        <p:spPr>
          <a:xfrm>
            <a:off x="2843808" y="2060848"/>
            <a:ext cx="564578" cy="307777"/>
          </a:xfrm>
          <a:prstGeom prst="rect">
            <a:avLst/>
          </a:prstGeom>
          <a:solidFill>
            <a:schemeClr val="bg1"/>
          </a:solidFill>
        </p:spPr>
        <p:txBody>
          <a:bodyPr wrap="none" rtlCol="0">
            <a:spAutoFit/>
          </a:bodyPr>
          <a:lstStyle/>
          <a:p>
            <a:r>
              <a:rPr lang="en-CA" sz="1400" b="1" dirty="0" smtClean="0">
                <a:solidFill>
                  <a:srgbClr val="0000FF"/>
                </a:solidFill>
              </a:rPr>
              <a:t>Male</a:t>
            </a:r>
            <a:endParaRPr lang="en-CA" sz="1400" b="1" dirty="0">
              <a:solidFill>
                <a:srgbClr val="0000FF"/>
              </a:solidFill>
            </a:endParaRPr>
          </a:p>
        </p:txBody>
      </p:sp>
      <p:sp>
        <p:nvSpPr>
          <p:cNvPr id="17" name="TextBox 16"/>
          <p:cNvSpPr txBox="1"/>
          <p:nvPr/>
        </p:nvSpPr>
        <p:spPr>
          <a:xfrm>
            <a:off x="2843808" y="3645024"/>
            <a:ext cx="564578" cy="307777"/>
          </a:xfrm>
          <a:prstGeom prst="rect">
            <a:avLst/>
          </a:prstGeom>
          <a:solidFill>
            <a:schemeClr val="bg1"/>
          </a:solidFill>
        </p:spPr>
        <p:txBody>
          <a:bodyPr wrap="none" rtlCol="0">
            <a:spAutoFit/>
          </a:bodyPr>
          <a:lstStyle/>
          <a:p>
            <a:r>
              <a:rPr lang="en-CA" sz="1400" b="1" dirty="0" smtClean="0">
                <a:solidFill>
                  <a:srgbClr val="0000FF"/>
                </a:solidFill>
              </a:rPr>
              <a:t>Male</a:t>
            </a:r>
            <a:endParaRPr lang="en-CA" sz="1400" b="1" dirty="0">
              <a:solidFill>
                <a:srgbClr val="0000FF"/>
              </a:solidFill>
            </a:endParaRPr>
          </a:p>
        </p:txBody>
      </p:sp>
      <p:sp>
        <p:nvSpPr>
          <p:cNvPr id="18" name="TextBox 17"/>
          <p:cNvSpPr txBox="1"/>
          <p:nvPr/>
        </p:nvSpPr>
        <p:spPr>
          <a:xfrm>
            <a:off x="2843808" y="5733256"/>
            <a:ext cx="564578" cy="307777"/>
          </a:xfrm>
          <a:prstGeom prst="rect">
            <a:avLst/>
          </a:prstGeom>
          <a:solidFill>
            <a:schemeClr val="bg1"/>
          </a:solidFill>
        </p:spPr>
        <p:txBody>
          <a:bodyPr wrap="none" rtlCol="0">
            <a:spAutoFit/>
          </a:bodyPr>
          <a:lstStyle/>
          <a:p>
            <a:r>
              <a:rPr lang="en-CA" sz="1400" b="1" dirty="0" smtClean="0">
                <a:solidFill>
                  <a:srgbClr val="0000FF"/>
                </a:solidFill>
              </a:rPr>
              <a:t>Male</a:t>
            </a:r>
            <a:endParaRPr lang="en-CA" sz="1400" b="1" dirty="0">
              <a:solidFill>
                <a:srgbClr val="0000FF"/>
              </a:solidFill>
            </a:endParaRPr>
          </a:p>
        </p:txBody>
      </p:sp>
      <p:cxnSp>
        <p:nvCxnSpPr>
          <p:cNvPr id="19" name="Straight Arrow Connector 18"/>
          <p:cNvCxnSpPr/>
          <p:nvPr/>
        </p:nvCxnSpPr>
        <p:spPr>
          <a:xfrm rot="5400000">
            <a:off x="1368438" y="1808026"/>
            <a:ext cx="1944216" cy="1588"/>
          </a:xfrm>
          <a:prstGeom prst="straightConnector1">
            <a:avLst/>
          </a:prstGeom>
          <a:ln w="3810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1656470" y="3392202"/>
            <a:ext cx="1368152" cy="1588"/>
          </a:xfrm>
          <a:prstGeom prst="straightConnector1">
            <a:avLst/>
          </a:prstGeom>
          <a:ln w="38100">
            <a:solidFill>
              <a:srgbClr val="CC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1058094" y="5358730"/>
            <a:ext cx="2564904" cy="1588"/>
          </a:xfrm>
          <a:prstGeom prst="straightConnector1">
            <a:avLst/>
          </a:prstGeom>
          <a:ln w="38100">
            <a:solidFill>
              <a:srgbClr val="EA75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403648" y="1866310"/>
            <a:ext cx="824265" cy="338554"/>
          </a:xfrm>
          <a:prstGeom prst="rect">
            <a:avLst/>
          </a:prstGeom>
          <a:solidFill>
            <a:schemeClr val="bg1"/>
          </a:solidFill>
        </p:spPr>
        <p:txBody>
          <a:bodyPr wrap="none" rtlCol="0">
            <a:spAutoFit/>
          </a:bodyPr>
          <a:lstStyle/>
          <a:p>
            <a:r>
              <a:rPr lang="en-CA" sz="1600" b="1" dirty="0" smtClean="0">
                <a:solidFill>
                  <a:srgbClr val="009900"/>
                </a:solidFill>
              </a:rPr>
              <a:t>London</a:t>
            </a:r>
            <a:endParaRPr lang="en-CA" sz="1600" b="1" dirty="0">
              <a:solidFill>
                <a:srgbClr val="009900"/>
              </a:solidFill>
            </a:endParaRPr>
          </a:p>
        </p:txBody>
      </p:sp>
      <p:sp>
        <p:nvSpPr>
          <p:cNvPr id="23" name="TextBox 22"/>
          <p:cNvSpPr txBox="1"/>
          <p:nvPr/>
        </p:nvSpPr>
        <p:spPr>
          <a:xfrm>
            <a:off x="1619672" y="3212976"/>
            <a:ext cx="595804" cy="338554"/>
          </a:xfrm>
          <a:prstGeom prst="rect">
            <a:avLst/>
          </a:prstGeom>
          <a:solidFill>
            <a:schemeClr val="bg1"/>
          </a:solidFill>
        </p:spPr>
        <p:txBody>
          <a:bodyPr wrap="none" rtlCol="0">
            <a:spAutoFit/>
          </a:bodyPr>
          <a:lstStyle/>
          <a:p>
            <a:r>
              <a:rPr lang="en-CA" sz="1600" b="1" dirty="0" smtClean="0">
                <a:solidFill>
                  <a:srgbClr val="CC00FF"/>
                </a:solidFill>
              </a:rPr>
              <a:t>Paris</a:t>
            </a:r>
            <a:endParaRPr lang="en-CA" sz="1600" b="1" dirty="0">
              <a:solidFill>
                <a:srgbClr val="CC00FF"/>
              </a:solidFill>
            </a:endParaRPr>
          </a:p>
        </p:txBody>
      </p:sp>
      <p:sp>
        <p:nvSpPr>
          <p:cNvPr id="24" name="TextBox 23"/>
          <p:cNvSpPr txBox="1"/>
          <p:nvPr/>
        </p:nvSpPr>
        <p:spPr>
          <a:xfrm>
            <a:off x="1403648" y="5229200"/>
            <a:ext cx="838691" cy="338554"/>
          </a:xfrm>
          <a:prstGeom prst="rect">
            <a:avLst/>
          </a:prstGeom>
          <a:solidFill>
            <a:schemeClr val="bg1"/>
          </a:solidFill>
        </p:spPr>
        <p:txBody>
          <a:bodyPr wrap="none" rtlCol="0">
            <a:spAutoFit/>
          </a:bodyPr>
          <a:lstStyle/>
          <a:p>
            <a:r>
              <a:rPr lang="en-CA" sz="1600" b="1" dirty="0" smtClean="0">
                <a:solidFill>
                  <a:srgbClr val="EA7500"/>
                </a:solidFill>
              </a:rPr>
              <a:t>Quebec</a:t>
            </a:r>
            <a:endParaRPr lang="en-CA" sz="1600" b="1" dirty="0">
              <a:solidFill>
                <a:srgbClr val="EA7500"/>
              </a:solidFill>
            </a:endParaRPr>
          </a:p>
        </p:txBody>
      </p:sp>
      <p:sp>
        <p:nvSpPr>
          <p:cNvPr id="43" name="TextBox 42"/>
          <p:cNvSpPr txBox="1"/>
          <p:nvPr/>
        </p:nvSpPr>
        <p:spPr>
          <a:xfrm>
            <a:off x="5508104" y="404664"/>
            <a:ext cx="3635896" cy="523220"/>
          </a:xfrm>
          <a:prstGeom prst="rect">
            <a:avLst/>
          </a:prstGeom>
          <a:solidFill>
            <a:schemeClr val="accent6">
              <a:lumMod val="75000"/>
            </a:schemeClr>
          </a:solidFill>
        </p:spPr>
        <p:txBody>
          <a:bodyPr wrap="square" rtlCol="0">
            <a:spAutoFit/>
          </a:bodyPr>
          <a:lstStyle/>
          <a:p>
            <a:pPr algn="ctr"/>
            <a:r>
              <a:rPr lang="en-CA" sz="1400" b="1" dirty="0" smtClean="0"/>
              <a:t>Standardised brain size in g per kg </a:t>
            </a:r>
            <a:r>
              <a:rPr lang="en-CA" sz="1400" b="1" baseline="-25000" dirty="0" smtClean="0"/>
              <a:t>body weight </a:t>
            </a:r>
            <a:r>
              <a:rPr lang="en-CA" sz="1400" b="1" dirty="0" smtClean="0"/>
              <a:t>= </a:t>
            </a:r>
          </a:p>
          <a:p>
            <a:pPr algn="ctr"/>
            <a:r>
              <a:rPr lang="en-CA" sz="1400" b="1" dirty="0" smtClean="0"/>
              <a:t>(Brain weight in kg * 1000) / Body weight in kg</a:t>
            </a:r>
            <a:endParaRPr lang="en-CA" sz="1400" b="1" dirty="0"/>
          </a:p>
        </p:txBody>
      </p:sp>
      <p:sp>
        <p:nvSpPr>
          <p:cNvPr id="46" name="Rectangle 45"/>
          <p:cNvSpPr/>
          <p:nvPr/>
        </p:nvSpPr>
        <p:spPr>
          <a:xfrm>
            <a:off x="6119664" y="3429000"/>
            <a:ext cx="3024336"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CA" sz="2000" b="1" dirty="0" smtClean="0">
                <a:latin typeface="Comic Sans MS" pitchFamily="66" charset="0"/>
              </a:rPr>
              <a:t>What is “Excel’s arithmetic equation”? </a:t>
            </a: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See Excel 3!</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cxnSp>
        <p:nvCxnSpPr>
          <p:cNvPr id="47" name="Straight Arrow Connector 46"/>
          <p:cNvCxnSpPr/>
          <p:nvPr/>
        </p:nvCxnSpPr>
        <p:spPr>
          <a:xfrm rot="10800000" flipV="1">
            <a:off x="5292080" y="548680"/>
            <a:ext cx="360040" cy="216024"/>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461665"/>
          </a:xfrm>
          <a:prstGeom prst="rect">
            <a:avLst/>
          </a:prstGeom>
          <a:solidFill>
            <a:schemeClr val="accent6">
              <a:lumMod val="75000"/>
            </a:schemeClr>
          </a:solidFill>
        </p:spPr>
        <p:txBody>
          <a:bodyPr wrap="square" lIns="91440" tIns="45720" rIns="91440" bIns="45720">
            <a:spAutoFit/>
            <a:scene3d>
              <a:camera prst="obliqueBottomRight"/>
              <a:lightRig rig="threePt" dir="t"/>
            </a:scene3d>
          </a:bodyPr>
          <a:lstStyle/>
          <a:p>
            <a:pPr algn="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SPLITTING THE SPREADSHEET    </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pic>
        <p:nvPicPr>
          <p:cNvPr id="11267" name="Picture 3"/>
          <p:cNvPicPr>
            <a:picLocks noChangeAspect="1" noChangeArrowheads="1"/>
          </p:cNvPicPr>
          <p:nvPr/>
        </p:nvPicPr>
        <p:blipFill>
          <a:blip r:embed="rId2" cstate="print"/>
          <a:srcRect/>
          <a:stretch>
            <a:fillRect/>
          </a:stretch>
        </p:blipFill>
        <p:spPr bwMode="auto">
          <a:xfrm>
            <a:off x="4788024" y="2996952"/>
            <a:ext cx="4005476" cy="3519405"/>
          </a:xfrm>
          <a:prstGeom prst="rect">
            <a:avLst/>
          </a:prstGeom>
          <a:noFill/>
          <a:ln w="38100">
            <a:solidFill>
              <a:schemeClr val="tx1"/>
            </a:solidFill>
            <a:miter lim="800000"/>
            <a:headEnd/>
            <a:tailEnd/>
          </a:ln>
        </p:spPr>
      </p:pic>
      <p:pic>
        <p:nvPicPr>
          <p:cNvPr id="20" name="Picture 5"/>
          <p:cNvPicPr>
            <a:picLocks noChangeAspect="1" noChangeArrowheads="1"/>
          </p:cNvPicPr>
          <p:nvPr/>
        </p:nvPicPr>
        <p:blipFill>
          <a:blip r:embed="rId3" cstate="print"/>
          <a:srcRect/>
          <a:stretch>
            <a:fillRect/>
          </a:stretch>
        </p:blipFill>
        <p:spPr bwMode="auto">
          <a:xfrm>
            <a:off x="0" y="288032"/>
            <a:ext cx="1194060" cy="2276872"/>
          </a:xfrm>
          <a:prstGeom prst="rect">
            <a:avLst/>
          </a:prstGeom>
          <a:noFill/>
          <a:ln w="9525">
            <a:noFill/>
            <a:miter lim="800000"/>
            <a:headEnd/>
            <a:tailEnd/>
          </a:ln>
        </p:spPr>
      </p:pic>
      <p:sp>
        <p:nvSpPr>
          <p:cNvPr id="27" name="Bent Arrow 26"/>
          <p:cNvSpPr/>
          <p:nvPr/>
        </p:nvSpPr>
        <p:spPr>
          <a:xfrm rot="10800000">
            <a:off x="1259633" y="476672"/>
            <a:ext cx="648071" cy="2088232"/>
          </a:xfrm>
          <a:prstGeom prst="ben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8" name="TextBox 7"/>
          <p:cNvSpPr txBox="1"/>
          <p:nvPr/>
        </p:nvSpPr>
        <p:spPr>
          <a:xfrm>
            <a:off x="683568" y="2636912"/>
            <a:ext cx="2880320" cy="615553"/>
          </a:xfrm>
          <a:prstGeom prst="rect">
            <a:avLst/>
          </a:prstGeom>
          <a:noFill/>
        </p:spPr>
        <p:txBody>
          <a:bodyPr wrap="square" rtlCol="0">
            <a:spAutoFit/>
          </a:bodyPr>
          <a:lstStyle/>
          <a:p>
            <a:pPr algn="ctr"/>
            <a:r>
              <a:rPr lang="en-CA" b="1" dirty="0" smtClean="0">
                <a:solidFill>
                  <a:schemeClr val="accent6">
                    <a:lumMod val="50000"/>
                  </a:schemeClr>
                </a:solidFill>
              </a:rPr>
              <a:t>NO SPLIT: </a:t>
            </a:r>
            <a:endParaRPr lang="en-CA" sz="1600" b="1" dirty="0" smtClean="0">
              <a:solidFill>
                <a:schemeClr val="accent6">
                  <a:lumMod val="50000"/>
                </a:schemeClr>
              </a:solidFill>
            </a:endParaRPr>
          </a:p>
          <a:p>
            <a:pPr algn="ctr"/>
            <a:r>
              <a:rPr lang="en-CA" sz="1600" b="1" dirty="0" smtClean="0">
                <a:solidFill>
                  <a:schemeClr val="accent6">
                    <a:lumMod val="50000"/>
                  </a:schemeClr>
                </a:solidFill>
              </a:rPr>
              <a:t>titles of columns not on screen </a:t>
            </a:r>
            <a:endParaRPr lang="en-CA" sz="1600" b="1" dirty="0">
              <a:solidFill>
                <a:schemeClr val="accent6">
                  <a:lumMod val="50000"/>
                </a:schemeClr>
              </a:solidFill>
            </a:endParaRPr>
          </a:p>
        </p:txBody>
      </p:sp>
      <p:sp>
        <p:nvSpPr>
          <p:cNvPr id="12" name="TextBox 11"/>
          <p:cNvSpPr txBox="1"/>
          <p:nvPr/>
        </p:nvSpPr>
        <p:spPr>
          <a:xfrm>
            <a:off x="2699792" y="548680"/>
            <a:ext cx="6444208" cy="1077218"/>
          </a:xfrm>
          <a:prstGeom prst="rect">
            <a:avLst/>
          </a:prstGeom>
          <a:noFill/>
        </p:spPr>
        <p:txBody>
          <a:bodyPr wrap="square" rtlCol="0">
            <a:spAutoFit/>
          </a:bodyPr>
          <a:lstStyle/>
          <a:p>
            <a:r>
              <a:rPr lang="en-CA" sz="1600" dirty="0" smtClean="0"/>
              <a:t>If your table is very big (many columns and/or many rows), when you scroll down or right, the titles of your columns and of your rows disappear. If you want to check the titles, you have to scroll all the way back where the titles are.</a:t>
            </a:r>
            <a:endParaRPr lang="en-CA" sz="1600" dirty="0"/>
          </a:p>
        </p:txBody>
      </p:sp>
      <p:sp>
        <p:nvSpPr>
          <p:cNvPr id="13" name="TextBox 12"/>
          <p:cNvSpPr txBox="1"/>
          <p:nvPr/>
        </p:nvSpPr>
        <p:spPr>
          <a:xfrm>
            <a:off x="2699792" y="1700808"/>
            <a:ext cx="6407696" cy="861774"/>
          </a:xfrm>
          <a:prstGeom prst="rect">
            <a:avLst/>
          </a:prstGeom>
          <a:noFill/>
        </p:spPr>
        <p:txBody>
          <a:bodyPr wrap="square" rtlCol="0">
            <a:spAutoFit/>
          </a:bodyPr>
          <a:lstStyle/>
          <a:p>
            <a:r>
              <a:rPr lang="en-CA" b="1" dirty="0" smtClean="0"/>
              <a:t>However</a:t>
            </a:r>
            <a:r>
              <a:rPr lang="en-CA" sz="1600" dirty="0" smtClean="0"/>
              <a:t>, if you </a:t>
            </a:r>
            <a:r>
              <a:rPr lang="en-CA" sz="1600" b="1" dirty="0" smtClean="0"/>
              <a:t>split your spreadsheet</a:t>
            </a:r>
            <a:r>
              <a:rPr lang="en-CA" sz="1600" dirty="0" smtClean="0"/>
              <a:t>, you can </a:t>
            </a:r>
            <a:r>
              <a:rPr lang="en-CA" sz="1600" b="1" dirty="0" smtClean="0"/>
              <a:t>keep the titles of your columns and rows visible at all time</a:t>
            </a:r>
            <a:r>
              <a:rPr lang="en-CA" sz="1600" dirty="0" smtClean="0"/>
              <a:t> no matter how far you scroll down and sideway!</a:t>
            </a:r>
            <a:endParaRPr lang="en-CA" sz="1600" dirty="0"/>
          </a:p>
        </p:txBody>
      </p:sp>
      <p:sp>
        <p:nvSpPr>
          <p:cNvPr id="14" name="TextBox 13"/>
          <p:cNvSpPr txBox="1"/>
          <p:nvPr/>
        </p:nvSpPr>
        <p:spPr>
          <a:xfrm>
            <a:off x="5652120" y="2348880"/>
            <a:ext cx="2843808" cy="615553"/>
          </a:xfrm>
          <a:prstGeom prst="rect">
            <a:avLst/>
          </a:prstGeom>
          <a:noFill/>
        </p:spPr>
        <p:txBody>
          <a:bodyPr wrap="square" rtlCol="0">
            <a:spAutoFit/>
          </a:bodyPr>
          <a:lstStyle/>
          <a:p>
            <a:pPr algn="ctr"/>
            <a:r>
              <a:rPr lang="en-CA" b="1" dirty="0" smtClean="0">
                <a:solidFill>
                  <a:schemeClr val="accent6">
                    <a:lumMod val="50000"/>
                  </a:schemeClr>
                </a:solidFill>
              </a:rPr>
              <a:t>SPLIT: </a:t>
            </a:r>
          </a:p>
          <a:p>
            <a:r>
              <a:rPr lang="en-CA" sz="1600" b="1" dirty="0" smtClean="0">
                <a:solidFill>
                  <a:schemeClr val="accent6">
                    <a:lumMod val="50000"/>
                  </a:schemeClr>
                </a:solidFill>
              </a:rPr>
              <a:t>titles of columns stay on screen </a:t>
            </a:r>
            <a:endParaRPr lang="en-CA" sz="1600" b="1" dirty="0">
              <a:solidFill>
                <a:schemeClr val="accent6">
                  <a:lumMod val="50000"/>
                </a:schemeClr>
              </a:solidFill>
            </a:endParaRPr>
          </a:p>
        </p:txBody>
      </p:sp>
      <p:sp>
        <p:nvSpPr>
          <p:cNvPr id="17" name="TextBox 16"/>
          <p:cNvSpPr txBox="1"/>
          <p:nvPr/>
        </p:nvSpPr>
        <p:spPr>
          <a:xfrm>
            <a:off x="1475656" y="188640"/>
            <a:ext cx="1445332" cy="307777"/>
          </a:xfrm>
          <a:prstGeom prst="rect">
            <a:avLst/>
          </a:prstGeom>
          <a:noFill/>
        </p:spPr>
        <p:txBody>
          <a:bodyPr wrap="none" rtlCol="0">
            <a:spAutoFit/>
          </a:bodyPr>
          <a:lstStyle/>
          <a:p>
            <a:r>
              <a:rPr lang="en-CA" sz="1400" b="1" dirty="0" smtClean="0"/>
              <a:t>Titles of columns</a:t>
            </a:r>
            <a:endParaRPr lang="en-CA" sz="1400" b="1" dirty="0"/>
          </a:p>
        </p:txBody>
      </p:sp>
      <p:cxnSp>
        <p:nvCxnSpPr>
          <p:cNvPr id="19" name="Straight Arrow Connector 18"/>
          <p:cNvCxnSpPr>
            <a:stCxn id="17" idx="1"/>
          </p:cNvCxnSpPr>
          <p:nvPr/>
        </p:nvCxnSpPr>
        <p:spPr>
          <a:xfrm rot="10800000">
            <a:off x="1187624" y="332657"/>
            <a:ext cx="288032" cy="98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7504" y="1700808"/>
            <a:ext cx="1080120" cy="8640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TextBox 24"/>
          <p:cNvSpPr txBox="1"/>
          <p:nvPr/>
        </p:nvSpPr>
        <p:spPr>
          <a:xfrm>
            <a:off x="1115616" y="836712"/>
            <a:ext cx="1440160" cy="738664"/>
          </a:xfrm>
          <a:prstGeom prst="rect">
            <a:avLst/>
          </a:prstGeom>
          <a:solidFill>
            <a:schemeClr val="bg1"/>
          </a:solidFill>
          <a:ln w="25400">
            <a:solidFill>
              <a:schemeClr val="tx1"/>
            </a:solidFill>
          </a:ln>
        </p:spPr>
        <p:txBody>
          <a:bodyPr wrap="square" rtlCol="0">
            <a:spAutoFit/>
          </a:bodyPr>
          <a:lstStyle/>
          <a:p>
            <a:r>
              <a:rPr lang="en-CA" sz="1400" b="1" dirty="0" smtClean="0"/>
              <a:t>Scrolling down </a:t>
            </a:r>
          </a:p>
          <a:p>
            <a:r>
              <a:rPr lang="en-CA" sz="1400" b="1" dirty="0" smtClean="0"/>
              <a:t>the spreadsheet to see</a:t>
            </a:r>
          </a:p>
        </p:txBody>
      </p:sp>
      <p:sp>
        <p:nvSpPr>
          <p:cNvPr id="28" name="TextBox 27"/>
          <p:cNvSpPr txBox="1"/>
          <p:nvPr/>
        </p:nvSpPr>
        <p:spPr>
          <a:xfrm>
            <a:off x="3779912" y="2636912"/>
            <a:ext cx="819455" cy="523220"/>
          </a:xfrm>
          <a:prstGeom prst="rect">
            <a:avLst/>
          </a:prstGeom>
          <a:solidFill>
            <a:schemeClr val="bg1"/>
          </a:solidFill>
        </p:spPr>
        <p:txBody>
          <a:bodyPr wrap="none" rtlCol="0">
            <a:spAutoFit/>
          </a:bodyPr>
          <a:lstStyle/>
          <a:p>
            <a:r>
              <a:rPr lang="en-CA" sz="1400" b="1" dirty="0" smtClean="0"/>
              <a:t>Titles of </a:t>
            </a:r>
          </a:p>
          <a:p>
            <a:r>
              <a:rPr lang="en-CA" sz="1400" b="1" dirty="0" smtClean="0"/>
              <a:t>columns</a:t>
            </a:r>
            <a:endParaRPr lang="en-CA" sz="1400" b="1" dirty="0"/>
          </a:p>
        </p:txBody>
      </p:sp>
      <p:cxnSp>
        <p:nvCxnSpPr>
          <p:cNvPr id="29" name="Straight Arrow Connector 28"/>
          <p:cNvCxnSpPr>
            <a:stCxn id="30" idx="3"/>
          </p:cNvCxnSpPr>
          <p:nvPr/>
        </p:nvCxnSpPr>
        <p:spPr>
          <a:xfrm flipV="1">
            <a:off x="5221410" y="3356992"/>
            <a:ext cx="646734" cy="87396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644008" y="4077072"/>
            <a:ext cx="577402" cy="307777"/>
          </a:xfrm>
          <a:prstGeom prst="rect">
            <a:avLst/>
          </a:prstGeom>
          <a:solidFill>
            <a:schemeClr val="bg1"/>
          </a:solidFill>
        </p:spPr>
        <p:txBody>
          <a:bodyPr wrap="none" rtlCol="0">
            <a:spAutoFit/>
          </a:bodyPr>
          <a:lstStyle/>
          <a:p>
            <a:r>
              <a:rPr lang="en-CA" sz="1400" b="1" dirty="0" smtClean="0"/>
              <a:t>SPLIT</a:t>
            </a:r>
            <a:endParaRPr lang="en-CA" sz="1400" b="1" dirty="0"/>
          </a:p>
        </p:txBody>
      </p:sp>
      <p:cxnSp>
        <p:nvCxnSpPr>
          <p:cNvPr id="35" name="Straight Arrow Connector 34"/>
          <p:cNvCxnSpPr/>
          <p:nvPr/>
        </p:nvCxnSpPr>
        <p:spPr>
          <a:xfrm>
            <a:off x="4572000" y="3006826"/>
            <a:ext cx="504056" cy="2061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4-</a:t>
            </a:r>
            <a:endParaRPr lang="en-CA" sz="2000" b="1" dirty="0">
              <a:latin typeface="Comic Sans MS" pitchFamily="66" charset="0"/>
            </a:endParaRPr>
          </a:p>
        </p:txBody>
      </p:sp>
      <p:pic>
        <p:nvPicPr>
          <p:cNvPr id="11266" name="Picture 2"/>
          <p:cNvPicPr>
            <a:picLocks noChangeAspect="1" noChangeArrowheads="1"/>
          </p:cNvPicPr>
          <p:nvPr/>
        </p:nvPicPr>
        <p:blipFill>
          <a:blip r:embed="rId4" cstate="print"/>
          <a:srcRect/>
          <a:stretch>
            <a:fillRect/>
          </a:stretch>
        </p:blipFill>
        <p:spPr bwMode="auto">
          <a:xfrm>
            <a:off x="177167" y="3284984"/>
            <a:ext cx="3962785" cy="3221281"/>
          </a:xfrm>
          <a:prstGeom prst="rect">
            <a:avLst/>
          </a:prstGeom>
          <a:noFill/>
          <a:ln w="38100">
            <a:solidFill>
              <a:schemeClr val="tx1"/>
            </a:solid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69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p:cNvSpPr txBox="1"/>
          <p:nvPr/>
        </p:nvSpPr>
        <p:spPr>
          <a:xfrm>
            <a:off x="1" y="0"/>
            <a:ext cx="9144000" cy="707886"/>
          </a:xfrm>
          <a:prstGeom prst="rect">
            <a:avLst/>
          </a:prstGeom>
          <a:noFill/>
        </p:spPr>
        <p:txBody>
          <a:bodyPr wrap="square" rtlCol="0">
            <a:spAutoFit/>
          </a:bodyPr>
          <a:lstStyle/>
          <a:p>
            <a:r>
              <a:rPr lang="en-CA" sz="2000" b="1" dirty="0" smtClean="0">
                <a:latin typeface="Comic Sans MS" pitchFamily="66" charset="0"/>
              </a:rPr>
              <a:t>Split the table so that no matter how “down” we scroll we can still see the titles of our rows &amp; columns.</a:t>
            </a:r>
            <a:endParaRPr lang="en-CA" sz="2000" b="1" dirty="0">
              <a:latin typeface="Comic Sans MS" pitchFamily="66" charset="0"/>
            </a:endParaRPr>
          </a:p>
        </p:txBody>
      </p:sp>
      <p:pic>
        <p:nvPicPr>
          <p:cNvPr id="4099" name="Picture 3"/>
          <p:cNvPicPr>
            <a:picLocks noChangeAspect="1" noChangeArrowheads="1"/>
          </p:cNvPicPr>
          <p:nvPr/>
        </p:nvPicPr>
        <p:blipFill>
          <a:blip r:embed="rId2" cstate="print"/>
          <a:srcRect/>
          <a:stretch>
            <a:fillRect/>
          </a:stretch>
        </p:blipFill>
        <p:spPr bwMode="auto">
          <a:xfrm>
            <a:off x="467545" y="836712"/>
            <a:ext cx="5832648" cy="2604736"/>
          </a:xfrm>
          <a:prstGeom prst="rect">
            <a:avLst/>
          </a:prstGeom>
          <a:noFill/>
          <a:ln w="9525">
            <a:noFill/>
            <a:miter lim="800000"/>
            <a:headEnd/>
            <a:tailEnd/>
          </a:ln>
        </p:spPr>
      </p:pic>
      <p:sp>
        <p:nvSpPr>
          <p:cNvPr id="26" name="TextBox 25"/>
          <p:cNvSpPr txBox="1"/>
          <p:nvPr/>
        </p:nvSpPr>
        <p:spPr>
          <a:xfrm>
            <a:off x="179512" y="2204864"/>
            <a:ext cx="325730" cy="369332"/>
          </a:xfrm>
          <a:prstGeom prst="rect">
            <a:avLst/>
          </a:prstGeom>
          <a:noFill/>
          <a:ln>
            <a:solidFill>
              <a:srgbClr val="FF0000"/>
            </a:solidFill>
          </a:ln>
        </p:spPr>
        <p:txBody>
          <a:bodyPr wrap="none" rtlCol="0">
            <a:spAutoFit/>
          </a:bodyPr>
          <a:lstStyle/>
          <a:p>
            <a:r>
              <a:rPr lang="en-CA" b="1" dirty="0" smtClean="0">
                <a:solidFill>
                  <a:srgbClr val="FF0000"/>
                </a:solidFill>
                <a:latin typeface="Comic Sans MS" pitchFamily="66" charset="0"/>
              </a:rPr>
              <a:t>1</a:t>
            </a:r>
            <a:endParaRPr lang="en-CA" b="1" dirty="0">
              <a:solidFill>
                <a:srgbClr val="FF0000"/>
              </a:solidFill>
              <a:latin typeface="Comic Sans MS" pitchFamily="66" charset="0"/>
            </a:endParaRPr>
          </a:p>
        </p:txBody>
      </p:sp>
      <p:sp>
        <p:nvSpPr>
          <p:cNvPr id="27" name="TextBox 26"/>
          <p:cNvSpPr txBox="1"/>
          <p:nvPr/>
        </p:nvSpPr>
        <p:spPr>
          <a:xfrm>
            <a:off x="2915816" y="836712"/>
            <a:ext cx="325730" cy="369332"/>
          </a:xfrm>
          <a:prstGeom prst="rect">
            <a:avLst/>
          </a:prstGeom>
          <a:noFill/>
          <a:ln>
            <a:solidFill>
              <a:srgbClr val="FF0000"/>
            </a:solidFill>
          </a:ln>
        </p:spPr>
        <p:txBody>
          <a:bodyPr wrap="none" rtlCol="0">
            <a:spAutoFit/>
          </a:bodyPr>
          <a:lstStyle/>
          <a:p>
            <a:r>
              <a:rPr lang="en-CA" b="1" dirty="0" smtClean="0">
                <a:solidFill>
                  <a:srgbClr val="FF0000"/>
                </a:solidFill>
                <a:latin typeface="Comic Sans MS" pitchFamily="66" charset="0"/>
              </a:rPr>
              <a:t>2</a:t>
            </a:r>
            <a:endParaRPr lang="en-CA" b="1" dirty="0">
              <a:solidFill>
                <a:srgbClr val="FF0000"/>
              </a:solidFill>
              <a:latin typeface="Comic Sans MS" pitchFamily="66" charset="0"/>
            </a:endParaRPr>
          </a:p>
        </p:txBody>
      </p:sp>
      <p:sp>
        <p:nvSpPr>
          <p:cNvPr id="28" name="TextBox 27"/>
          <p:cNvSpPr txBox="1"/>
          <p:nvPr/>
        </p:nvSpPr>
        <p:spPr>
          <a:xfrm>
            <a:off x="6372200" y="980728"/>
            <a:ext cx="325730" cy="369332"/>
          </a:xfrm>
          <a:prstGeom prst="rect">
            <a:avLst/>
          </a:prstGeom>
          <a:noFill/>
          <a:ln>
            <a:solidFill>
              <a:srgbClr val="FF0000"/>
            </a:solidFill>
          </a:ln>
        </p:spPr>
        <p:txBody>
          <a:bodyPr wrap="none" rtlCol="0">
            <a:spAutoFit/>
          </a:bodyPr>
          <a:lstStyle/>
          <a:p>
            <a:r>
              <a:rPr lang="en-CA" b="1" dirty="0" smtClean="0">
                <a:solidFill>
                  <a:srgbClr val="FF0000"/>
                </a:solidFill>
                <a:latin typeface="Comic Sans MS" pitchFamily="66" charset="0"/>
              </a:rPr>
              <a:t>3</a:t>
            </a:r>
            <a:endParaRPr lang="en-CA" b="1" dirty="0">
              <a:solidFill>
                <a:srgbClr val="FF0000"/>
              </a:solidFill>
              <a:latin typeface="Comic Sans MS" pitchFamily="66" charset="0"/>
            </a:endParaRPr>
          </a:p>
        </p:txBody>
      </p:sp>
      <p:cxnSp>
        <p:nvCxnSpPr>
          <p:cNvPr id="30" name="Straight Arrow Connector 29"/>
          <p:cNvCxnSpPr>
            <a:stCxn id="26" idx="3"/>
          </p:cNvCxnSpPr>
          <p:nvPr/>
        </p:nvCxnSpPr>
        <p:spPr>
          <a:xfrm>
            <a:off x="505242" y="2389530"/>
            <a:ext cx="1042422" cy="3135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3203848" y="980728"/>
            <a:ext cx="466358" cy="3135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0800000" flipV="1">
            <a:off x="5940152" y="1124744"/>
            <a:ext cx="432048" cy="7200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971600" y="2060848"/>
            <a:ext cx="4536504" cy="288032"/>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ectangle 36"/>
          <p:cNvSpPr/>
          <p:nvPr/>
        </p:nvSpPr>
        <p:spPr>
          <a:xfrm>
            <a:off x="971600" y="2348880"/>
            <a:ext cx="576064" cy="1080120"/>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40" name="Straight Arrow Connector 39"/>
          <p:cNvCxnSpPr/>
          <p:nvPr/>
        </p:nvCxnSpPr>
        <p:spPr>
          <a:xfrm rot="10800000">
            <a:off x="5580112" y="2204864"/>
            <a:ext cx="108012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6660232" y="1988840"/>
            <a:ext cx="1800942" cy="369332"/>
          </a:xfrm>
          <a:prstGeom prst="rect">
            <a:avLst/>
          </a:prstGeom>
          <a:noFill/>
        </p:spPr>
        <p:txBody>
          <a:bodyPr wrap="none" rtlCol="0">
            <a:spAutoFit/>
          </a:bodyPr>
          <a:lstStyle/>
          <a:p>
            <a:r>
              <a:rPr lang="en-CA" b="1" dirty="0" smtClean="0"/>
              <a:t>Titles of columns</a:t>
            </a:r>
            <a:endParaRPr lang="en-CA" b="1" dirty="0"/>
          </a:p>
        </p:txBody>
      </p:sp>
      <p:sp>
        <p:nvSpPr>
          <p:cNvPr id="44" name="TextBox 43"/>
          <p:cNvSpPr txBox="1"/>
          <p:nvPr/>
        </p:nvSpPr>
        <p:spPr>
          <a:xfrm>
            <a:off x="899592" y="3707740"/>
            <a:ext cx="1463927" cy="369332"/>
          </a:xfrm>
          <a:prstGeom prst="rect">
            <a:avLst/>
          </a:prstGeom>
          <a:noFill/>
        </p:spPr>
        <p:txBody>
          <a:bodyPr wrap="none" rtlCol="0">
            <a:spAutoFit/>
          </a:bodyPr>
          <a:lstStyle/>
          <a:p>
            <a:r>
              <a:rPr lang="en-CA" b="1" dirty="0" smtClean="0"/>
              <a:t>Titles of rows</a:t>
            </a:r>
            <a:endParaRPr lang="en-CA" b="1" dirty="0"/>
          </a:p>
        </p:txBody>
      </p:sp>
      <p:cxnSp>
        <p:nvCxnSpPr>
          <p:cNvPr id="45" name="Straight Arrow Connector 44"/>
          <p:cNvCxnSpPr>
            <a:endCxn id="37" idx="2"/>
          </p:cNvCxnSpPr>
          <p:nvPr/>
        </p:nvCxnSpPr>
        <p:spPr>
          <a:xfrm rot="5400000" flipH="1" flipV="1">
            <a:off x="1115616" y="3573016"/>
            <a:ext cx="28803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3" cstate="print"/>
          <a:srcRect/>
          <a:stretch>
            <a:fillRect/>
          </a:stretch>
        </p:blipFill>
        <p:spPr bwMode="auto">
          <a:xfrm>
            <a:off x="1259632" y="5229200"/>
            <a:ext cx="1152525" cy="1200150"/>
          </a:xfrm>
          <a:prstGeom prst="rect">
            <a:avLst/>
          </a:prstGeom>
          <a:noFill/>
          <a:ln w="9525">
            <a:noFill/>
            <a:miter lim="800000"/>
            <a:headEnd/>
            <a:tailEnd/>
          </a:ln>
        </p:spPr>
      </p:pic>
      <p:sp>
        <p:nvSpPr>
          <p:cNvPr id="21" name="Rounded Rectangular Callout 20"/>
          <p:cNvSpPr/>
          <p:nvPr/>
        </p:nvSpPr>
        <p:spPr>
          <a:xfrm>
            <a:off x="2195736" y="4149080"/>
            <a:ext cx="6840760" cy="936104"/>
          </a:xfrm>
          <a:prstGeom prst="wedgeRoundRectCallout">
            <a:avLst>
              <a:gd name="adj1" fmla="val -47473"/>
              <a:gd name="adj2" fmla="val 86110"/>
              <a:gd name="adj3" fmla="val 16667"/>
            </a:avLst>
          </a:prstGeom>
          <a:no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dirty="0" smtClean="0">
                <a:solidFill>
                  <a:schemeClr val="tx1"/>
                </a:solidFill>
                <a:latin typeface="Comic Sans MS" pitchFamily="66" charset="0"/>
              </a:rPr>
              <a:t>1- Select the location of the “split” by clicking inside the cell;</a:t>
            </a:r>
          </a:p>
          <a:p>
            <a:r>
              <a:rPr lang="en-CA" dirty="0" smtClean="0">
                <a:solidFill>
                  <a:schemeClr val="tx1"/>
                </a:solidFill>
                <a:latin typeface="Comic Sans MS" pitchFamily="66" charset="0"/>
              </a:rPr>
              <a:t>2- Go to “View” in the ribbon;</a:t>
            </a:r>
          </a:p>
          <a:p>
            <a:r>
              <a:rPr lang="en-CA" dirty="0" smtClean="0">
                <a:solidFill>
                  <a:schemeClr val="tx1"/>
                </a:solidFill>
                <a:latin typeface="Comic Sans MS" pitchFamily="66" charset="0"/>
              </a:rPr>
              <a:t>3- Click on “Split”.</a:t>
            </a:r>
            <a:endParaRPr lang="en-CA" dirty="0">
              <a:solidFill>
                <a:schemeClr val="tx1"/>
              </a:solidFill>
              <a:latin typeface="Comic Sans MS" pitchFamily="66" charset="0"/>
            </a:endParaRPr>
          </a:p>
        </p:txBody>
      </p:sp>
      <p:sp>
        <p:nvSpPr>
          <p:cNvPr id="23" name="Rectangular Callout 22"/>
          <p:cNvSpPr/>
          <p:nvPr/>
        </p:nvSpPr>
        <p:spPr>
          <a:xfrm>
            <a:off x="3995936" y="5517232"/>
            <a:ext cx="2448272" cy="576064"/>
          </a:xfrm>
          <a:prstGeom prst="wedgeRectCallout">
            <a:avLst>
              <a:gd name="adj1" fmla="val -112218"/>
              <a:gd name="adj2" fmla="val -22020"/>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dirty="0" smtClean="0">
                <a:solidFill>
                  <a:srgbClr val="0000FF"/>
                </a:solidFill>
              </a:rPr>
              <a:t>Click here </a:t>
            </a:r>
          </a:p>
          <a:p>
            <a:pPr algn="ctr"/>
            <a:r>
              <a:rPr lang="en-CA" b="1" dirty="0" smtClean="0">
                <a:solidFill>
                  <a:srgbClr val="0000FF"/>
                </a:solidFill>
              </a:rPr>
              <a:t>and go to the next slide</a:t>
            </a:r>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69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p:cNvSpPr txBox="1"/>
          <p:nvPr/>
        </p:nvSpPr>
        <p:spPr>
          <a:xfrm>
            <a:off x="1" y="0"/>
            <a:ext cx="9144000" cy="707886"/>
          </a:xfrm>
          <a:prstGeom prst="rect">
            <a:avLst/>
          </a:prstGeom>
          <a:noFill/>
        </p:spPr>
        <p:txBody>
          <a:bodyPr wrap="square" rtlCol="0">
            <a:spAutoFit/>
          </a:bodyPr>
          <a:lstStyle/>
          <a:p>
            <a:r>
              <a:rPr lang="en-CA" sz="2000" b="1" dirty="0" smtClean="0">
                <a:latin typeface="Comic Sans MS" pitchFamily="66" charset="0"/>
              </a:rPr>
              <a:t>Split the table so that no matter how “down” we scroll we can still see the heading of our rows &amp; columns. (con’t)</a:t>
            </a:r>
            <a:endParaRPr lang="en-CA" sz="2000" b="1" dirty="0">
              <a:latin typeface="Comic Sans MS" pitchFamily="66" charset="0"/>
            </a:endParaRPr>
          </a:p>
        </p:txBody>
      </p:sp>
      <p:pic>
        <p:nvPicPr>
          <p:cNvPr id="5122" name="Picture 2"/>
          <p:cNvPicPr>
            <a:picLocks noChangeAspect="1" noChangeArrowheads="1"/>
          </p:cNvPicPr>
          <p:nvPr/>
        </p:nvPicPr>
        <p:blipFill>
          <a:blip r:embed="rId2" cstate="print"/>
          <a:srcRect/>
          <a:stretch>
            <a:fillRect/>
          </a:stretch>
        </p:blipFill>
        <p:spPr bwMode="auto">
          <a:xfrm>
            <a:off x="2915816" y="836712"/>
            <a:ext cx="5832648" cy="2697339"/>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2938811" y="3645024"/>
            <a:ext cx="5809653" cy="2616717"/>
          </a:xfrm>
          <a:prstGeom prst="rect">
            <a:avLst/>
          </a:prstGeom>
          <a:noFill/>
          <a:ln w="9525">
            <a:noFill/>
            <a:miter lim="800000"/>
            <a:headEnd/>
            <a:tailEnd/>
          </a:ln>
        </p:spPr>
      </p:pic>
      <p:sp>
        <p:nvSpPr>
          <p:cNvPr id="7" name="TextBox 6"/>
          <p:cNvSpPr txBox="1"/>
          <p:nvPr/>
        </p:nvSpPr>
        <p:spPr>
          <a:xfrm>
            <a:off x="467544" y="2708920"/>
            <a:ext cx="2081788" cy="369332"/>
          </a:xfrm>
          <a:prstGeom prst="rect">
            <a:avLst/>
          </a:prstGeom>
          <a:noFill/>
        </p:spPr>
        <p:txBody>
          <a:bodyPr wrap="none" rtlCol="0">
            <a:spAutoFit/>
          </a:bodyPr>
          <a:lstStyle/>
          <a:p>
            <a:r>
              <a:rPr lang="en-CA" b="1" dirty="0" smtClean="0">
                <a:solidFill>
                  <a:srgbClr val="FF0000"/>
                </a:solidFill>
              </a:rPr>
              <a:t>You have your splits</a:t>
            </a:r>
            <a:endParaRPr lang="en-CA" b="1" dirty="0">
              <a:solidFill>
                <a:srgbClr val="FF0000"/>
              </a:solidFill>
            </a:endParaRPr>
          </a:p>
        </p:txBody>
      </p:sp>
      <p:cxnSp>
        <p:nvCxnSpPr>
          <p:cNvPr id="8" name="Straight Arrow Connector 7"/>
          <p:cNvCxnSpPr/>
          <p:nvPr/>
        </p:nvCxnSpPr>
        <p:spPr>
          <a:xfrm flipV="1">
            <a:off x="2555776" y="2420888"/>
            <a:ext cx="720080" cy="50405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7" idx="3"/>
          </p:cNvCxnSpPr>
          <p:nvPr/>
        </p:nvCxnSpPr>
        <p:spPr>
          <a:xfrm>
            <a:off x="2549332" y="2893586"/>
            <a:ext cx="1446604" cy="39139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79513" y="4221088"/>
            <a:ext cx="2664296" cy="1200329"/>
          </a:xfrm>
          <a:prstGeom prst="rect">
            <a:avLst/>
          </a:prstGeom>
          <a:noFill/>
        </p:spPr>
        <p:txBody>
          <a:bodyPr wrap="square" rtlCol="0">
            <a:spAutoFit/>
          </a:bodyPr>
          <a:lstStyle/>
          <a:p>
            <a:r>
              <a:rPr lang="en-CA" b="1" dirty="0" smtClean="0">
                <a:solidFill>
                  <a:srgbClr val="FF0000"/>
                </a:solidFill>
              </a:rPr>
              <a:t>If you scroll down or right, you can still see the titles beside the rows and above the columns</a:t>
            </a:r>
            <a:endParaRPr lang="en-CA" b="1" dirty="0">
              <a:solidFill>
                <a:srgbClr val="FF0000"/>
              </a:solidFill>
            </a:endParaRPr>
          </a:p>
        </p:txBody>
      </p:sp>
      <p:sp>
        <p:nvSpPr>
          <p:cNvPr id="17" name="Rectangle 16"/>
          <p:cNvSpPr/>
          <p:nvPr/>
        </p:nvSpPr>
        <p:spPr>
          <a:xfrm>
            <a:off x="3419872" y="2060848"/>
            <a:ext cx="4608512" cy="360040"/>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p:cNvSpPr/>
          <p:nvPr/>
        </p:nvSpPr>
        <p:spPr>
          <a:xfrm>
            <a:off x="3419872" y="2492896"/>
            <a:ext cx="504056" cy="1008112"/>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p:cNvSpPr/>
          <p:nvPr/>
        </p:nvSpPr>
        <p:spPr>
          <a:xfrm>
            <a:off x="3419872" y="4797152"/>
            <a:ext cx="2808312" cy="360040"/>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p:cNvSpPr/>
          <p:nvPr/>
        </p:nvSpPr>
        <p:spPr>
          <a:xfrm>
            <a:off x="3419872" y="5229200"/>
            <a:ext cx="504056" cy="1008112"/>
          </a:xfrm>
          <a:prstGeom prst="rect">
            <a:avLst/>
          </a:prstGeom>
          <a:solidFill>
            <a:srgbClr val="FFFF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1331640" y="404664"/>
            <a:ext cx="4257675" cy="6229350"/>
          </a:xfrm>
          <a:prstGeom prst="rect">
            <a:avLst/>
          </a:prstGeom>
          <a:noFill/>
          <a:ln w="38100">
            <a:solidFill>
              <a:schemeClr val="tx1"/>
            </a:solidFill>
            <a:miter lim="800000"/>
            <a:headEnd/>
            <a:tailEnd/>
          </a:ln>
        </p:spPr>
      </p:pic>
      <p:sp>
        <p:nvSpPr>
          <p:cNvPr id="2" name="Rectangle 1"/>
          <p:cNvSpPr/>
          <p:nvPr/>
        </p:nvSpPr>
        <p:spPr>
          <a:xfrm>
            <a:off x="0" y="0"/>
            <a:ext cx="9144000" cy="47667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p:cNvSpPr txBox="1"/>
          <p:nvPr/>
        </p:nvSpPr>
        <p:spPr>
          <a:xfrm>
            <a:off x="1" y="0"/>
            <a:ext cx="9144000" cy="400110"/>
          </a:xfrm>
          <a:prstGeom prst="rect">
            <a:avLst/>
          </a:prstGeom>
          <a:noFill/>
        </p:spPr>
        <p:txBody>
          <a:bodyPr wrap="square" rtlCol="0">
            <a:spAutoFit/>
          </a:bodyPr>
          <a:lstStyle/>
          <a:p>
            <a:pPr algn="ctr"/>
            <a:r>
              <a:rPr lang="en-CA" sz="2000" b="1" dirty="0" smtClean="0">
                <a:latin typeface="Comic Sans MS" pitchFamily="66" charset="0"/>
              </a:rPr>
              <a:t>Color coding</a:t>
            </a:r>
            <a:endParaRPr lang="en-CA" sz="2000" b="1" dirty="0">
              <a:latin typeface="Comic Sans MS" pitchFamily="66" charset="0"/>
            </a:endParaRPr>
          </a:p>
        </p:txBody>
      </p:sp>
      <p:sp>
        <p:nvSpPr>
          <p:cNvPr id="13" name="TextBox 12"/>
          <p:cNvSpPr txBox="1"/>
          <p:nvPr/>
        </p:nvSpPr>
        <p:spPr>
          <a:xfrm>
            <a:off x="1113447" y="1052736"/>
            <a:ext cx="722249" cy="307777"/>
          </a:xfrm>
          <a:prstGeom prst="rect">
            <a:avLst/>
          </a:prstGeom>
          <a:solidFill>
            <a:schemeClr val="bg1"/>
          </a:solidFill>
        </p:spPr>
        <p:txBody>
          <a:bodyPr wrap="none" rtlCol="0">
            <a:spAutoFit/>
          </a:bodyPr>
          <a:lstStyle/>
          <a:p>
            <a:pPr algn="r"/>
            <a:r>
              <a:rPr lang="en-CA" sz="1400" b="1" dirty="0" smtClean="0">
                <a:solidFill>
                  <a:srgbClr val="FF0000"/>
                </a:solidFill>
              </a:rPr>
              <a:t>Female</a:t>
            </a:r>
            <a:endParaRPr lang="en-CA" sz="1400" b="1" dirty="0">
              <a:solidFill>
                <a:srgbClr val="FF0000"/>
              </a:solidFill>
            </a:endParaRPr>
          </a:p>
        </p:txBody>
      </p:sp>
      <p:sp>
        <p:nvSpPr>
          <p:cNvPr id="14" name="TextBox 13"/>
          <p:cNvSpPr txBox="1"/>
          <p:nvPr/>
        </p:nvSpPr>
        <p:spPr>
          <a:xfrm>
            <a:off x="1113447" y="2780928"/>
            <a:ext cx="722249" cy="307777"/>
          </a:xfrm>
          <a:prstGeom prst="rect">
            <a:avLst/>
          </a:prstGeom>
          <a:solidFill>
            <a:schemeClr val="bg1"/>
          </a:solidFill>
        </p:spPr>
        <p:txBody>
          <a:bodyPr wrap="none" rtlCol="0">
            <a:spAutoFit/>
          </a:bodyPr>
          <a:lstStyle/>
          <a:p>
            <a:pPr algn="r"/>
            <a:r>
              <a:rPr lang="en-CA" sz="1400" b="1" dirty="0" smtClean="0">
                <a:solidFill>
                  <a:srgbClr val="FF0000"/>
                </a:solidFill>
              </a:rPr>
              <a:t>Female</a:t>
            </a:r>
            <a:endParaRPr lang="en-CA" sz="1400" b="1" dirty="0">
              <a:solidFill>
                <a:srgbClr val="FF0000"/>
              </a:solidFill>
            </a:endParaRPr>
          </a:p>
        </p:txBody>
      </p:sp>
      <p:sp>
        <p:nvSpPr>
          <p:cNvPr id="15" name="TextBox 14"/>
          <p:cNvSpPr txBox="1"/>
          <p:nvPr/>
        </p:nvSpPr>
        <p:spPr>
          <a:xfrm>
            <a:off x="1113447" y="4509120"/>
            <a:ext cx="722249" cy="307777"/>
          </a:xfrm>
          <a:prstGeom prst="rect">
            <a:avLst/>
          </a:prstGeom>
          <a:solidFill>
            <a:schemeClr val="bg1"/>
          </a:solidFill>
        </p:spPr>
        <p:txBody>
          <a:bodyPr wrap="none" rtlCol="0">
            <a:spAutoFit/>
          </a:bodyPr>
          <a:lstStyle/>
          <a:p>
            <a:pPr algn="r"/>
            <a:r>
              <a:rPr lang="en-CA" sz="1400" b="1" dirty="0" smtClean="0">
                <a:solidFill>
                  <a:srgbClr val="FF0000"/>
                </a:solidFill>
              </a:rPr>
              <a:t>Female</a:t>
            </a:r>
            <a:endParaRPr lang="en-CA" sz="1400" b="1" dirty="0">
              <a:solidFill>
                <a:srgbClr val="FF0000"/>
              </a:solidFill>
            </a:endParaRPr>
          </a:p>
        </p:txBody>
      </p:sp>
      <p:sp>
        <p:nvSpPr>
          <p:cNvPr id="16" name="TextBox 15"/>
          <p:cNvSpPr txBox="1"/>
          <p:nvPr/>
        </p:nvSpPr>
        <p:spPr>
          <a:xfrm>
            <a:off x="1271118" y="1988840"/>
            <a:ext cx="564578" cy="307777"/>
          </a:xfrm>
          <a:prstGeom prst="rect">
            <a:avLst/>
          </a:prstGeom>
          <a:solidFill>
            <a:schemeClr val="bg1"/>
          </a:solidFill>
        </p:spPr>
        <p:txBody>
          <a:bodyPr wrap="none" rtlCol="0">
            <a:spAutoFit/>
          </a:bodyPr>
          <a:lstStyle/>
          <a:p>
            <a:pPr algn="r"/>
            <a:r>
              <a:rPr lang="en-CA" sz="1400" b="1" dirty="0" smtClean="0">
                <a:solidFill>
                  <a:srgbClr val="0000FF"/>
                </a:solidFill>
              </a:rPr>
              <a:t>Male</a:t>
            </a:r>
            <a:endParaRPr lang="en-CA" sz="1400" b="1" dirty="0">
              <a:solidFill>
                <a:srgbClr val="0000FF"/>
              </a:solidFill>
            </a:endParaRPr>
          </a:p>
        </p:txBody>
      </p:sp>
      <p:sp>
        <p:nvSpPr>
          <p:cNvPr id="17" name="TextBox 16"/>
          <p:cNvSpPr txBox="1"/>
          <p:nvPr/>
        </p:nvSpPr>
        <p:spPr>
          <a:xfrm>
            <a:off x="1271118" y="3501008"/>
            <a:ext cx="564578" cy="307777"/>
          </a:xfrm>
          <a:prstGeom prst="rect">
            <a:avLst/>
          </a:prstGeom>
          <a:solidFill>
            <a:schemeClr val="bg1"/>
          </a:solidFill>
        </p:spPr>
        <p:txBody>
          <a:bodyPr wrap="none" rtlCol="0">
            <a:spAutoFit/>
          </a:bodyPr>
          <a:lstStyle/>
          <a:p>
            <a:pPr algn="r"/>
            <a:r>
              <a:rPr lang="en-CA" sz="1400" b="1" dirty="0" smtClean="0">
                <a:solidFill>
                  <a:srgbClr val="0000FF"/>
                </a:solidFill>
              </a:rPr>
              <a:t>Male</a:t>
            </a:r>
            <a:endParaRPr lang="en-CA" sz="1400" b="1" dirty="0">
              <a:solidFill>
                <a:srgbClr val="0000FF"/>
              </a:solidFill>
            </a:endParaRPr>
          </a:p>
        </p:txBody>
      </p:sp>
      <p:sp>
        <p:nvSpPr>
          <p:cNvPr id="18" name="TextBox 17"/>
          <p:cNvSpPr txBox="1"/>
          <p:nvPr/>
        </p:nvSpPr>
        <p:spPr>
          <a:xfrm>
            <a:off x="1271118" y="5713511"/>
            <a:ext cx="564578" cy="307777"/>
          </a:xfrm>
          <a:prstGeom prst="rect">
            <a:avLst/>
          </a:prstGeom>
          <a:solidFill>
            <a:schemeClr val="bg1"/>
          </a:solidFill>
        </p:spPr>
        <p:txBody>
          <a:bodyPr wrap="none" rtlCol="0">
            <a:spAutoFit/>
          </a:bodyPr>
          <a:lstStyle/>
          <a:p>
            <a:pPr algn="r"/>
            <a:r>
              <a:rPr lang="en-CA" sz="1400" b="1" dirty="0" smtClean="0">
                <a:solidFill>
                  <a:srgbClr val="0000FF"/>
                </a:solidFill>
              </a:rPr>
              <a:t>Male</a:t>
            </a:r>
            <a:endParaRPr lang="en-CA" sz="1400" b="1" dirty="0">
              <a:solidFill>
                <a:srgbClr val="0000FF"/>
              </a:solidFill>
            </a:endParaRPr>
          </a:p>
        </p:txBody>
      </p:sp>
      <p:sp>
        <p:nvSpPr>
          <p:cNvPr id="22" name="TextBox 21"/>
          <p:cNvSpPr txBox="1"/>
          <p:nvPr/>
        </p:nvSpPr>
        <p:spPr>
          <a:xfrm>
            <a:off x="323528" y="1412776"/>
            <a:ext cx="824265" cy="338554"/>
          </a:xfrm>
          <a:prstGeom prst="rect">
            <a:avLst/>
          </a:prstGeom>
          <a:solidFill>
            <a:schemeClr val="bg1"/>
          </a:solidFill>
        </p:spPr>
        <p:txBody>
          <a:bodyPr wrap="none" rtlCol="0">
            <a:spAutoFit/>
          </a:bodyPr>
          <a:lstStyle/>
          <a:p>
            <a:pPr algn="r"/>
            <a:r>
              <a:rPr lang="en-CA" sz="1600" b="1" dirty="0" smtClean="0">
                <a:solidFill>
                  <a:srgbClr val="009900"/>
                </a:solidFill>
              </a:rPr>
              <a:t>London</a:t>
            </a:r>
            <a:endParaRPr lang="en-CA" sz="1600" b="1" dirty="0">
              <a:solidFill>
                <a:srgbClr val="009900"/>
              </a:solidFill>
            </a:endParaRPr>
          </a:p>
        </p:txBody>
      </p:sp>
      <p:sp>
        <p:nvSpPr>
          <p:cNvPr id="23" name="TextBox 22"/>
          <p:cNvSpPr txBox="1"/>
          <p:nvPr/>
        </p:nvSpPr>
        <p:spPr>
          <a:xfrm>
            <a:off x="467544" y="3140968"/>
            <a:ext cx="595804" cy="338554"/>
          </a:xfrm>
          <a:prstGeom prst="rect">
            <a:avLst/>
          </a:prstGeom>
          <a:solidFill>
            <a:schemeClr val="bg1"/>
          </a:solidFill>
        </p:spPr>
        <p:txBody>
          <a:bodyPr wrap="none" rtlCol="0">
            <a:spAutoFit/>
          </a:bodyPr>
          <a:lstStyle/>
          <a:p>
            <a:pPr algn="r"/>
            <a:r>
              <a:rPr lang="en-CA" sz="1600" b="1" dirty="0" smtClean="0">
                <a:solidFill>
                  <a:srgbClr val="CC00FF"/>
                </a:solidFill>
              </a:rPr>
              <a:t>Paris</a:t>
            </a:r>
            <a:endParaRPr lang="en-CA" sz="1600" b="1" dirty="0">
              <a:solidFill>
                <a:srgbClr val="CC00FF"/>
              </a:solidFill>
            </a:endParaRPr>
          </a:p>
        </p:txBody>
      </p:sp>
      <p:sp>
        <p:nvSpPr>
          <p:cNvPr id="24" name="TextBox 23"/>
          <p:cNvSpPr txBox="1"/>
          <p:nvPr/>
        </p:nvSpPr>
        <p:spPr>
          <a:xfrm>
            <a:off x="323528" y="5085184"/>
            <a:ext cx="838691" cy="338554"/>
          </a:xfrm>
          <a:prstGeom prst="rect">
            <a:avLst/>
          </a:prstGeom>
          <a:solidFill>
            <a:schemeClr val="bg1"/>
          </a:solidFill>
        </p:spPr>
        <p:txBody>
          <a:bodyPr wrap="none" rtlCol="0">
            <a:spAutoFit/>
          </a:bodyPr>
          <a:lstStyle/>
          <a:p>
            <a:pPr algn="r"/>
            <a:r>
              <a:rPr lang="en-CA" sz="1600" b="1" dirty="0" smtClean="0">
                <a:solidFill>
                  <a:srgbClr val="EA7500"/>
                </a:solidFill>
              </a:rPr>
              <a:t>Quebec</a:t>
            </a:r>
            <a:endParaRPr lang="en-CA" sz="1600" b="1" dirty="0">
              <a:solidFill>
                <a:srgbClr val="EA7500"/>
              </a:solidFill>
            </a:endParaRPr>
          </a:p>
        </p:txBody>
      </p:sp>
      <p:sp>
        <p:nvSpPr>
          <p:cNvPr id="19" name="Rectangle 18"/>
          <p:cNvSpPr/>
          <p:nvPr/>
        </p:nvSpPr>
        <p:spPr>
          <a:xfrm>
            <a:off x="6119664" y="3573016"/>
            <a:ext cx="2772816"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CA" sz="2000" b="1" dirty="0" smtClean="0">
                <a:latin typeface="Comic Sans MS" pitchFamily="66" charset="0"/>
              </a:rPr>
              <a:t>How do I change the colors in my cells? </a:t>
            </a: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See Excel 1&amp;2!</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cstate="print"/>
          <a:srcRect/>
          <a:stretch>
            <a:fillRect/>
          </a:stretch>
        </p:blipFill>
        <p:spPr bwMode="auto">
          <a:xfrm>
            <a:off x="251520" y="406026"/>
            <a:ext cx="2411760" cy="6451974"/>
          </a:xfrm>
          <a:prstGeom prst="rect">
            <a:avLst/>
          </a:prstGeom>
          <a:noFill/>
          <a:ln w="9525">
            <a:noFill/>
            <a:miter lim="800000"/>
            <a:headEnd/>
            <a:tailEnd/>
          </a:ln>
        </p:spPr>
      </p:pic>
      <p:sp>
        <p:nvSpPr>
          <p:cNvPr id="2" name="Rectangle 1"/>
          <p:cNvSpPr/>
          <p:nvPr/>
        </p:nvSpPr>
        <p:spPr>
          <a:xfrm>
            <a:off x="0" y="0"/>
            <a:ext cx="9144000" cy="69269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TextBox 25"/>
          <p:cNvSpPr txBox="1"/>
          <p:nvPr/>
        </p:nvSpPr>
        <p:spPr>
          <a:xfrm>
            <a:off x="2483768" y="1412776"/>
            <a:ext cx="3096344" cy="307777"/>
          </a:xfrm>
          <a:prstGeom prst="rect">
            <a:avLst/>
          </a:prstGeom>
          <a:noFill/>
        </p:spPr>
        <p:txBody>
          <a:bodyPr wrap="square" rtlCol="0">
            <a:spAutoFit/>
          </a:bodyPr>
          <a:lstStyle/>
          <a:p>
            <a:pPr>
              <a:buFontTx/>
              <a:buChar char="-"/>
            </a:pPr>
            <a:r>
              <a:rPr lang="en-CA" sz="1400" b="1" dirty="0" smtClean="0">
                <a:latin typeface="Comic Sans MS" pitchFamily="66" charset="0"/>
              </a:rPr>
              <a:t>1 All the females from London</a:t>
            </a:r>
          </a:p>
        </p:txBody>
      </p:sp>
      <p:sp>
        <p:nvSpPr>
          <p:cNvPr id="27" name="TextBox 26"/>
          <p:cNvSpPr txBox="1"/>
          <p:nvPr/>
        </p:nvSpPr>
        <p:spPr>
          <a:xfrm>
            <a:off x="2483768" y="5229200"/>
            <a:ext cx="3240360" cy="307777"/>
          </a:xfrm>
          <a:prstGeom prst="rect">
            <a:avLst/>
          </a:prstGeom>
          <a:noFill/>
        </p:spPr>
        <p:txBody>
          <a:bodyPr wrap="square" rtlCol="0">
            <a:spAutoFit/>
          </a:bodyPr>
          <a:lstStyle/>
          <a:p>
            <a:pPr>
              <a:buFontTx/>
              <a:buChar char="-"/>
            </a:pPr>
            <a:r>
              <a:rPr lang="en-CA" sz="1400" b="1" dirty="0" smtClean="0">
                <a:latin typeface="Comic Sans MS" pitchFamily="66" charset="0"/>
              </a:rPr>
              <a:t>5 All the females from Quebec</a:t>
            </a:r>
          </a:p>
        </p:txBody>
      </p:sp>
      <p:sp>
        <p:nvSpPr>
          <p:cNvPr id="28" name="TextBox 27"/>
          <p:cNvSpPr txBox="1"/>
          <p:nvPr/>
        </p:nvSpPr>
        <p:spPr>
          <a:xfrm>
            <a:off x="2483768" y="3212976"/>
            <a:ext cx="2952328" cy="307777"/>
          </a:xfrm>
          <a:prstGeom prst="rect">
            <a:avLst/>
          </a:prstGeom>
          <a:noFill/>
        </p:spPr>
        <p:txBody>
          <a:bodyPr wrap="square" rtlCol="0">
            <a:spAutoFit/>
          </a:bodyPr>
          <a:lstStyle/>
          <a:p>
            <a:pPr>
              <a:buFontTx/>
              <a:buChar char="-"/>
            </a:pPr>
            <a:r>
              <a:rPr lang="en-CA" sz="1400" b="1" dirty="0" smtClean="0">
                <a:latin typeface="Comic Sans MS" pitchFamily="66" charset="0"/>
              </a:rPr>
              <a:t>3 All the females from Paris</a:t>
            </a:r>
          </a:p>
        </p:txBody>
      </p:sp>
      <p:sp>
        <p:nvSpPr>
          <p:cNvPr id="12" name="TextBox 11"/>
          <p:cNvSpPr txBox="1"/>
          <p:nvPr/>
        </p:nvSpPr>
        <p:spPr>
          <a:xfrm>
            <a:off x="1" y="0"/>
            <a:ext cx="9143999" cy="646331"/>
          </a:xfrm>
          <a:prstGeom prst="rect">
            <a:avLst/>
          </a:prstGeom>
          <a:noFill/>
        </p:spPr>
        <p:txBody>
          <a:bodyPr wrap="square" rtlCol="0">
            <a:spAutoFit/>
          </a:bodyPr>
          <a:lstStyle/>
          <a:p>
            <a:r>
              <a:rPr lang="en-CA" b="1" dirty="0" smtClean="0">
                <a:latin typeface="Comic Sans MS" pitchFamily="66" charset="0"/>
              </a:rPr>
              <a:t>Calculate averages and confidence intervals of the body size, brain weight and standardised brain weight of our 6 groups of subjects.</a:t>
            </a:r>
            <a:endParaRPr lang="en-CA" b="1" dirty="0">
              <a:latin typeface="Comic Sans MS" pitchFamily="66" charset="0"/>
            </a:endParaRPr>
          </a:p>
        </p:txBody>
      </p:sp>
      <p:sp>
        <p:nvSpPr>
          <p:cNvPr id="13" name="TextBox 12"/>
          <p:cNvSpPr txBox="1"/>
          <p:nvPr/>
        </p:nvSpPr>
        <p:spPr>
          <a:xfrm>
            <a:off x="2483768" y="2420888"/>
            <a:ext cx="3168352" cy="307777"/>
          </a:xfrm>
          <a:prstGeom prst="rect">
            <a:avLst/>
          </a:prstGeom>
          <a:noFill/>
        </p:spPr>
        <p:txBody>
          <a:bodyPr wrap="square" rtlCol="0">
            <a:spAutoFit/>
          </a:bodyPr>
          <a:lstStyle/>
          <a:p>
            <a:pPr>
              <a:buFontTx/>
              <a:buChar char="-"/>
            </a:pPr>
            <a:r>
              <a:rPr lang="en-CA" sz="1400" b="1" dirty="0" smtClean="0">
                <a:latin typeface="Comic Sans MS" pitchFamily="66" charset="0"/>
              </a:rPr>
              <a:t>2 All the males from London</a:t>
            </a:r>
          </a:p>
        </p:txBody>
      </p:sp>
      <p:sp>
        <p:nvSpPr>
          <p:cNvPr id="14" name="TextBox 13"/>
          <p:cNvSpPr txBox="1"/>
          <p:nvPr/>
        </p:nvSpPr>
        <p:spPr>
          <a:xfrm>
            <a:off x="2483768" y="4005064"/>
            <a:ext cx="2736304" cy="307777"/>
          </a:xfrm>
          <a:prstGeom prst="rect">
            <a:avLst/>
          </a:prstGeom>
          <a:noFill/>
        </p:spPr>
        <p:txBody>
          <a:bodyPr wrap="square" rtlCol="0">
            <a:spAutoFit/>
          </a:bodyPr>
          <a:lstStyle/>
          <a:p>
            <a:pPr>
              <a:buFontTx/>
              <a:buChar char="-"/>
            </a:pPr>
            <a:r>
              <a:rPr lang="en-CA" sz="1400" b="1" dirty="0" smtClean="0">
                <a:latin typeface="Comic Sans MS" pitchFamily="66" charset="0"/>
              </a:rPr>
              <a:t>4 All the males from Paris</a:t>
            </a:r>
          </a:p>
        </p:txBody>
      </p:sp>
      <p:sp>
        <p:nvSpPr>
          <p:cNvPr id="15" name="TextBox 14"/>
          <p:cNvSpPr txBox="1"/>
          <p:nvPr/>
        </p:nvSpPr>
        <p:spPr>
          <a:xfrm>
            <a:off x="2483768" y="6550223"/>
            <a:ext cx="2880320" cy="307777"/>
          </a:xfrm>
          <a:prstGeom prst="rect">
            <a:avLst/>
          </a:prstGeom>
          <a:noFill/>
        </p:spPr>
        <p:txBody>
          <a:bodyPr wrap="square" rtlCol="0">
            <a:spAutoFit/>
          </a:bodyPr>
          <a:lstStyle/>
          <a:p>
            <a:pPr>
              <a:buFontTx/>
              <a:buChar char="-"/>
            </a:pPr>
            <a:r>
              <a:rPr lang="en-CA" sz="1400" b="1" dirty="0" smtClean="0">
                <a:latin typeface="Comic Sans MS" pitchFamily="66" charset="0"/>
              </a:rPr>
              <a:t>6 All the males from Quebec</a:t>
            </a:r>
          </a:p>
        </p:txBody>
      </p:sp>
      <p:pic>
        <p:nvPicPr>
          <p:cNvPr id="17" name="Picture 16" descr="Magnifier.GIF"/>
          <p:cNvPicPr>
            <a:picLocks noChangeAspect="1"/>
          </p:cNvPicPr>
          <p:nvPr/>
        </p:nvPicPr>
        <p:blipFill>
          <a:blip r:embed="rId3" cstate="print"/>
          <a:stretch>
            <a:fillRect/>
          </a:stretch>
        </p:blipFill>
        <p:spPr>
          <a:xfrm>
            <a:off x="1115616" y="1340768"/>
            <a:ext cx="752991" cy="775138"/>
          </a:xfrm>
          <a:prstGeom prst="rect">
            <a:avLst/>
          </a:prstGeom>
        </p:spPr>
      </p:pic>
      <p:pic>
        <p:nvPicPr>
          <p:cNvPr id="18" name="Picture 17" descr="Magnifier.GIF"/>
          <p:cNvPicPr>
            <a:picLocks noChangeAspect="1"/>
          </p:cNvPicPr>
          <p:nvPr/>
        </p:nvPicPr>
        <p:blipFill>
          <a:blip r:embed="rId3" cstate="print"/>
          <a:stretch>
            <a:fillRect/>
          </a:stretch>
        </p:blipFill>
        <p:spPr>
          <a:xfrm>
            <a:off x="1187624" y="3140968"/>
            <a:ext cx="752991" cy="775138"/>
          </a:xfrm>
          <a:prstGeom prst="rect">
            <a:avLst/>
          </a:prstGeom>
        </p:spPr>
      </p:pic>
      <p:pic>
        <p:nvPicPr>
          <p:cNvPr id="19" name="Picture 18" descr="Magnifier.GIF"/>
          <p:cNvPicPr>
            <a:picLocks noChangeAspect="1"/>
          </p:cNvPicPr>
          <p:nvPr/>
        </p:nvPicPr>
        <p:blipFill>
          <a:blip r:embed="rId3" cstate="print"/>
          <a:stretch>
            <a:fillRect/>
          </a:stretch>
        </p:blipFill>
        <p:spPr>
          <a:xfrm>
            <a:off x="1115616" y="5301208"/>
            <a:ext cx="752991" cy="775138"/>
          </a:xfrm>
          <a:prstGeom prst="rect">
            <a:avLst/>
          </a:prstGeom>
        </p:spPr>
      </p:pic>
      <p:pic>
        <p:nvPicPr>
          <p:cNvPr id="20" name="Picture 19" descr="Magnifier.GIF"/>
          <p:cNvPicPr>
            <a:picLocks noChangeAspect="1"/>
          </p:cNvPicPr>
          <p:nvPr/>
        </p:nvPicPr>
        <p:blipFill>
          <a:blip r:embed="rId3" cstate="print"/>
          <a:stretch>
            <a:fillRect/>
          </a:stretch>
        </p:blipFill>
        <p:spPr>
          <a:xfrm>
            <a:off x="5868144" y="6082862"/>
            <a:ext cx="752991" cy="775138"/>
          </a:xfrm>
          <a:prstGeom prst="rect">
            <a:avLst/>
          </a:prstGeom>
        </p:spPr>
      </p:pic>
      <p:sp>
        <p:nvSpPr>
          <p:cNvPr id="21" name="TextBox 20"/>
          <p:cNvSpPr txBox="1"/>
          <p:nvPr/>
        </p:nvSpPr>
        <p:spPr>
          <a:xfrm>
            <a:off x="5472608" y="2132856"/>
            <a:ext cx="3635896" cy="861774"/>
          </a:xfrm>
          <a:prstGeom prst="rect">
            <a:avLst/>
          </a:prstGeom>
          <a:solidFill>
            <a:schemeClr val="bg1"/>
          </a:solidFill>
        </p:spPr>
        <p:txBody>
          <a:bodyPr wrap="square" rtlCol="0">
            <a:spAutoFit/>
          </a:bodyPr>
          <a:lstStyle/>
          <a:p>
            <a:pPr>
              <a:buFontTx/>
              <a:buChar char="-"/>
            </a:pPr>
            <a:r>
              <a:rPr lang="en-CA" b="1" dirty="0" smtClean="0">
                <a:latin typeface="Comic Sans MS" pitchFamily="66" charset="0"/>
              </a:rPr>
              <a:t> </a:t>
            </a:r>
            <a:r>
              <a:rPr lang="en-CA" sz="1600" b="1" dirty="0" smtClean="0">
                <a:latin typeface="Comic Sans MS" pitchFamily="66" charset="0"/>
              </a:rPr>
              <a:t>Insert &amp; Label rows for stats </a:t>
            </a:r>
          </a:p>
          <a:p>
            <a:pPr>
              <a:buFontTx/>
              <a:buChar char="-"/>
            </a:pPr>
            <a:r>
              <a:rPr lang="en-CA" sz="1600" b="1" dirty="0" smtClean="0">
                <a:latin typeface="Comic Sans MS" pitchFamily="66" charset="0"/>
              </a:rPr>
              <a:t> Calculate Averages &amp; confidence intervals</a:t>
            </a:r>
            <a:endParaRPr lang="en-CA" sz="1600" b="1" dirty="0">
              <a:latin typeface="Comic Sans MS" pitchFamily="66" charset="0"/>
            </a:endParaRPr>
          </a:p>
        </p:txBody>
      </p:sp>
      <p:sp>
        <p:nvSpPr>
          <p:cNvPr id="22" name="Rectangle 21"/>
          <p:cNvSpPr/>
          <p:nvPr/>
        </p:nvSpPr>
        <p:spPr>
          <a:xfrm>
            <a:off x="5940152" y="2996952"/>
            <a:ext cx="2664296"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000" b="1" dirty="0" smtClean="0">
                <a:latin typeface="Comic Sans MS" pitchFamily="66" charset="0"/>
              </a:rPr>
              <a:t>How do I do that? </a:t>
            </a:r>
          </a:p>
          <a:p>
            <a:pPr algn="ctr"/>
            <a:endPar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omic Sans MS" pitchFamily="66" charset="0"/>
            </a:endParaRPr>
          </a:p>
          <a:p>
            <a:pPr algn="ct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See Excel 1&amp;2!</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4" name="TextBox 23"/>
          <p:cNvSpPr txBox="1"/>
          <p:nvPr/>
        </p:nvSpPr>
        <p:spPr>
          <a:xfrm>
            <a:off x="6300192" y="6093296"/>
            <a:ext cx="2464136" cy="369332"/>
          </a:xfrm>
          <a:prstGeom prst="rect">
            <a:avLst/>
          </a:prstGeom>
          <a:noFill/>
        </p:spPr>
        <p:txBody>
          <a:bodyPr wrap="none" rtlCol="0">
            <a:spAutoFit/>
          </a:bodyPr>
          <a:lstStyle/>
          <a:p>
            <a:r>
              <a:rPr lang="en-CA" b="1" dirty="0" smtClean="0">
                <a:latin typeface="Comic Sans MS" pitchFamily="66" charset="0"/>
              </a:rPr>
              <a:t>Go to the next slide</a:t>
            </a:r>
            <a:endParaRPr lang="en-CA" b="1" dirty="0">
              <a:latin typeface="Comic Sans MS" pitchFamily="66" charset="0"/>
            </a:endParaRPr>
          </a:p>
        </p:txBody>
      </p:sp>
      <p:sp>
        <p:nvSpPr>
          <p:cNvPr id="29" name="Rounded Rectangle 28"/>
          <p:cNvSpPr/>
          <p:nvPr/>
        </p:nvSpPr>
        <p:spPr>
          <a:xfrm>
            <a:off x="5508104" y="1988840"/>
            <a:ext cx="3456384" cy="2088232"/>
          </a:xfrm>
          <a:prstGeom prst="round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0" y="0"/>
            <a:ext cx="9144000" cy="954107"/>
          </a:xfrm>
          <a:prstGeom prst="rect">
            <a:avLst/>
          </a:prstGeom>
          <a:solidFill>
            <a:schemeClr val="accent6">
              <a:lumMod val="75000"/>
            </a:schemeClr>
          </a:solidFill>
        </p:spPr>
        <p:txBody>
          <a:bodyPr wrap="square" rtlCol="0">
            <a:spAutoFit/>
          </a:bodyPr>
          <a:lstStyle/>
          <a:p>
            <a:r>
              <a:rPr lang="en-CA" sz="2000" b="1" dirty="0" smtClean="0"/>
              <a:t>In </a:t>
            </a:r>
            <a:r>
              <a:rPr lang="en-CA" sz="2000" b="1" dirty="0" smtClean="0">
                <a:solidFill>
                  <a:schemeClr val="bg1">
                    <a:lumMod val="95000"/>
                  </a:schemeClr>
                </a:solidFill>
              </a:rPr>
              <a:t>Excel 2&amp;3</a:t>
            </a:r>
            <a:r>
              <a:rPr lang="en-CA" sz="2000" b="1" dirty="0" smtClean="0"/>
              <a:t> </a:t>
            </a:r>
            <a:r>
              <a:rPr lang="en-CA" b="1" dirty="0" smtClean="0">
                <a:uFill>
                  <a:solidFill>
                    <a:srgbClr val="FF0000"/>
                  </a:solidFill>
                </a:uFill>
                <a:latin typeface="Comic Sans MS" pitchFamily="66" charset="0"/>
              </a:rPr>
              <a:t>we saw that females’ brains are significantly smaller than the males'. If we standardise brain size relatively to body weight, then there is no significant difference between genders.</a:t>
            </a:r>
            <a:endParaRPr lang="en-CA" b="1" dirty="0"/>
          </a:p>
        </p:txBody>
      </p:sp>
      <p:sp>
        <p:nvSpPr>
          <p:cNvPr id="5" name="TextBox 4"/>
          <p:cNvSpPr txBox="1"/>
          <p:nvPr/>
        </p:nvSpPr>
        <p:spPr>
          <a:xfrm>
            <a:off x="0" y="5301208"/>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We will gather other data (from London and Quebec) and see if we come up with the same trends</a:t>
            </a:r>
            <a:endParaRPr lang="en-CA" sz="2400" b="1" dirty="0"/>
          </a:p>
        </p:txBody>
      </p:sp>
      <p:pic>
        <p:nvPicPr>
          <p:cNvPr id="2055" name="Picture 7"/>
          <p:cNvPicPr>
            <a:picLocks noChangeAspect="1" noChangeArrowheads="1"/>
          </p:cNvPicPr>
          <p:nvPr/>
        </p:nvPicPr>
        <p:blipFill>
          <a:blip r:embed="rId2" cstate="print"/>
          <a:srcRect/>
          <a:stretch>
            <a:fillRect/>
          </a:stretch>
        </p:blipFill>
        <p:spPr bwMode="auto">
          <a:xfrm>
            <a:off x="116978" y="1412776"/>
            <a:ext cx="8991526" cy="3744416"/>
          </a:xfrm>
          <a:prstGeom prst="rect">
            <a:avLst/>
          </a:prstGeom>
          <a:noFill/>
          <a:ln w="9525">
            <a:noFill/>
            <a:miter lim="800000"/>
            <a:headEnd/>
            <a:tailEnd/>
          </a:ln>
        </p:spPr>
      </p:pic>
      <p:sp>
        <p:nvSpPr>
          <p:cNvPr id="7" name="TextBox 6"/>
          <p:cNvSpPr txBox="1"/>
          <p:nvPr/>
        </p:nvSpPr>
        <p:spPr>
          <a:xfrm>
            <a:off x="0" y="6165304"/>
            <a:ext cx="9144000" cy="400110"/>
          </a:xfrm>
          <a:prstGeom prst="rect">
            <a:avLst/>
          </a:prstGeom>
          <a:noFill/>
        </p:spPr>
        <p:txBody>
          <a:bodyPr wrap="square" rtlCol="0">
            <a:spAutoFit/>
          </a:bodyPr>
          <a:lstStyle/>
          <a:p>
            <a:r>
              <a:rPr lang="en-CA" sz="2000" b="1" dirty="0" smtClean="0">
                <a:solidFill>
                  <a:srgbClr val="FF0000"/>
                </a:solidFill>
              </a:rPr>
              <a:t>I will assume that you possess a basic knowledge of Excel (see Tutorials 1,2&amp;3)</a:t>
            </a:r>
            <a:endParaRPr lang="en-CA" sz="2000" b="1" dirty="0">
              <a:solidFill>
                <a:srgbClr val="FF0000"/>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69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p:cNvSpPr txBox="1"/>
          <p:nvPr/>
        </p:nvSpPr>
        <p:spPr>
          <a:xfrm>
            <a:off x="1" y="0"/>
            <a:ext cx="9143999" cy="646331"/>
          </a:xfrm>
          <a:prstGeom prst="rect">
            <a:avLst/>
          </a:prstGeom>
          <a:noFill/>
        </p:spPr>
        <p:txBody>
          <a:bodyPr wrap="square" rtlCol="0">
            <a:spAutoFit/>
          </a:bodyPr>
          <a:lstStyle/>
          <a:p>
            <a:r>
              <a:rPr lang="en-CA" b="1" dirty="0" smtClean="0">
                <a:latin typeface="Comic Sans MS" pitchFamily="66" charset="0"/>
              </a:rPr>
              <a:t>Calculate averages and confidence intervals of the body size, brain weight and standardised brain weight of our 6 groups of subjects. (con’t)</a:t>
            </a:r>
            <a:endParaRPr lang="en-CA" b="1" dirty="0">
              <a:latin typeface="Comic Sans MS" pitchFamily="66" charset="0"/>
            </a:endParaRPr>
          </a:p>
        </p:txBody>
      </p:sp>
      <p:sp>
        <p:nvSpPr>
          <p:cNvPr id="26" name="TextBox 25"/>
          <p:cNvSpPr txBox="1"/>
          <p:nvPr/>
        </p:nvSpPr>
        <p:spPr>
          <a:xfrm>
            <a:off x="179512" y="745540"/>
            <a:ext cx="2592288" cy="523220"/>
          </a:xfrm>
          <a:prstGeom prst="rect">
            <a:avLst/>
          </a:prstGeom>
          <a:noFill/>
        </p:spPr>
        <p:txBody>
          <a:bodyPr wrap="square" rtlCol="0">
            <a:spAutoFit/>
          </a:bodyPr>
          <a:lstStyle/>
          <a:p>
            <a:pPr>
              <a:buFontTx/>
              <a:buChar char="-"/>
            </a:pPr>
            <a:r>
              <a:rPr lang="en-CA" sz="1400" b="1" dirty="0" smtClean="0"/>
              <a:t>1 All the females from London</a:t>
            </a:r>
          </a:p>
          <a:p>
            <a:pPr>
              <a:buFontTx/>
              <a:buChar char="-"/>
            </a:pPr>
            <a:r>
              <a:rPr lang="en-CA" sz="1400" b="1" dirty="0" smtClean="0"/>
              <a:t>2 All the males from London</a:t>
            </a:r>
          </a:p>
        </p:txBody>
      </p:sp>
      <p:sp>
        <p:nvSpPr>
          <p:cNvPr id="27" name="TextBox 26"/>
          <p:cNvSpPr txBox="1"/>
          <p:nvPr/>
        </p:nvSpPr>
        <p:spPr>
          <a:xfrm>
            <a:off x="6382444" y="1700808"/>
            <a:ext cx="2520280" cy="523220"/>
          </a:xfrm>
          <a:prstGeom prst="rect">
            <a:avLst/>
          </a:prstGeom>
          <a:noFill/>
        </p:spPr>
        <p:txBody>
          <a:bodyPr wrap="square" rtlCol="0">
            <a:spAutoFit/>
          </a:bodyPr>
          <a:lstStyle/>
          <a:p>
            <a:pPr>
              <a:buFontTx/>
              <a:buChar char="-"/>
            </a:pPr>
            <a:r>
              <a:rPr lang="en-CA" sz="1400" b="1" dirty="0" smtClean="0"/>
              <a:t>5 All the females from Quebec</a:t>
            </a:r>
          </a:p>
          <a:p>
            <a:pPr>
              <a:buFontTx/>
              <a:buChar char="-"/>
            </a:pPr>
            <a:r>
              <a:rPr lang="en-CA" sz="1400" b="1" dirty="0" smtClean="0"/>
              <a:t>6 All the males from Quebec</a:t>
            </a:r>
          </a:p>
        </p:txBody>
      </p:sp>
      <p:sp>
        <p:nvSpPr>
          <p:cNvPr id="28" name="TextBox 27"/>
          <p:cNvSpPr txBox="1"/>
          <p:nvPr/>
        </p:nvSpPr>
        <p:spPr>
          <a:xfrm>
            <a:off x="3419872" y="1249596"/>
            <a:ext cx="2304256" cy="523220"/>
          </a:xfrm>
          <a:prstGeom prst="rect">
            <a:avLst/>
          </a:prstGeom>
          <a:noFill/>
        </p:spPr>
        <p:txBody>
          <a:bodyPr wrap="square" rtlCol="0">
            <a:spAutoFit/>
          </a:bodyPr>
          <a:lstStyle/>
          <a:p>
            <a:pPr>
              <a:buFontTx/>
              <a:buChar char="-"/>
            </a:pPr>
            <a:r>
              <a:rPr lang="en-CA" sz="1400" b="1" dirty="0" smtClean="0"/>
              <a:t>3 All the females from Paris</a:t>
            </a:r>
          </a:p>
          <a:p>
            <a:pPr>
              <a:buFontTx/>
              <a:buChar char="-"/>
            </a:pPr>
            <a:r>
              <a:rPr lang="en-CA" sz="1400" b="1" dirty="0" smtClean="0"/>
              <a:t>4 All the males from Paris</a:t>
            </a:r>
          </a:p>
        </p:txBody>
      </p:sp>
      <p:pic>
        <p:nvPicPr>
          <p:cNvPr id="9221" name="Picture 5"/>
          <p:cNvPicPr>
            <a:picLocks noChangeAspect="1" noChangeArrowheads="1"/>
          </p:cNvPicPr>
          <p:nvPr/>
        </p:nvPicPr>
        <p:blipFill>
          <a:blip r:embed="rId2" cstate="print"/>
          <a:srcRect/>
          <a:stretch>
            <a:fillRect/>
          </a:stretch>
        </p:blipFill>
        <p:spPr bwMode="auto">
          <a:xfrm>
            <a:off x="64790" y="1268760"/>
            <a:ext cx="3067050" cy="3724275"/>
          </a:xfrm>
          <a:prstGeom prst="rect">
            <a:avLst/>
          </a:prstGeom>
          <a:noFill/>
          <a:ln w="38100">
            <a:solidFill>
              <a:schemeClr val="tx1"/>
            </a:solidFill>
            <a:miter lim="800000"/>
            <a:headEnd/>
            <a:tailEnd/>
          </a:ln>
        </p:spPr>
      </p:pic>
      <p:pic>
        <p:nvPicPr>
          <p:cNvPr id="9222" name="Picture 6"/>
          <p:cNvPicPr>
            <a:picLocks noChangeAspect="1" noChangeArrowheads="1"/>
          </p:cNvPicPr>
          <p:nvPr/>
        </p:nvPicPr>
        <p:blipFill>
          <a:blip r:embed="rId3" cstate="print"/>
          <a:srcRect/>
          <a:stretch>
            <a:fillRect/>
          </a:stretch>
        </p:blipFill>
        <p:spPr bwMode="auto">
          <a:xfrm>
            <a:off x="2915816" y="1772816"/>
            <a:ext cx="3114675" cy="3352800"/>
          </a:xfrm>
          <a:prstGeom prst="rect">
            <a:avLst/>
          </a:prstGeom>
          <a:noFill/>
          <a:ln w="38100">
            <a:solidFill>
              <a:schemeClr val="tx1"/>
            </a:solidFill>
            <a:miter lim="800000"/>
            <a:headEnd/>
            <a:tailEnd/>
          </a:ln>
        </p:spPr>
      </p:pic>
      <p:pic>
        <p:nvPicPr>
          <p:cNvPr id="9223" name="Picture 7"/>
          <p:cNvPicPr>
            <a:picLocks noChangeAspect="1" noChangeArrowheads="1"/>
          </p:cNvPicPr>
          <p:nvPr/>
        </p:nvPicPr>
        <p:blipFill>
          <a:blip r:embed="rId4" cstate="print"/>
          <a:srcRect/>
          <a:stretch>
            <a:fillRect/>
          </a:stretch>
        </p:blipFill>
        <p:spPr bwMode="auto">
          <a:xfrm>
            <a:off x="5950396" y="2199248"/>
            <a:ext cx="3086100" cy="4533900"/>
          </a:xfrm>
          <a:prstGeom prst="rect">
            <a:avLst/>
          </a:prstGeom>
          <a:noFill/>
          <a:ln w="38100">
            <a:solidFill>
              <a:schemeClr val="tx1"/>
            </a:solidFill>
            <a:miter lim="800000"/>
            <a:headEnd/>
            <a:tailEnd/>
          </a:ln>
        </p:spPr>
      </p:pic>
      <p:sp>
        <p:nvSpPr>
          <p:cNvPr id="10" name="TextBox 9"/>
          <p:cNvSpPr txBox="1"/>
          <p:nvPr/>
        </p:nvSpPr>
        <p:spPr>
          <a:xfrm>
            <a:off x="539552" y="5517232"/>
            <a:ext cx="4464496" cy="923330"/>
          </a:xfrm>
          <a:prstGeom prst="rect">
            <a:avLst/>
          </a:prstGeom>
          <a:noFill/>
        </p:spPr>
        <p:txBody>
          <a:bodyPr wrap="square" rtlCol="0">
            <a:spAutoFit/>
          </a:bodyPr>
          <a:lstStyle/>
          <a:p>
            <a:r>
              <a:rPr lang="en-CA" b="1" dirty="0" smtClean="0">
                <a:latin typeface="Comic Sans MS" pitchFamily="66" charset="0"/>
              </a:rPr>
              <a:t>Now, we have to plot these data and</a:t>
            </a:r>
          </a:p>
          <a:p>
            <a:endParaRPr lang="en-CA" b="1" dirty="0" smtClean="0">
              <a:latin typeface="Comic Sans MS" pitchFamily="66" charset="0"/>
            </a:endParaRPr>
          </a:p>
          <a:p>
            <a:r>
              <a:rPr lang="en-CA" b="1" dirty="0" smtClean="0">
                <a:latin typeface="Comic Sans MS" pitchFamily="66" charset="0"/>
              </a:rPr>
              <a:t>we will do it in  </a:t>
            </a:r>
            <a:endParaRPr lang="en-CA" b="1" dirty="0">
              <a:latin typeface="Comic Sans MS" pitchFamily="66" charset="0"/>
            </a:endParaRPr>
          </a:p>
        </p:txBody>
      </p:sp>
      <p:sp>
        <p:nvSpPr>
          <p:cNvPr id="12" name="Rectangle 11"/>
          <p:cNvSpPr/>
          <p:nvPr/>
        </p:nvSpPr>
        <p:spPr>
          <a:xfrm>
            <a:off x="2232248" y="5949280"/>
            <a:ext cx="1763688" cy="584775"/>
          </a:xfrm>
          <a:prstGeom prst="rect">
            <a:avLst/>
          </a:prstGeom>
          <a:noFill/>
        </p:spPr>
        <p:txBody>
          <a:bodyPr wrap="square" lIns="91440" tIns="45720" rIns="91440" bIns="45720">
            <a:spAutoFit/>
            <a:scene3d>
              <a:camera prst="obliqueBottomRight"/>
              <a:lightRig rig="threePt" dir="t"/>
            </a:scene3d>
          </a:bodyPr>
          <a:lstStyle/>
          <a:p>
            <a:pPr algn="ctr"/>
            <a:r>
              <a:rPr lang="en-US"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 5</a:t>
            </a:r>
          </a:p>
        </p:txBody>
      </p:sp>
      <p:pic>
        <p:nvPicPr>
          <p:cNvPr id="1027" name="Picture 3"/>
          <p:cNvPicPr>
            <a:picLocks noChangeAspect="1" noChangeArrowheads="1"/>
          </p:cNvPicPr>
          <p:nvPr/>
        </p:nvPicPr>
        <p:blipFill>
          <a:blip r:embed="rId5" cstate="print"/>
          <a:srcRect/>
          <a:stretch>
            <a:fillRect/>
          </a:stretch>
        </p:blipFill>
        <p:spPr bwMode="auto">
          <a:xfrm>
            <a:off x="3923928" y="5877272"/>
            <a:ext cx="855235" cy="644277"/>
          </a:xfrm>
          <a:prstGeom prst="rect">
            <a:avLst/>
          </a:prstGeom>
          <a:noFill/>
          <a:ln w="9525">
            <a:noFill/>
            <a:miter lim="800000"/>
            <a:headEnd/>
            <a:tailEnd/>
          </a:ln>
        </p:spPr>
      </p:pic>
      <p:sp>
        <p:nvSpPr>
          <p:cNvPr id="14" name="Oval Callout 13"/>
          <p:cNvSpPr/>
          <p:nvPr/>
        </p:nvSpPr>
        <p:spPr>
          <a:xfrm>
            <a:off x="4716016" y="5517232"/>
            <a:ext cx="1152128" cy="432048"/>
          </a:xfrm>
          <a:prstGeom prst="wedgeEllipseCallout">
            <a:avLst>
              <a:gd name="adj1" fmla="val -52167"/>
              <a:gd name="adj2" fmla="val 65798"/>
            </a:avLst>
          </a:prstGeom>
          <a:noFill/>
          <a:ln w="38100">
            <a:solidFill>
              <a:srgbClr val="FF86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b="1" dirty="0" smtClean="0">
                <a:solidFill>
                  <a:srgbClr val="0000FF"/>
                </a:solidFill>
              </a:rPr>
              <a:t>Click on </a:t>
            </a:r>
            <a:r>
              <a:rPr lang="en-CA" sz="1400" b="1" u="sng" dirty="0" smtClean="0">
                <a:solidFill>
                  <a:srgbClr val="0000FF"/>
                </a:solidFill>
              </a:rPr>
              <a:t>Excel 5</a:t>
            </a:r>
            <a:r>
              <a:rPr lang="en-CA" sz="1400" b="1" dirty="0" smtClean="0">
                <a:solidFill>
                  <a:srgbClr val="0000FF"/>
                </a:solidFill>
              </a:rPr>
              <a:t> </a:t>
            </a:r>
            <a:endParaRPr lang="en-CA" sz="1400" b="1" dirty="0">
              <a:solidFill>
                <a:srgbClr val="0000FF"/>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763688" cy="584775"/>
          </a:xfrm>
          <a:prstGeom prst="rect">
            <a:avLst/>
          </a:prstGeom>
          <a:noFill/>
        </p:spPr>
        <p:txBody>
          <a:bodyPr wrap="square" lIns="91440" tIns="45720" rIns="91440" bIns="45720">
            <a:spAutoFit/>
            <a:scene3d>
              <a:camera prst="obliqueBottomRight"/>
              <a:lightRig rig="threePt" dir="t"/>
            </a:scene3d>
          </a:bodyPr>
          <a:lstStyle/>
          <a:p>
            <a:pPr algn="ctr"/>
            <a:r>
              <a:rPr lang="en-US"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 4</a:t>
            </a:r>
          </a:p>
        </p:txBody>
      </p:sp>
      <p:sp>
        <p:nvSpPr>
          <p:cNvPr id="3" name="TextBox 2"/>
          <p:cNvSpPr txBox="1"/>
          <p:nvPr/>
        </p:nvSpPr>
        <p:spPr>
          <a:xfrm>
            <a:off x="539552" y="5517232"/>
            <a:ext cx="4464496" cy="369332"/>
          </a:xfrm>
          <a:prstGeom prst="rect">
            <a:avLst/>
          </a:prstGeom>
          <a:noFill/>
        </p:spPr>
        <p:txBody>
          <a:bodyPr wrap="square" rtlCol="0">
            <a:spAutoFit/>
          </a:bodyPr>
          <a:lstStyle/>
          <a:p>
            <a:r>
              <a:rPr lang="en-CA" b="1" dirty="0" smtClean="0">
                <a:latin typeface="Comic Sans MS" pitchFamily="66" charset="0"/>
              </a:rPr>
              <a:t>85% no ribbon</a:t>
            </a:r>
            <a:endParaRPr lang="en-CA" b="1" dirty="0">
              <a:latin typeface="Comic Sans MS" pitchFamily="66" charset="0"/>
            </a:endParaRPr>
          </a:p>
        </p:txBody>
      </p:sp>
      <p:sp>
        <p:nvSpPr>
          <p:cNvPr id="4" name="TextBox 3"/>
          <p:cNvSpPr txBox="1"/>
          <p:nvPr/>
        </p:nvSpPr>
        <p:spPr>
          <a:xfrm>
            <a:off x="683568" y="1988840"/>
            <a:ext cx="5529078" cy="369332"/>
          </a:xfrm>
          <a:prstGeom prst="rect">
            <a:avLst/>
          </a:prstGeom>
          <a:noFill/>
        </p:spPr>
        <p:txBody>
          <a:bodyPr wrap="none" rtlCol="0">
            <a:spAutoFit/>
          </a:bodyPr>
          <a:lstStyle/>
          <a:p>
            <a:r>
              <a:rPr lang="en-CA" b="1" dirty="0" smtClean="0">
                <a:solidFill>
                  <a:srgbClr val="FF0000"/>
                </a:solidFill>
              </a:rPr>
              <a:t>For a demo  on how to insert and label rows click here -&gt;</a:t>
            </a:r>
            <a:endParaRPr lang="en-CA" b="1" dirty="0">
              <a:solidFill>
                <a:srgbClr val="FF0000"/>
              </a:solidFill>
            </a:endParaRPr>
          </a:p>
        </p:txBody>
      </p:sp>
      <p:pic>
        <p:nvPicPr>
          <p:cNvPr id="5" name="Picture 4" descr="http://sanitronix.com/movie_icon.gif">
            <a:hlinkClick r:id="rId2"/>
          </p:cNvPr>
          <p:cNvPicPr>
            <a:picLocks noChangeAspect="1" noChangeArrowheads="1"/>
          </p:cNvPicPr>
          <p:nvPr/>
        </p:nvPicPr>
        <p:blipFill>
          <a:blip r:embed="rId3" cstate="print"/>
          <a:srcRect/>
          <a:stretch>
            <a:fillRect/>
          </a:stretch>
        </p:blipFill>
        <p:spPr bwMode="auto">
          <a:xfrm>
            <a:off x="6156176" y="1772816"/>
            <a:ext cx="504056" cy="504057"/>
          </a:xfrm>
          <a:prstGeom prst="rect">
            <a:avLst/>
          </a:prstGeom>
          <a:noFill/>
        </p:spPr>
      </p:pic>
      <p:sp>
        <p:nvSpPr>
          <p:cNvPr id="6" name="TextBox 5"/>
          <p:cNvSpPr txBox="1"/>
          <p:nvPr/>
        </p:nvSpPr>
        <p:spPr>
          <a:xfrm>
            <a:off x="683568" y="3275692"/>
            <a:ext cx="5327677" cy="646331"/>
          </a:xfrm>
          <a:prstGeom prst="rect">
            <a:avLst/>
          </a:prstGeom>
          <a:noFill/>
        </p:spPr>
        <p:txBody>
          <a:bodyPr wrap="none" rtlCol="0">
            <a:spAutoFit/>
          </a:bodyPr>
          <a:lstStyle/>
          <a:p>
            <a:r>
              <a:rPr lang="en-CA" b="1" dirty="0" smtClean="0">
                <a:solidFill>
                  <a:srgbClr val="FF0000"/>
                </a:solidFill>
              </a:rPr>
              <a:t>For a demo  on how to calculate Averages and </a:t>
            </a:r>
          </a:p>
          <a:p>
            <a:r>
              <a:rPr lang="en-CA" b="1" dirty="0" smtClean="0">
                <a:solidFill>
                  <a:srgbClr val="FF0000"/>
                </a:solidFill>
              </a:rPr>
              <a:t>Confidence Intervals  quickly &amp; efficiently click here -&gt;</a:t>
            </a:r>
            <a:endParaRPr lang="en-CA" b="1" dirty="0">
              <a:solidFill>
                <a:srgbClr val="FF0000"/>
              </a:solidFill>
            </a:endParaRPr>
          </a:p>
        </p:txBody>
      </p:sp>
      <p:pic>
        <p:nvPicPr>
          <p:cNvPr id="7" name="Picture 6" descr="http://sanitronix.com/movie_icon.gif">
            <a:hlinkClick r:id="rId2"/>
          </p:cNvPr>
          <p:cNvPicPr>
            <a:picLocks noChangeAspect="1" noChangeArrowheads="1"/>
          </p:cNvPicPr>
          <p:nvPr/>
        </p:nvPicPr>
        <p:blipFill>
          <a:blip r:embed="rId3" cstate="print"/>
          <a:srcRect/>
          <a:stretch>
            <a:fillRect/>
          </a:stretch>
        </p:blipFill>
        <p:spPr bwMode="auto">
          <a:xfrm>
            <a:off x="5940152" y="3356992"/>
            <a:ext cx="504056" cy="5040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0"/>
            <a:ext cx="9144000" cy="47667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29698" name="Picture 2"/>
          <p:cNvPicPr>
            <a:picLocks noChangeAspect="1" noChangeArrowheads="1"/>
          </p:cNvPicPr>
          <p:nvPr/>
        </p:nvPicPr>
        <p:blipFill>
          <a:blip r:embed="rId2" cstate="print"/>
          <a:srcRect/>
          <a:stretch>
            <a:fillRect/>
          </a:stretch>
        </p:blipFill>
        <p:spPr bwMode="auto">
          <a:xfrm>
            <a:off x="467544" y="1556794"/>
            <a:ext cx="1933966" cy="4752528"/>
          </a:xfrm>
          <a:prstGeom prst="rect">
            <a:avLst/>
          </a:prstGeom>
          <a:noFill/>
          <a:ln w="9525">
            <a:noFill/>
            <a:miter lim="800000"/>
            <a:headEnd/>
            <a:tailEnd/>
          </a:ln>
        </p:spPr>
      </p:pic>
      <p:sp>
        <p:nvSpPr>
          <p:cNvPr id="17" name="Rectangle 16"/>
          <p:cNvSpPr/>
          <p:nvPr/>
        </p:nvSpPr>
        <p:spPr>
          <a:xfrm>
            <a:off x="0" y="1"/>
            <a:ext cx="9144000" cy="461665"/>
          </a:xfrm>
          <a:prstGeom prst="rect">
            <a:avLst/>
          </a:prstGeom>
          <a:no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SORTING DATA (and splitting the spreadsheet)</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pic>
        <p:nvPicPr>
          <p:cNvPr id="16386" name="Picture 2"/>
          <p:cNvPicPr>
            <a:picLocks noChangeAspect="1" noChangeArrowheads="1"/>
          </p:cNvPicPr>
          <p:nvPr/>
        </p:nvPicPr>
        <p:blipFill>
          <a:blip r:embed="rId3" cstate="print"/>
          <a:srcRect/>
          <a:stretch>
            <a:fillRect/>
          </a:stretch>
        </p:blipFill>
        <p:spPr bwMode="auto">
          <a:xfrm>
            <a:off x="3203848" y="1196752"/>
            <a:ext cx="3981450" cy="3667125"/>
          </a:xfrm>
          <a:prstGeom prst="rect">
            <a:avLst/>
          </a:prstGeom>
          <a:noFill/>
          <a:ln w="9525">
            <a:noFill/>
            <a:miter lim="800000"/>
            <a:headEnd/>
            <a:tailEnd/>
          </a:ln>
        </p:spPr>
      </p:pic>
      <p:sp>
        <p:nvSpPr>
          <p:cNvPr id="22" name="Rounded Rectangle 21"/>
          <p:cNvSpPr/>
          <p:nvPr/>
        </p:nvSpPr>
        <p:spPr>
          <a:xfrm>
            <a:off x="3131840" y="1052736"/>
            <a:ext cx="4104456" cy="3816424"/>
          </a:xfrm>
          <a:prstGeom prst="round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cxnSp>
        <p:nvCxnSpPr>
          <p:cNvPr id="34" name="Straight Arrow Connector 33"/>
          <p:cNvCxnSpPr/>
          <p:nvPr/>
        </p:nvCxnSpPr>
        <p:spPr>
          <a:xfrm>
            <a:off x="2555776" y="1844824"/>
            <a:ext cx="936104" cy="216024"/>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0" name="Picture 29" descr="Magnifier.GIF"/>
          <p:cNvPicPr>
            <a:picLocks noChangeAspect="1"/>
          </p:cNvPicPr>
          <p:nvPr/>
        </p:nvPicPr>
        <p:blipFill>
          <a:blip r:embed="rId4" cstate="print"/>
          <a:stretch>
            <a:fillRect/>
          </a:stretch>
        </p:blipFill>
        <p:spPr>
          <a:xfrm rot="19929991">
            <a:off x="987701" y="1634004"/>
            <a:ext cx="1272119" cy="1309534"/>
          </a:xfrm>
          <a:prstGeom prst="rect">
            <a:avLst/>
          </a:prstGeom>
        </p:spPr>
      </p:pic>
      <p:sp>
        <p:nvSpPr>
          <p:cNvPr id="20" name="Rounded Rectangle 19"/>
          <p:cNvSpPr/>
          <p:nvPr/>
        </p:nvSpPr>
        <p:spPr>
          <a:xfrm>
            <a:off x="395536" y="1412777"/>
            <a:ext cx="2016224" cy="1800200"/>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pic>
        <p:nvPicPr>
          <p:cNvPr id="1026" name="Picture 2"/>
          <p:cNvPicPr>
            <a:picLocks noChangeAspect="1" noChangeArrowheads="1"/>
          </p:cNvPicPr>
          <p:nvPr/>
        </p:nvPicPr>
        <p:blipFill>
          <a:blip r:embed="rId5" cstate="print"/>
          <a:srcRect/>
          <a:stretch>
            <a:fillRect/>
          </a:stretch>
        </p:blipFill>
        <p:spPr bwMode="auto">
          <a:xfrm>
            <a:off x="2483768" y="5373216"/>
            <a:ext cx="1008112" cy="952106"/>
          </a:xfrm>
          <a:prstGeom prst="rect">
            <a:avLst/>
          </a:prstGeom>
          <a:noFill/>
          <a:ln w="9525">
            <a:noFill/>
            <a:miter lim="800000"/>
            <a:headEnd/>
            <a:tailEnd/>
          </a:ln>
        </p:spPr>
      </p:pic>
      <p:sp>
        <p:nvSpPr>
          <p:cNvPr id="21" name="Rectangular Callout 20"/>
          <p:cNvSpPr/>
          <p:nvPr/>
        </p:nvSpPr>
        <p:spPr>
          <a:xfrm>
            <a:off x="3995936" y="5157192"/>
            <a:ext cx="4320480" cy="1008112"/>
          </a:xfrm>
          <a:prstGeom prst="wedgeRectCallout">
            <a:avLst>
              <a:gd name="adj1" fmla="val -65773"/>
              <a:gd name="adj2" fmla="val -13087"/>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dirty="0" smtClean="0">
                <a:solidFill>
                  <a:schemeClr val="accent6">
                    <a:lumMod val="75000"/>
                  </a:schemeClr>
                </a:solidFill>
              </a:rPr>
              <a:t>YEWWW ...</a:t>
            </a:r>
            <a:r>
              <a:rPr lang="en-CA" b="1" dirty="0" smtClean="0">
                <a:solidFill>
                  <a:schemeClr val="accent6">
                    <a:lumMod val="75000"/>
                  </a:schemeClr>
                </a:solidFill>
                <a:uFill>
                  <a:solidFill>
                    <a:srgbClr val="FF0000"/>
                  </a:solidFill>
                </a:uFill>
                <a:latin typeface="Comic Sans MS" pitchFamily="66" charset="0"/>
              </a:rPr>
              <a:t>This is a </a:t>
            </a:r>
            <a:r>
              <a:rPr lang="en-CA" b="1" u="sng" dirty="0" smtClean="0">
                <a:solidFill>
                  <a:schemeClr val="accent6">
                    <a:lumMod val="75000"/>
                  </a:schemeClr>
                </a:solidFill>
                <a:uFill>
                  <a:solidFill>
                    <a:srgbClr val="FF0000"/>
                  </a:solidFill>
                </a:uFill>
                <a:latin typeface="Comic Sans MS" pitchFamily="66" charset="0"/>
              </a:rPr>
              <a:t>Big</a:t>
            </a:r>
            <a:r>
              <a:rPr lang="en-CA" b="1" dirty="0" smtClean="0">
                <a:solidFill>
                  <a:schemeClr val="accent6">
                    <a:lumMod val="75000"/>
                  </a:schemeClr>
                </a:solidFill>
                <a:uFill>
                  <a:solidFill>
                    <a:srgbClr val="FF0000"/>
                  </a:solidFill>
                </a:uFill>
                <a:latin typeface="Comic Sans MS" pitchFamily="66" charset="0"/>
              </a:rPr>
              <a:t> </a:t>
            </a:r>
            <a:r>
              <a:rPr lang="en-CA" b="1" u="sng" dirty="0" smtClean="0">
                <a:solidFill>
                  <a:schemeClr val="accent6">
                    <a:lumMod val="75000"/>
                  </a:schemeClr>
                </a:solidFill>
                <a:uFill>
                  <a:solidFill>
                    <a:srgbClr val="FF0000"/>
                  </a:solidFill>
                </a:uFill>
                <a:latin typeface="Comic Sans MS" pitchFamily="66" charset="0"/>
              </a:rPr>
              <a:t>Messy</a:t>
            </a:r>
            <a:r>
              <a:rPr lang="en-CA" b="1" dirty="0" smtClean="0">
                <a:solidFill>
                  <a:schemeClr val="accent6">
                    <a:lumMod val="75000"/>
                  </a:schemeClr>
                </a:solidFill>
                <a:uFill>
                  <a:solidFill>
                    <a:srgbClr val="FF0000"/>
                  </a:solidFill>
                </a:uFill>
                <a:latin typeface="Comic Sans MS" pitchFamily="66" charset="0"/>
              </a:rPr>
              <a:t> table!</a:t>
            </a:r>
            <a:r>
              <a:rPr lang="en-CA" b="1" dirty="0" smtClean="0">
                <a:uFill>
                  <a:solidFill>
                    <a:srgbClr val="FF0000"/>
                  </a:solidFill>
                </a:uFill>
                <a:latin typeface="Comic Sans MS" pitchFamily="66" charset="0"/>
              </a:rPr>
              <a:t>!</a:t>
            </a:r>
            <a:endParaRPr lang="en-CA" dirty="0" smtClean="0"/>
          </a:p>
          <a:p>
            <a:r>
              <a:rPr lang="en-CA" b="1" dirty="0" smtClean="0">
                <a:solidFill>
                  <a:schemeClr val="accent6">
                    <a:lumMod val="75000"/>
                  </a:schemeClr>
                </a:solidFill>
              </a:rPr>
              <a:t>The cities are all mixed up ... and  the genders all mixed up too.</a:t>
            </a:r>
            <a:endParaRPr lang="en-CA" b="1" dirty="0">
              <a:solidFill>
                <a:schemeClr val="accent6">
                  <a:lumMod val="75000"/>
                </a:schemeClr>
              </a:solidFill>
            </a:endParaRPr>
          </a:p>
        </p:txBody>
      </p:sp>
      <p:sp>
        <p:nvSpPr>
          <p:cNvPr id="18" name="TextBox 17"/>
          <p:cNvSpPr txBox="1"/>
          <p:nvPr/>
        </p:nvSpPr>
        <p:spPr>
          <a:xfrm>
            <a:off x="323528" y="548680"/>
            <a:ext cx="5832648" cy="400110"/>
          </a:xfrm>
          <a:prstGeom prst="rect">
            <a:avLst/>
          </a:prstGeom>
          <a:noFill/>
        </p:spPr>
        <p:txBody>
          <a:bodyPr wrap="square" rtlCol="0">
            <a:spAutoFit/>
          </a:bodyPr>
          <a:lstStyle/>
          <a:p>
            <a:r>
              <a:rPr lang="en-CA" sz="2000" b="1" dirty="0" smtClean="0">
                <a:latin typeface="Comic Sans MS" pitchFamily="66" charset="0"/>
              </a:rPr>
              <a:t>In this tutorial you will learn how to go from </a:t>
            </a:r>
            <a:endParaRPr lang="en-CA" sz="2000" b="1" dirty="0">
              <a:latin typeface="Comic Sans MS" pitchFamily="66" charset="0"/>
            </a:endParaRPr>
          </a:p>
        </p:txBody>
      </p:sp>
      <p:sp>
        <p:nvSpPr>
          <p:cNvPr id="19" name="Down Arrow 18"/>
          <p:cNvSpPr/>
          <p:nvPr/>
        </p:nvSpPr>
        <p:spPr>
          <a:xfrm>
            <a:off x="6012160" y="692696"/>
            <a:ext cx="1080120" cy="792088"/>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23" name="TextBox 22"/>
          <p:cNvSpPr txBox="1"/>
          <p:nvPr/>
        </p:nvSpPr>
        <p:spPr>
          <a:xfrm rot="21438773">
            <a:off x="6156645" y="1002267"/>
            <a:ext cx="927487" cy="369332"/>
          </a:xfrm>
          <a:prstGeom prst="rect">
            <a:avLst/>
          </a:prstGeom>
          <a:noFill/>
        </p:spPr>
        <p:txBody>
          <a:bodyPr wrap="square" rtlCol="0">
            <a:spAutoFit/>
          </a:bodyPr>
          <a:lstStyle/>
          <a:p>
            <a:r>
              <a:rPr lang="en-CA" b="1" dirty="0" smtClean="0">
                <a:latin typeface="Comic Sans MS" pitchFamily="66" charset="0"/>
              </a:rPr>
              <a:t>THIS</a:t>
            </a:r>
            <a:endParaRPr lang="en-CA" b="1" dirty="0">
              <a:latin typeface="Comic Sans MS" pitchFamily="66" charset="0"/>
            </a:endParaRPr>
          </a:p>
        </p:txBody>
      </p:sp>
      <p:sp>
        <p:nvSpPr>
          <p:cNvPr id="29" name="Down Arrow 28"/>
          <p:cNvSpPr/>
          <p:nvPr/>
        </p:nvSpPr>
        <p:spPr>
          <a:xfrm rot="16200000">
            <a:off x="7704348" y="2888941"/>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b="1" dirty="0" smtClean="0">
                <a:solidFill>
                  <a:srgbClr val="0000FF"/>
                </a:solidFill>
                <a:latin typeface="Comic Sans MS" pitchFamily="66" charset="0"/>
              </a:rPr>
              <a:t>Click  here!</a:t>
            </a:r>
            <a:endParaRPr lang="en-CA" sz="1100" b="1" dirty="0">
              <a:solidFill>
                <a:srgbClr val="0000FF"/>
              </a:solidFill>
              <a:latin typeface="Chiller" pitchFamily="82" charset="0"/>
            </a:endParaRPr>
          </a:p>
        </p:txBody>
      </p:sp>
      <p:sp>
        <p:nvSpPr>
          <p:cNvPr id="31" name="TextBox 30"/>
          <p:cNvSpPr txBox="1"/>
          <p:nvPr/>
        </p:nvSpPr>
        <p:spPr>
          <a:xfrm>
            <a:off x="7016378" y="3068961"/>
            <a:ext cx="1300038" cy="461665"/>
          </a:xfrm>
          <a:prstGeom prst="rect">
            <a:avLst/>
          </a:prstGeom>
          <a:noFill/>
        </p:spPr>
        <p:txBody>
          <a:bodyPr wrap="square" rtlCol="0">
            <a:spAutoFit/>
          </a:bodyPr>
          <a:lstStyle/>
          <a:p>
            <a:pPr algn="ctr"/>
            <a:r>
              <a:rPr lang="en-CA" sz="2400" b="1" dirty="0" smtClean="0">
                <a:latin typeface="Comic Sans MS" pitchFamily="66" charset="0"/>
              </a:rPr>
              <a:t>to</a:t>
            </a:r>
            <a:endParaRPr lang="en-CA" sz="2400" b="1" dirty="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0" y="0"/>
            <a:ext cx="9144000" cy="47667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0244" name="Picture 4"/>
          <p:cNvPicPr>
            <a:picLocks noChangeAspect="1" noChangeArrowheads="1"/>
          </p:cNvPicPr>
          <p:nvPr/>
        </p:nvPicPr>
        <p:blipFill>
          <a:blip r:embed="rId2" cstate="print"/>
          <a:srcRect/>
          <a:stretch>
            <a:fillRect/>
          </a:stretch>
        </p:blipFill>
        <p:spPr bwMode="auto">
          <a:xfrm>
            <a:off x="3851920" y="1268760"/>
            <a:ext cx="4615125" cy="3960440"/>
          </a:xfrm>
          <a:prstGeom prst="rect">
            <a:avLst/>
          </a:prstGeom>
          <a:noFill/>
          <a:ln w="9525">
            <a:noFill/>
            <a:miter lim="800000"/>
            <a:headEnd/>
            <a:tailEnd/>
          </a:ln>
        </p:spPr>
      </p:pic>
      <p:pic>
        <p:nvPicPr>
          <p:cNvPr id="10245" name="Picture 5"/>
          <p:cNvPicPr>
            <a:picLocks noChangeAspect="1" noChangeArrowheads="1"/>
          </p:cNvPicPr>
          <p:nvPr/>
        </p:nvPicPr>
        <p:blipFill>
          <a:blip r:embed="rId3" cstate="print"/>
          <a:srcRect/>
          <a:stretch>
            <a:fillRect/>
          </a:stretch>
        </p:blipFill>
        <p:spPr bwMode="auto">
          <a:xfrm>
            <a:off x="251520" y="260647"/>
            <a:ext cx="3384376" cy="6453437"/>
          </a:xfrm>
          <a:prstGeom prst="rect">
            <a:avLst/>
          </a:prstGeom>
          <a:noFill/>
          <a:ln w="9525">
            <a:noFill/>
            <a:miter lim="800000"/>
            <a:headEnd/>
            <a:tailEnd/>
          </a:ln>
        </p:spPr>
      </p:pic>
      <p:cxnSp>
        <p:nvCxnSpPr>
          <p:cNvPr id="14" name="Straight Arrow Connector 13"/>
          <p:cNvCxnSpPr/>
          <p:nvPr/>
        </p:nvCxnSpPr>
        <p:spPr>
          <a:xfrm rot="5400000">
            <a:off x="1295636" y="1016732"/>
            <a:ext cx="936898" cy="794"/>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370026" y="2960154"/>
            <a:ext cx="792088"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1153208" y="4832362"/>
            <a:ext cx="1224136"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1413620" y="2060054"/>
            <a:ext cx="1008112"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1511660" y="3752242"/>
            <a:ext cx="792088"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1305608" y="6056498"/>
            <a:ext cx="1224136"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835696" y="692696"/>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sp>
        <p:nvSpPr>
          <p:cNvPr id="23" name="TextBox 22"/>
          <p:cNvSpPr txBox="1"/>
          <p:nvPr/>
        </p:nvSpPr>
        <p:spPr>
          <a:xfrm>
            <a:off x="1835696" y="2730406"/>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sp>
        <p:nvSpPr>
          <p:cNvPr id="24" name="TextBox 23"/>
          <p:cNvSpPr txBox="1"/>
          <p:nvPr/>
        </p:nvSpPr>
        <p:spPr>
          <a:xfrm>
            <a:off x="1835696" y="4581128"/>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sp>
        <p:nvSpPr>
          <p:cNvPr id="25" name="TextBox 24"/>
          <p:cNvSpPr txBox="1"/>
          <p:nvPr/>
        </p:nvSpPr>
        <p:spPr>
          <a:xfrm>
            <a:off x="1988096" y="1722294"/>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sp>
        <p:nvSpPr>
          <p:cNvPr id="26" name="TextBox 25"/>
          <p:cNvSpPr txBox="1"/>
          <p:nvPr/>
        </p:nvSpPr>
        <p:spPr>
          <a:xfrm>
            <a:off x="1979712" y="3594502"/>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sp>
        <p:nvSpPr>
          <p:cNvPr id="27" name="TextBox 26"/>
          <p:cNvSpPr txBox="1"/>
          <p:nvPr/>
        </p:nvSpPr>
        <p:spPr>
          <a:xfrm>
            <a:off x="1979712" y="5877272"/>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cxnSp>
        <p:nvCxnSpPr>
          <p:cNvPr id="28" name="Straight Arrow Connector 27"/>
          <p:cNvCxnSpPr/>
          <p:nvPr/>
        </p:nvCxnSpPr>
        <p:spPr>
          <a:xfrm rot="5400000">
            <a:off x="537964" y="1555998"/>
            <a:ext cx="2016224" cy="1588"/>
          </a:xfrm>
          <a:prstGeom prst="straightConnector1">
            <a:avLst/>
          </a:prstGeom>
          <a:ln w="7620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754782" y="3355404"/>
            <a:ext cx="1584176" cy="1588"/>
          </a:xfrm>
          <a:prstGeom prst="straightConnector1">
            <a:avLst/>
          </a:prstGeom>
          <a:ln w="76200">
            <a:solidFill>
              <a:srgbClr val="CC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5400000">
            <a:off x="286730" y="5407632"/>
            <a:ext cx="2520280" cy="1588"/>
          </a:xfrm>
          <a:prstGeom prst="straightConnector1">
            <a:avLst/>
          </a:prstGeom>
          <a:ln w="76200">
            <a:solidFill>
              <a:srgbClr val="EA75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83568" y="1391290"/>
            <a:ext cx="824265" cy="338554"/>
          </a:xfrm>
          <a:prstGeom prst="rect">
            <a:avLst/>
          </a:prstGeom>
          <a:solidFill>
            <a:schemeClr val="bg1"/>
          </a:solidFill>
        </p:spPr>
        <p:txBody>
          <a:bodyPr wrap="none" rtlCol="0">
            <a:spAutoFit/>
          </a:bodyPr>
          <a:lstStyle/>
          <a:p>
            <a:r>
              <a:rPr lang="en-CA" sz="1600" b="1" dirty="0" smtClean="0">
                <a:solidFill>
                  <a:srgbClr val="009900"/>
                </a:solidFill>
              </a:rPr>
              <a:t>London</a:t>
            </a:r>
            <a:endParaRPr lang="en-CA" sz="1600" b="1" dirty="0">
              <a:solidFill>
                <a:srgbClr val="009900"/>
              </a:solidFill>
            </a:endParaRPr>
          </a:p>
        </p:txBody>
      </p:sp>
      <p:sp>
        <p:nvSpPr>
          <p:cNvPr id="35" name="TextBox 34"/>
          <p:cNvSpPr txBox="1"/>
          <p:nvPr/>
        </p:nvSpPr>
        <p:spPr>
          <a:xfrm>
            <a:off x="879852" y="3212976"/>
            <a:ext cx="595804" cy="338554"/>
          </a:xfrm>
          <a:prstGeom prst="rect">
            <a:avLst/>
          </a:prstGeom>
          <a:solidFill>
            <a:schemeClr val="bg1"/>
          </a:solidFill>
        </p:spPr>
        <p:txBody>
          <a:bodyPr wrap="none" rtlCol="0">
            <a:spAutoFit/>
          </a:bodyPr>
          <a:lstStyle/>
          <a:p>
            <a:r>
              <a:rPr lang="en-CA" sz="1600" b="1" dirty="0" smtClean="0">
                <a:solidFill>
                  <a:srgbClr val="CC00FF"/>
                </a:solidFill>
              </a:rPr>
              <a:t>Paris</a:t>
            </a:r>
            <a:endParaRPr lang="en-CA" sz="1600" b="1" dirty="0">
              <a:solidFill>
                <a:srgbClr val="CC00FF"/>
              </a:solidFill>
            </a:endParaRPr>
          </a:p>
        </p:txBody>
      </p:sp>
      <p:sp>
        <p:nvSpPr>
          <p:cNvPr id="36" name="TextBox 35"/>
          <p:cNvSpPr txBox="1"/>
          <p:nvPr/>
        </p:nvSpPr>
        <p:spPr>
          <a:xfrm>
            <a:off x="683568" y="5301208"/>
            <a:ext cx="838691" cy="338554"/>
          </a:xfrm>
          <a:prstGeom prst="rect">
            <a:avLst/>
          </a:prstGeom>
          <a:solidFill>
            <a:schemeClr val="bg1"/>
          </a:solidFill>
        </p:spPr>
        <p:txBody>
          <a:bodyPr wrap="none" rtlCol="0">
            <a:spAutoFit/>
          </a:bodyPr>
          <a:lstStyle/>
          <a:p>
            <a:r>
              <a:rPr lang="en-CA" sz="1600" b="1" dirty="0" smtClean="0">
                <a:solidFill>
                  <a:srgbClr val="EA7500"/>
                </a:solidFill>
              </a:rPr>
              <a:t>Quebec</a:t>
            </a:r>
            <a:endParaRPr lang="en-CA" sz="1600" b="1" dirty="0">
              <a:solidFill>
                <a:srgbClr val="EA7500"/>
              </a:solidFill>
            </a:endParaRPr>
          </a:p>
        </p:txBody>
      </p:sp>
      <p:pic>
        <p:nvPicPr>
          <p:cNvPr id="40" name="Picture 39" descr="Magnifier.GIF"/>
          <p:cNvPicPr>
            <a:picLocks noChangeAspect="1"/>
          </p:cNvPicPr>
          <p:nvPr/>
        </p:nvPicPr>
        <p:blipFill>
          <a:blip r:embed="rId4" cstate="print"/>
          <a:stretch>
            <a:fillRect/>
          </a:stretch>
        </p:blipFill>
        <p:spPr>
          <a:xfrm rot="19371729">
            <a:off x="1781751" y="621408"/>
            <a:ext cx="1462197" cy="1505203"/>
          </a:xfrm>
          <a:prstGeom prst="rect">
            <a:avLst/>
          </a:prstGeom>
        </p:spPr>
      </p:pic>
      <p:sp>
        <p:nvSpPr>
          <p:cNvPr id="42" name="Rounded Rectangle 41"/>
          <p:cNvSpPr/>
          <p:nvPr/>
        </p:nvSpPr>
        <p:spPr>
          <a:xfrm>
            <a:off x="4355976" y="1268760"/>
            <a:ext cx="4104456" cy="4032448"/>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ounded Rectangle 36"/>
          <p:cNvSpPr/>
          <p:nvPr/>
        </p:nvSpPr>
        <p:spPr>
          <a:xfrm>
            <a:off x="539552" y="332656"/>
            <a:ext cx="2952328" cy="2232248"/>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39" name="Straight Arrow Connector 38"/>
          <p:cNvCxnSpPr/>
          <p:nvPr/>
        </p:nvCxnSpPr>
        <p:spPr>
          <a:xfrm>
            <a:off x="3635896" y="1556792"/>
            <a:ext cx="432048" cy="144016"/>
          </a:xfrm>
          <a:prstGeom prst="straightConnector1">
            <a:avLst/>
          </a:prstGeom>
          <a:ln w="635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4" name="Rectangular Callout 43"/>
          <p:cNvSpPr/>
          <p:nvPr/>
        </p:nvSpPr>
        <p:spPr>
          <a:xfrm>
            <a:off x="6012160" y="5661248"/>
            <a:ext cx="2448272" cy="864096"/>
          </a:xfrm>
          <a:prstGeom prst="wedgeRectCallout">
            <a:avLst>
              <a:gd name="adj1" fmla="val -88837"/>
              <a:gd name="adj2" fmla="val -43322"/>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dirty="0" smtClean="0">
                <a:solidFill>
                  <a:schemeClr val="accent6">
                    <a:lumMod val="75000"/>
                  </a:schemeClr>
                </a:solidFill>
              </a:rPr>
              <a:t>Mmmm!</a:t>
            </a:r>
          </a:p>
          <a:p>
            <a:r>
              <a:rPr lang="en-CA" b="1" dirty="0" smtClean="0">
                <a:solidFill>
                  <a:schemeClr val="accent6">
                    <a:lumMod val="75000"/>
                  </a:schemeClr>
                </a:solidFill>
              </a:rPr>
              <a:t>Nice &amp; Tidy... and I did it in less than 5 min.</a:t>
            </a:r>
            <a:endParaRPr lang="en-CA" b="1" dirty="0">
              <a:solidFill>
                <a:schemeClr val="accent6">
                  <a:lumMod val="75000"/>
                </a:schemeClr>
              </a:solidFill>
            </a:endParaRPr>
          </a:p>
        </p:txBody>
      </p:sp>
      <p:pic>
        <p:nvPicPr>
          <p:cNvPr id="2050" name="Picture 2"/>
          <p:cNvPicPr>
            <a:picLocks noChangeAspect="1" noChangeArrowheads="1"/>
          </p:cNvPicPr>
          <p:nvPr/>
        </p:nvPicPr>
        <p:blipFill>
          <a:blip r:embed="rId5" cstate="print"/>
          <a:srcRect/>
          <a:stretch>
            <a:fillRect/>
          </a:stretch>
        </p:blipFill>
        <p:spPr bwMode="auto">
          <a:xfrm>
            <a:off x="3995936" y="5373216"/>
            <a:ext cx="962871" cy="935360"/>
          </a:xfrm>
          <a:prstGeom prst="rect">
            <a:avLst/>
          </a:prstGeom>
          <a:noFill/>
          <a:ln w="9525">
            <a:noFill/>
            <a:miter lim="800000"/>
            <a:headEnd/>
            <a:tailEnd/>
          </a:ln>
        </p:spPr>
      </p:pic>
      <p:sp>
        <p:nvSpPr>
          <p:cNvPr id="45" name="Rectangle 44"/>
          <p:cNvSpPr/>
          <p:nvPr/>
        </p:nvSpPr>
        <p:spPr>
          <a:xfrm>
            <a:off x="0" y="1"/>
            <a:ext cx="9144000" cy="461665"/>
          </a:xfrm>
          <a:prstGeom prst="rect">
            <a:avLst/>
          </a:prstGeom>
          <a:no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SORTING DATA (and splitting the spreadsheet)</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46" name="Down Arrow 45"/>
          <p:cNvSpPr/>
          <p:nvPr/>
        </p:nvSpPr>
        <p:spPr>
          <a:xfrm>
            <a:off x="7596336" y="44625"/>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47" name="TextBox 46"/>
          <p:cNvSpPr txBox="1"/>
          <p:nvPr/>
        </p:nvSpPr>
        <p:spPr>
          <a:xfrm rot="21438773">
            <a:off x="7884837" y="445842"/>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0" y="0"/>
            <a:ext cx="9144000" cy="47667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0244" name="Picture 4"/>
          <p:cNvPicPr>
            <a:picLocks noChangeAspect="1" noChangeArrowheads="1"/>
          </p:cNvPicPr>
          <p:nvPr/>
        </p:nvPicPr>
        <p:blipFill>
          <a:blip r:embed="rId2" cstate="print"/>
          <a:srcRect/>
          <a:stretch>
            <a:fillRect/>
          </a:stretch>
        </p:blipFill>
        <p:spPr bwMode="auto">
          <a:xfrm>
            <a:off x="3851920" y="620688"/>
            <a:ext cx="4615125" cy="3960440"/>
          </a:xfrm>
          <a:prstGeom prst="rect">
            <a:avLst/>
          </a:prstGeom>
          <a:noFill/>
          <a:ln w="9525">
            <a:noFill/>
            <a:miter lim="800000"/>
            <a:headEnd/>
            <a:tailEnd/>
          </a:ln>
        </p:spPr>
      </p:pic>
      <p:pic>
        <p:nvPicPr>
          <p:cNvPr id="10245" name="Picture 5"/>
          <p:cNvPicPr>
            <a:picLocks noChangeAspect="1" noChangeArrowheads="1"/>
          </p:cNvPicPr>
          <p:nvPr/>
        </p:nvPicPr>
        <p:blipFill>
          <a:blip r:embed="rId3" cstate="print"/>
          <a:srcRect/>
          <a:stretch>
            <a:fillRect/>
          </a:stretch>
        </p:blipFill>
        <p:spPr bwMode="auto">
          <a:xfrm>
            <a:off x="251520" y="260647"/>
            <a:ext cx="3384376" cy="6453437"/>
          </a:xfrm>
          <a:prstGeom prst="rect">
            <a:avLst/>
          </a:prstGeom>
          <a:noFill/>
          <a:ln w="9525">
            <a:noFill/>
            <a:miter lim="800000"/>
            <a:headEnd/>
            <a:tailEnd/>
          </a:ln>
        </p:spPr>
      </p:pic>
      <p:cxnSp>
        <p:nvCxnSpPr>
          <p:cNvPr id="14" name="Straight Arrow Connector 13"/>
          <p:cNvCxnSpPr/>
          <p:nvPr/>
        </p:nvCxnSpPr>
        <p:spPr>
          <a:xfrm rot="5400000">
            <a:off x="1295636" y="1016732"/>
            <a:ext cx="936898" cy="794"/>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370026" y="2960154"/>
            <a:ext cx="792088"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1153208" y="4832362"/>
            <a:ext cx="1224136" cy="1588"/>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1413620" y="2060054"/>
            <a:ext cx="1008112"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1511660" y="3752242"/>
            <a:ext cx="792088"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1305608" y="6056498"/>
            <a:ext cx="1224136" cy="1588"/>
          </a:xfrm>
          <a:prstGeom prst="straightConnector1">
            <a:avLst/>
          </a:prstGeom>
          <a:ln w="38100">
            <a:solidFill>
              <a:srgbClr val="0000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835696" y="692696"/>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sp>
        <p:nvSpPr>
          <p:cNvPr id="23" name="TextBox 22"/>
          <p:cNvSpPr txBox="1"/>
          <p:nvPr/>
        </p:nvSpPr>
        <p:spPr>
          <a:xfrm>
            <a:off x="1835696" y="2730406"/>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sp>
        <p:nvSpPr>
          <p:cNvPr id="24" name="TextBox 23"/>
          <p:cNvSpPr txBox="1"/>
          <p:nvPr/>
        </p:nvSpPr>
        <p:spPr>
          <a:xfrm>
            <a:off x="1835696" y="4581128"/>
            <a:ext cx="798808" cy="338554"/>
          </a:xfrm>
          <a:prstGeom prst="rect">
            <a:avLst/>
          </a:prstGeom>
          <a:solidFill>
            <a:schemeClr val="bg1"/>
          </a:solidFill>
        </p:spPr>
        <p:txBody>
          <a:bodyPr wrap="none" rtlCol="0">
            <a:spAutoFit/>
          </a:bodyPr>
          <a:lstStyle/>
          <a:p>
            <a:r>
              <a:rPr lang="en-CA" sz="1600" b="1" dirty="0" smtClean="0">
                <a:solidFill>
                  <a:srgbClr val="FF0000"/>
                </a:solidFill>
              </a:rPr>
              <a:t>Female</a:t>
            </a:r>
            <a:endParaRPr lang="en-CA" sz="1600" b="1" dirty="0">
              <a:solidFill>
                <a:srgbClr val="FF0000"/>
              </a:solidFill>
            </a:endParaRPr>
          </a:p>
        </p:txBody>
      </p:sp>
      <p:sp>
        <p:nvSpPr>
          <p:cNvPr id="25" name="TextBox 24"/>
          <p:cNvSpPr txBox="1"/>
          <p:nvPr/>
        </p:nvSpPr>
        <p:spPr>
          <a:xfrm>
            <a:off x="1988096" y="1722294"/>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sp>
        <p:nvSpPr>
          <p:cNvPr id="26" name="TextBox 25"/>
          <p:cNvSpPr txBox="1"/>
          <p:nvPr/>
        </p:nvSpPr>
        <p:spPr>
          <a:xfrm>
            <a:off x="1979712" y="3594502"/>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sp>
        <p:nvSpPr>
          <p:cNvPr id="27" name="TextBox 26"/>
          <p:cNvSpPr txBox="1"/>
          <p:nvPr/>
        </p:nvSpPr>
        <p:spPr>
          <a:xfrm>
            <a:off x="1979712" y="5877272"/>
            <a:ext cx="617477" cy="338554"/>
          </a:xfrm>
          <a:prstGeom prst="rect">
            <a:avLst/>
          </a:prstGeom>
          <a:solidFill>
            <a:schemeClr val="bg1"/>
          </a:solidFill>
        </p:spPr>
        <p:txBody>
          <a:bodyPr wrap="none" rtlCol="0">
            <a:spAutoFit/>
          </a:bodyPr>
          <a:lstStyle/>
          <a:p>
            <a:r>
              <a:rPr lang="en-CA" sz="1600" b="1" dirty="0" smtClean="0">
                <a:solidFill>
                  <a:srgbClr val="0000FF"/>
                </a:solidFill>
              </a:rPr>
              <a:t>Male</a:t>
            </a:r>
            <a:endParaRPr lang="en-CA" sz="1600" b="1" dirty="0">
              <a:solidFill>
                <a:srgbClr val="0000FF"/>
              </a:solidFill>
            </a:endParaRPr>
          </a:p>
        </p:txBody>
      </p:sp>
      <p:cxnSp>
        <p:nvCxnSpPr>
          <p:cNvPr id="28" name="Straight Arrow Connector 27"/>
          <p:cNvCxnSpPr/>
          <p:nvPr/>
        </p:nvCxnSpPr>
        <p:spPr>
          <a:xfrm rot="5400000">
            <a:off x="537964" y="1555998"/>
            <a:ext cx="2016224" cy="1588"/>
          </a:xfrm>
          <a:prstGeom prst="straightConnector1">
            <a:avLst/>
          </a:prstGeom>
          <a:ln w="76200">
            <a:solidFill>
              <a:srgbClr val="0099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754782" y="3355404"/>
            <a:ext cx="1584176" cy="1588"/>
          </a:xfrm>
          <a:prstGeom prst="straightConnector1">
            <a:avLst/>
          </a:prstGeom>
          <a:ln w="76200">
            <a:solidFill>
              <a:srgbClr val="CC00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5400000">
            <a:off x="286730" y="5407632"/>
            <a:ext cx="2520280" cy="1588"/>
          </a:xfrm>
          <a:prstGeom prst="straightConnector1">
            <a:avLst/>
          </a:prstGeom>
          <a:ln w="76200">
            <a:solidFill>
              <a:srgbClr val="EA75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83568" y="1391290"/>
            <a:ext cx="824265" cy="338554"/>
          </a:xfrm>
          <a:prstGeom prst="rect">
            <a:avLst/>
          </a:prstGeom>
          <a:solidFill>
            <a:schemeClr val="bg1"/>
          </a:solidFill>
        </p:spPr>
        <p:txBody>
          <a:bodyPr wrap="none" rtlCol="0">
            <a:spAutoFit/>
          </a:bodyPr>
          <a:lstStyle/>
          <a:p>
            <a:r>
              <a:rPr lang="en-CA" sz="1600" b="1" dirty="0" smtClean="0">
                <a:solidFill>
                  <a:srgbClr val="009900"/>
                </a:solidFill>
              </a:rPr>
              <a:t>London</a:t>
            </a:r>
            <a:endParaRPr lang="en-CA" sz="1600" b="1" dirty="0">
              <a:solidFill>
                <a:srgbClr val="009900"/>
              </a:solidFill>
            </a:endParaRPr>
          </a:p>
        </p:txBody>
      </p:sp>
      <p:sp>
        <p:nvSpPr>
          <p:cNvPr id="35" name="TextBox 34"/>
          <p:cNvSpPr txBox="1"/>
          <p:nvPr/>
        </p:nvSpPr>
        <p:spPr>
          <a:xfrm>
            <a:off x="879852" y="3212976"/>
            <a:ext cx="595804" cy="338554"/>
          </a:xfrm>
          <a:prstGeom prst="rect">
            <a:avLst/>
          </a:prstGeom>
          <a:solidFill>
            <a:schemeClr val="bg1"/>
          </a:solidFill>
        </p:spPr>
        <p:txBody>
          <a:bodyPr wrap="none" rtlCol="0">
            <a:spAutoFit/>
          </a:bodyPr>
          <a:lstStyle/>
          <a:p>
            <a:r>
              <a:rPr lang="en-CA" sz="1600" b="1" dirty="0" smtClean="0">
                <a:solidFill>
                  <a:srgbClr val="CC00FF"/>
                </a:solidFill>
              </a:rPr>
              <a:t>Paris</a:t>
            </a:r>
            <a:endParaRPr lang="en-CA" sz="1600" b="1" dirty="0">
              <a:solidFill>
                <a:srgbClr val="CC00FF"/>
              </a:solidFill>
            </a:endParaRPr>
          </a:p>
        </p:txBody>
      </p:sp>
      <p:sp>
        <p:nvSpPr>
          <p:cNvPr id="36" name="TextBox 35"/>
          <p:cNvSpPr txBox="1"/>
          <p:nvPr/>
        </p:nvSpPr>
        <p:spPr>
          <a:xfrm>
            <a:off x="683568" y="5301208"/>
            <a:ext cx="838691" cy="338554"/>
          </a:xfrm>
          <a:prstGeom prst="rect">
            <a:avLst/>
          </a:prstGeom>
          <a:solidFill>
            <a:schemeClr val="bg1"/>
          </a:solidFill>
        </p:spPr>
        <p:txBody>
          <a:bodyPr wrap="none" rtlCol="0">
            <a:spAutoFit/>
          </a:bodyPr>
          <a:lstStyle/>
          <a:p>
            <a:r>
              <a:rPr lang="en-CA" sz="1600" b="1" dirty="0" smtClean="0">
                <a:solidFill>
                  <a:srgbClr val="EA7500"/>
                </a:solidFill>
              </a:rPr>
              <a:t>Quebec</a:t>
            </a:r>
            <a:endParaRPr lang="en-CA" sz="1600" b="1" dirty="0">
              <a:solidFill>
                <a:srgbClr val="EA7500"/>
              </a:solidFill>
            </a:endParaRPr>
          </a:p>
        </p:txBody>
      </p:sp>
      <p:pic>
        <p:nvPicPr>
          <p:cNvPr id="40" name="Picture 39" descr="Magnifier.GIF"/>
          <p:cNvPicPr>
            <a:picLocks noChangeAspect="1"/>
          </p:cNvPicPr>
          <p:nvPr/>
        </p:nvPicPr>
        <p:blipFill>
          <a:blip r:embed="rId4" cstate="print"/>
          <a:stretch>
            <a:fillRect/>
          </a:stretch>
        </p:blipFill>
        <p:spPr>
          <a:xfrm rot="19371729">
            <a:off x="1781751" y="621408"/>
            <a:ext cx="1462197" cy="1505203"/>
          </a:xfrm>
          <a:prstGeom prst="rect">
            <a:avLst/>
          </a:prstGeom>
        </p:spPr>
      </p:pic>
      <p:sp>
        <p:nvSpPr>
          <p:cNvPr id="42" name="Rounded Rectangle 41"/>
          <p:cNvSpPr/>
          <p:nvPr/>
        </p:nvSpPr>
        <p:spPr>
          <a:xfrm>
            <a:off x="4355976" y="620688"/>
            <a:ext cx="4104456" cy="4032448"/>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ounded Rectangle 36"/>
          <p:cNvSpPr/>
          <p:nvPr/>
        </p:nvSpPr>
        <p:spPr>
          <a:xfrm>
            <a:off x="539552" y="332656"/>
            <a:ext cx="2952328" cy="2232248"/>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39" name="Straight Arrow Connector 38"/>
          <p:cNvCxnSpPr/>
          <p:nvPr/>
        </p:nvCxnSpPr>
        <p:spPr>
          <a:xfrm>
            <a:off x="3635896" y="1556792"/>
            <a:ext cx="432048" cy="144016"/>
          </a:xfrm>
          <a:prstGeom prst="straightConnector1">
            <a:avLst/>
          </a:prstGeom>
          <a:ln w="635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4" name="Rectangular Callout 43"/>
          <p:cNvSpPr/>
          <p:nvPr/>
        </p:nvSpPr>
        <p:spPr>
          <a:xfrm>
            <a:off x="5796136" y="4797152"/>
            <a:ext cx="2448272" cy="864096"/>
          </a:xfrm>
          <a:prstGeom prst="wedgeRectCallout">
            <a:avLst>
              <a:gd name="adj1" fmla="val -84472"/>
              <a:gd name="adj2" fmla="val 39136"/>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dirty="0" smtClean="0">
                <a:solidFill>
                  <a:schemeClr val="accent6">
                    <a:lumMod val="75000"/>
                  </a:schemeClr>
                </a:solidFill>
              </a:rPr>
              <a:t>Mmmm!</a:t>
            </a:r>
          </a:p>
          <a:p>
            <a:r>
              <a:rPr lang="en-CA" b="1" dirty="0" smtClean="0">
                <a:solidFill>
                  <a:schemeClr val="accent6">
                    <a:lumMod val="75000"/>
                  </a:schemeClr>
                </a:solidFill>
              </a:rPr>
              <a:t>Nice &amp; Tidy... and I did it in less than 5 min.</a:t>
            </a:r>
            <a:endParaRPr lang="en-CA" b="1" dirty="0">
              <a:solidFill>
                <a:schemeClr val="accent6">
                  <a:lumMod val="75000"/>
                </a:schemeClr>
              </a:solidFill>
            </a:endParaRPr>
          </a:p>
        </p:txBody>
      </p:sp>
      <p:pic>
        <p:nvPicPr>
          <p:cNvPr id="2050" name="Picture 2"/>
          <p:cNvPicPr>
            <a:picLocks noChangeAspect="1" noChangeArrowheads="1"/>
          </p:cNvPicPr>
          <p:nvPr/>
        </p:nvPicPr>
        <p:blipFill>
          <a:blip r:embed="rId5" cstate="print"/>
          <a:srcRect/>
          <a:stretch>
            <a:fillRect/>
          </a:stretch>
        </p:blipFill>
        <p:spPr bwMode="auto">
          <a:xfrm>
            <a:off x="3995936" y="5373216"/>
            <a:ext cx="962871" cy="935360"/>
          </a:xfrm>
          <a:prstGeom prst="rect">
            <a:avLst/>
          </a:prstGeom>
          <a:noFill/>
          <a:ln w="9525">
            <a:noFill/>
            <a:miter lim="800000"/>
            <a:headEnd/>
            <a:tailEnd/>
          </a:ln>
        </p:spPr>
      </p:pic>
      <p:sp>
        <p:nvSpPr>
          <p:cNvPr id="45" name="Rectangle 44"/>
          <p:cNvSpPr/>
          <p:nvPr/>
        </p:nvSpPr>
        <p:spPr>
          <a:xfrm>
            <a:off x="0" y="1"/>
            <a:ext cx="9144000" cy="461665"/>
          </a:xfrm>
          <a:prstGeom prst="rect">
            <a:avLst/>
          </a:prstGeom>
          <a:no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SORTING DATA (and splitting the spreadsheet)</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46" name="Down Arrow 45"/>
          <p:cNvSpPr/>
          <p:nvPr/>
        </p:nvSpPr>
        <p:spPr>
          <a:xfrm>
            <a:off x="7596336" y="44625"/>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47" name="TextBox 46"/>
          <p:cNvSpPr txBox="1"/>
          <p:nvPr/>
        </p:nvSpPr>
        <p:spPr>
          <a:xfrm rot="21438773">
            <a:off x="7884837" y="445842"/>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
        <p:nvSpPr>
          <p:cNvPr id="38" name="Rectangular Callout 37"/>
          <p:cNvSpPr/>
          <p:nvPr/>
        </p:nvSpPr>
        <p:spPr>
          <a:xfrm>
            <a:off x="5076056" y="6021288"/>
            <a:ext cx="2376264" cy="576064"/>
          </a:xfrm>
          <a:prstGeom prst="wedgeRectCallout">
            <a:avLst>
              <a:gd name="adj1" fmla="val -48191"/>
              <a:gd name="adj2" fmla="val -71495"/>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b="1" dirty="0" smtClean="0">
                <a:solidFill>
                  <a:srgbClr val="0000FF"/>
                </a:solidFill>
              </a:rPr>
              <a:t>Splitting spreadsheet? </a:t>
            </a:r>
          </a:p>
          <a:p>
            <a:pPr algn="ctr"/>
            <a:r>
              <a:rPr lang="en-CA" b="1" dirty="0" smtClean="0">
                <a:solidFill>
                  <a:srgbClr val="0000FF"/>
                </a:solidFill>
              </a:rPr>
              <a:t>Click here!</a:t>
            </a:r>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0" y="1"/>
            <a:ext cx="9144000" cy="461665"/>
          </a:xfrm>
          <a:prstGeom prst="rect">
            <a:avLst/>
          </a:prstGeom>
          <a:solidFill>
            <a:schemeClr val="accent6">
              <a:lumMod val="75000"/>
            </a:schemeClr>
          </a:solidFill>
        </p:spPr>
        <p:txBody>
          <a:bodyPr wrap="square" lIns="91440" tIns="45720" rIns="91440" bIns="45720">
            <a:spAutoFit/>
            <a:scene3d>
              <a:camera prst="obliqueBottomRight"/>
              <a:lightRig rig="threePt" dir="t"/>
            </a:scene3d>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                       splitting the spreadsheet</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pic>
        <p:nvPicPr>
          <p:cNvPr id="11267" name="Picture 3"/>
          <p:cNvPicPr>
            <a:picLocks noChangeAspect="1" noChangeArrowheads="1"/>
          </p:cNvPicPr>
          <p:nvPr/>
        </p:nvPicPr>
        <p:blipFill>
          <a:blip r:embed="rId2" cstate="print"/>
          <a:srcRect/>
          <a:stretch>
            <a:fillRect/>
          </a:stretch>
        </p:blipFill>
        <p:spPr bwMode="auto">
          <a:xfrm>
            <a:off x="4788024" y="2996952"/>
            <a:ext cx="4005476" cy="3519405"/>
          </a:xfrm>
          <a:prstGeom prst="rect">
            <a:avLst/>
          </a:prstGeom>
          <a:noFill/>
          <a:ln w="38100">
            <a:solidFill>
              <a:schemeClr val="tx1"/>
            </a:solidFill>
            <a:miter lim="800000"/>
            <a:headEnd/>
            <a:tailEnd/>
          </a:ln>
        </p:spPr>
      </p:pic>
      <p:pic>
        <p:nvPicPr>
          <p:cNvPr id="20" name="Picture 5"/>
          <p:cNvPicPr>
            <a:picLocks noChangeAspect="1" noChangeArrowheads="1"/>
          </p:cNvPicPr>
          <p:nvPr/>
        </p:nvPicPr>
        <p:blipFill>
          <a:blip r:embed="rId3" cstate="print"/>
          <a:srcRect/>
          <a:stretch>
            <a:fillRect/>
          </a:stretch>
        </p:blipFill>
        <p:spPr bwMode="auto">
          <a:xfrm>
            <a:off x="0" y="288032"/>
            <a:ext cx="1194060" cy="2276872"/>
          </a:xfrm>
          <a:prstGeom prst="rect">
            <a:avLst/>
          </a:prstGeom>
          <a:noFill/>
          <a:ln w="9525">
            <a:noFill/>
            <a:miter lim="800000"/>
            <a:headEnd/>
            <a:tailEnd/>
          </a:ln>
        </p:spPr>
      </p:pic>
      <p:sp>
        <p:nvSpPr>
          <p:cNvPr id="27" name="Bent Arrow 26"/>
          <p:cNvSpPr/>
          <p:nvPr/>
        </p:nvSpPr>
        <p:spPr>
          <a:xfrm rot="10800000">
            <a:off x="1259633" y="476672"/>
            <a:ext cx="648071" cy="2088232"/>
          </a:xfrm>
          <a:prstGeom prst="ben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8" name="TextBox 7"/>
          <p:cNvSpPr txBox="1"/>
          <p:nvPr/>
        </p:nvSpPr>
        <p:spPr>
          <a:xfrm>
            <a:off x="683568" y="2420888"/>
            <a:ext cx="2880320" cy="615553"/>
          </a:xfrm>
          <a:prstGeom prst="rect">
            <a:avLst/>
          </a:prstGeom>
          <a:noFill/>
        </p:spPr>
        <p:txBody>
          <a:bodyPr wrap="square" rtlCol="0">
            <a:spAutoFit/>
          </a:bodyPr>
          <a:lstStyle/>
          <a:p>
            <a:pPr algn="ctr"/>
            <a:r>
              <a:rPr lang="en-CA" b="1" dirty="0" smtClean="0">
                <a:solidFill>
                  <a:schemeClr val="accent6">
                    <a:lumMod val="50000"/>
                  </a:schemeClr>
                </a:solidFill>
              </a:rPr>
              <a:t>NO SPLIT: </a:t>
            </a:r>
            <a:endParaRPr lang="en-CA" sz="1600" b="1" dirty="0" smtClean="0">
              <a:solidFill>
                <a:schemeClr val="accent6">
                  <a:lumMod val="50000"/>
                </a:schemeClr>
              </a:solidFill>
            </a:endParaRPr>
          </a:p>
          <a:p>
            <a:pPr algn="ctr"/>
            <a:r>
              <a:rPr lang="en-CA" sz="1600" b="1" dirty="0" smtClean="0">
                <a:solidFill>
                  <a:schemeClr val="accent6">
                    <a:lumMod val="50000"/>
                  </a:schemeClr>
                </a:solidFill>
              </a:rPr>
              <a:t>titles of columns not on screen </a:t>
            </a:r>
            <a:endParaRPr lang="en-CA" sz="1600" b="1" dirty="0">
              <a:solidFill>
                <a:schemeClr val="accent6">
                  <a:lumMod val="50000"/>
                </a:schemeClr>
              </a:solidFill>
            </a:endParaRPr>
          </a:p>
        </p:txBody>
      </p:sp>
      <p:sp>
        <p:nvSpPr>
          <p:cNvPr id="12" name="TextBox 11"/>
          <p:cNvSpPr txBox="1"/>
          <p:nvPr/>
        </p:nvSpPr>
        <p:spPr>
          <a:xfrm>
            <a:off x="2699792" y="548680"/>
            <a:ext cx="6444208" cy="1077218"/>
          </a:xfrm>
          <a:prstGeom prst="rect">
            <a:avLst/>
          </a:prstGeom>
          <a:noFill/>
        </p:spPr>
        <p:txBody>
          <a:bodyPr wrap="square" rtlCol="0">
            <a:spAutoFit/>
          </a:bodyPr>
          <a:lstStyle/>
          <a:p>
            <a:r>
              <a:rPr lang="en-CA" sz="1600" dirty="0" smtClean="0"/>
              <a:t>If your table is very big (many columns and/or many rows), when you scroll down or right, the titles of your columns and of your rows disappear. If you want to check the titles, you have to scroll all the way back where the titles are.</a:t>
            </a:r>
            <a:endParaRPr lang="en-CA" sz="1600" dirty="0"/>
          </a:p>
        </p:txBody>
      </p:sp>
      <p:sp>
        <p:nvSpPr>
          <p:cNvPr id="13" name="TextBox 12"/>
          <p:cNvSpPr txBox="1"/>
          <p:nvPr/>
        </p:nvSpPr>
        <p:spPr>
          <a:xfrm>
            <a:off x="2699792" y="1700808"/>
            <a:ext cx="6407696" cy="861774"/>
          </a:xfrm>
          <a:prstGeom prst="rect">
            <a:avLst/>
          </a:prstGeom>
          <a:noFill/>
        </p:spPr>
        <p:txBody>
          <a:bodyPr wrap="square" rtlCol="0">
            <a:spAutoFit/>
          </a:bodyPr>
          <a:lstStyle/>
          <a:p>
            <a:r>
              <a:rPr lang="en-CA" b="1" dirty="0" smtClean="0"/>
              <a:t>However</a:t>
            </a:r>
            <a:r>
              <a:rPr lang="en-CA" sz="1600" dirty="0" smtClean="0"/>
              <a:t>, if you </a:t>
            </a:r>
            <a:r>
              <a:rPr lang="en-CA" sz="1600" b="1" dirty="0" smtClean="0"/>
              <a:t>split your spreadsheet</a:t>
            </a:r>
            <a:r>
              <a:rPr lang="en-CA" sz="1600" dirty="0" smtClean="0"/>
              <a:t>, you can </a:t>
            </a:r>
            <a:r>
              <a:rPr lang="en-CA" sz="1600" b="1" dirty="0" smtClean="0"/>
              <a:t>keep the titles of your columns and rows visible at all time</a:t>
            </a:r>
            <a:r>
              <a:rPr lang="en-CA" sz="1600" dirty="0" smtClean="0"/>
              <a:t> no matter how far you scroll down and sideway!</a:t>
            </a:r>
            <a:endParaRPr lang="en-CA" sz="1600" dirty="0"/>
          </a:p>
        </p:txBody>
      </p:sp>
      <p:sp>
        <p:nvSpPr>
          <p:cNvPr id="14" name="TextBox 13"/>
          <p:cNvSpPr txBox="1"/>
          <p:nvPr/>
        </p:nvSpPr>
        <p:spPr>
          <a:xfrm>
            <a:off x="5652120" y="2348880"/>
            <a:ext cx="2843808" cy="615553"/>
          </a:xfrm>
          <a:prstGeom prst="rect">
            <a:avLst/>
          </a:prstGeom>
          <a:noFill/>
        </p:spPr>
        <p:txBody>
          <a:bodyPr wrap="square" rtlCol="0">
            <a:spAutoFit/>
          </a:bodyPr>
          <a:lstStyle/>
          <a:p>
            <a:pPr algn="ctr"/>
            <a:r>
              <a:rPr lang="en-CA" b="1" dirty="0" smtClean="0">
                <a:solidFill>
                  <a:schemeClr val="accent6">
                    <a:lumMod val="50000"/>
                  </a:schemeClr>
                </a:solidFill>
              </a:rPr>
              <a:t>SPLIT: </a:t>
            </a:r>
          </a:p>
          <a:p>
            <a:r>
              <a:rPr lang="en-CA" sz="1600" b="1" dirty="0" smtClean="0">
                <a:solidFill>
                  <a:schemeClr val="accent6">
                    <a:lumMod val="50000"/>
                  </a:schemeClr>
                </a:solidFill>
              </a:rPr>
              <a:t>titles of columns stay on screen </a:t>
            </a:r>
            <a:endParaRPr lang="en-CA" sz="1600" b="1" dirty="0">
              <a:solidFill>
                <a:schemeClr val="accent6">
                  <a:lumMod val="50000"/>
                </a:schemeClr>
              </a:solidFill>
            </a:endParaRPr>
          </a:p>
        </p:txBody>
      </p:sp>
      <p:sp>
        <p:nvSpPr>
          <p:cNvPr id="17" name="TextBox 16"/>
          <p:cNvSpPr txBox="1"/>
          <p:nvPr/>
        </p:nvSpPr>
        <p:spPr>
          <a:xfrm>
            <a:off x="1475656" y="188640"/>
            <a:ext cx="1445332" cy="307777"/>
          </a:xfrm>
          <a:prstGeom prst="rect">
            <a:avLst/>
          </a:prstGeom>
          <a:noFill/>
        </p:spPr>
        <p:txBody>
          <a:bodyPr wrap="none" rtlCol="0">
            <a:spAutoFit/>
          </a:bodyPr>
          <a:lstStyle/>
          <a:p>
            <a:r>
              <a:rPr lang="en-CA" sz="1400" b="1" dirty="0" smtClean="0"/>
              <a:t>Titles of columns</a:t>
            </a:r>
            <a:endParaRPr lang="en-CA" sz="1400" b="1" dirty="0"/>
          </a:p>
        </p:txBody>
      </p:sp>
      <p:cxnSp>
        <p:nvCxnSpPr>
          <p:cNvPr id="19" name="Straight Arrow Connector 18"/>
          <p:cNvCxnSpPr>
            <a:stCxn id="17" idx="1"/>
          </p:cNvCxnSpPr>
          <p:nvPr/>
        </p:nvCxnSpPr>
        <p:spPr>
          <a:xfrm rot="10800000">
            <a:off x="1187624" y="332657"/>
            <a:ext cx="288032" cy="98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7504" y="1700808"/>
            <a:ext cx="1080120" cy="8640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TextBox 24"/>
          <p:cNvSpPr txBox="1"/>
          <p:nvPr/>
        </p:nvSpPr>
        <p:spPr>
          <a:xfrm>
            <a:off x="1115616" y="836712"/>
            <a:ext cx="1440160" cy="738664"/>
          </a:xfrm>
          <a:prstGeom prst="rect">
            <a:avLst/>
          </a:prstGeom>
          <a:solidFill>
            <a:schemeClr val="bg1"/>
          </a:solidFill>
          <a:ln w="25400">
            <a:solidFill>
              <a:schemeClr val="tx1"/>
            </a:solidFill>
          </a:ln>
        </p:spPr>
        <p:txBody>
          <a:bodyPr wrap="square" rtlCol="0">
            <a:spAutoFit/>
          </a:bodyPr>
          <a:lstStyle/>
          <a:p>
            <a:r>
              <a:rPr lang="en-CA" sz="1400" b="1" dirty="0" smtClean="0"/>
              <a:t>Scrolling down </a:t>
            </a:r>
          </a:p>
          <a:p>
            <a:r>
              <a:rPr lang="en-CA" sz="1400" b="1" dirty="0" smtClean="0"/>
              <a:t>the spreadsheet to see</a:t>
            </a:r>
          </a:p>
        </p:txBody>
      </p:sp>
      <p:sp>
        <p:nvSpPr>
          <p:cNvPr id="28" name="TextBox 27"/>
          <p:cNvSpPr txBox="1"/>
          <p:nvPr/>
        </p:nvSpPr>
        <p:spPr>
          <a:xfrm>
            <a:off x="3779912" y="2636912"/>
            <a:ext cx="819455" cy="523220"/>
          </a:xfrm>
          <a:prstGeom prst="rect">
            <a:avLst/>
          </a:prstGeom>
          <a:solidFill>
            <a:schemeClr val="bg1"/>
          </a:solidFill>
        </p:spPr>
        <p:txBody>
          <a:bodyPr wrap="none" rtlCol="0">
            <a:spAutoFit/>
          </a:bodyPr>
          <a:lstStyle/>
          <a:p>
            <a:r>
              <a:rPr lang="en-CA" sz="1400" b="1" dirty="0" smtClean="0"/>
              <a:t>Titles of </a:t>
            </a:r>
          </a:p>
          <a:p>
            <a:r>
              <a:rPr lang="en-CA" sz="1400" b="1" dirty="0" smtClean="0"/>
              <a:t>columns</a:t>
            </a:r>
            <a:endParaRPr lang="en-CA" sz="1400" b="1" dirty="0"/>
          </a:p>
        </p:txBody>
      </p:sp>
      <p:cxnSp>
        <p:nvCxnSpPr>
          <p:cNvPr id="29" name="Straight Arrow Connector 28"/>
          <p:cNvCxnSpPr>
            <a:stCxn id="30" idx="3"/>
          </p:cNvCxnSpPr>
          <p:nvPr/>
        </p:nvCxnSpPr>
        <p:spPr>
          <a:xfrm flipV="1">
            <a:off x="5221410" y="3356992"/>
            <a:ext cx="646734" cy="87396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644008" y="4077072"/>
            <a:ext cx="577402" cy="307777"/>
          </a:xfrm>
          <a:prstGeom prst="rect">
            <a:avLst/>
          </a:prstGeom>
          <a:solidFill>
            <a:schemeClr val="bg1"/>
          </a:solidFill>
        </p:spPr>
        <p:txBody>
          <a:bodyPr wrap="none" rtlCol="0">
            <a:spAutoFit/>
          </a:bodyPr>
          <a:lstStyle/>
          <a:p>
            <a:r>
              <a:rPr lang="en-CA" sz="1400" b="1" dirty="0" smtClean="0"/>
              <a:t>SPLIT</a:t>
            </a:r>
            <a:endParaRPr lang="en-CA" sz="1400" b="1" dirty="0"/>
          </a:p>
        </p:txBody>
      </p:sp>
      <p:cxnSp>
        <p:nvCxnSpPr>
          <p:cNvPr id="35" name="Straight Arrow Connector 34"/>
          <p:cNvCxnSpPr/>
          <p:nvPr/>
        </p:nvCxnSpPr>
        <p:spPr>
          <a:xfrm>
            <a:off x="4572000" y="3006826"/>
            <a:ext cx="504056" cy="2061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1266" name="Picture 2"/>
          <p:cNvPicPr>
            <a:picLocks noChangeAspect="1" noChangeArrowheads="1"/>
          </p:cNvPicPr>
          <p:nvPr/>
        </p:nvPicPr>
        <p:blipFill>
          <a:blip r:embed="rId4" cstate="print"/>
          <a:srcRect/>
          <a:stretch>
            <a:fillRect/>
          </a:stretch>
        </p:blipFill>
        <p:spPr bwMode="auto">
          <a:xfrm>
            <a:off x="177167" y="3304063"/>
            <a:ext cx="3962785" cy="3221281"/>
          </a:xfrm>
          <a:prstGeom prst="rect">
            <a:avLst/>
          </a:prstGeom>
          <a:noFill/>
          <a:ln w="38100">
            <a:solidFill>
              <a:schemeClr val="tx1"/>
            </a:solid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461665"/>
          </a:xfrm>
          <a:prstGeom prst="rect">
            <a:avLst/>
          </a:prstGeom>
          <a:solidFill>
            <a:schemeClr val="accent6">
              <a:lumMod val="75000"/>
            </a:schemeClr>
          </a:solidFill>
        </p:spPr>
        <p:txBody>
          <a:bodyPr wrap="square" lIns="91440" tIns="45720" rIns="91440" bIns="45720">
            <a:spAutoFit/>
            <a:scene3d>
              <a:camera prst="obliqueBottomRight"/>
              <a:lightRig rig="threePt" dir="t"/>
            </a:scene3d>
          </a:bodyPr>
          <a:lstStyle/>
          <a:p>
            <a:pPr algn="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SPLITTING THE SPREADSHEET    </a:t>
            </a:r>
            <a:endParaRPr lang="en-CA" sz="24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pic>
        <p:nvPicPr>
          <p:cNvPr id="11267" name="Picture 3"/>
          <p:cNvPicPr>
            <a:picLocks noChangeAspect="1" noChangeArrowheads="1"/>
          </p:cNvPicPr>
          <p:nvPr/>
        </p:nvPicPr>
        <p:blipFill>
          <a:blip r:embed="rId2" cstate="print"/>
          <a:srcRect/>
          <a:stretch>
            <a:fillRect/>
          </a:stretch>
        </p:blipFill>
        <p:spPr bwMode="auto">
          <a:xfrm>
            <a:off x="4788024" y="2996952"/>
            <a:ext cx="4005476" cy="3519405"/>
          </a:xfrm>
          <a:prstGeom prst="rect">
            <a:avLst/>
          </a:prstGeom>
          <a:noFill/>
          <a:ln w="38100">
            <a:solidFill>
              <a:schemeClr val="tx1"/>
            </a:solidFill>
            <a:miter lim="800000"/>
            <a:headEnd/>
            <a:tailEnd/>
          </a:ln>
        </p:spPr>
      </p:pic>
      <p:pic>
        <p:nvPicPr>
          <p:cNvPr id="20" name="Picture 5"/>
          <p:cNvPicPr>
            <a:picLocks noChangeAspect="1" noChangeArrowheads="1"/>
          </p:cNvPicPr>
          <p:nvPr/>
        </p:nvPicPr>
        <p:blipFill>
          <a:blip r:embed="rId3" cstate="print"/>
          <a:srcRect/>
          <a:stretch>
            <a:fillRect/>
          </a:stretch>
        </p:blipFill>
        <p:spPr bwMode="auto">
          <a:xfrm>
            <a:off x="0" y="288032"/>
            <a:ext cx="1194060" cy="2276872"/>
          </a:xfrm>
          <a:prstGeom prst="rect">
            <a:avLst/>
          </a:prstGeom>
          <a:noFill/>
          <a:ln w="9525">
            <a:noFill/>
            <a:miter lim="800000"/>
            <a:headEnd/>
            <a:tailEnd/>
          </a:ln>
        </p:spPr>
      </p:pic>
      <p:sp>
        <p:nvSpPr>
          <p:cNvPr id="27" name="Bent Arrow 26"/>
          <p:cNvSpPr/>
          <p:nvPr/>
        </p:nvSpPr>
        <p:spPr>
          <a:xfrm rot="10800000">
            <a:off x="1259633" y="476672"/>
            <a:ext cx="648071" cy="2088232"/>
          </a:xfrm>
          <a:prstGeom prst="ben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8" name="TextBox 7"/>
          <p:cNvSpPr txBox="1"/>
          <p:nvPr/>
        </p:nvSpPr>
        <p:spPr>
          <a:xfrm>
            <a:off x="683568" y="2636912"/>
            <a:ext cx="2880320" cy="615553"/>
          </a:xfrm>
          <a:prstGeom prst="rect">
            <a:avLst/>
          </a:prstGeom>
          <a:noFill/>
        </p:spPr>
        <p:txBody>
          <a:bodyPr wrap="square" rtlCol="0">
            <a:spAutoFit/>
          </a:bodyPr>
          <a:lstStyle/>
          <a:p>
            <a:pPr algn="ctr"/>
            <a:r>
              <a:rPr lang="en-CA" b="1" dirty="0" smtClean="0">
                <a:solidFill>
                  <a:schemeClr val="accent6">
                    <a:lumMod val="50000"/>
                  </a:schemeClr>
                </a:solidFill>
              </a:rPr>
              <a:t>NO SPLIT: </a:t>
            </a:r>
            <a:endParaRPr lang="en-CA" sz="1600" b="1" dirty="0" smtClean="0">
              <a:solidFill>
                <a:schemeClr val="accent6">
                  <a:lumMod val="50000"/>
                </a:schemeClr>
              </a:solidFill>
            </a:endParaRPr>
          </a:p>
          <a:p>
            <a:pPr algn="ctr"/>
            <a:r>
              <a:rPr lang="en-CA" sz="1600" b="1" dirty="0" smtClean="0">
                <a:solidFill>
                  <a:schemeClr val="accent6">
                    <a:lumMod val="50000"/>
                  </a:schemeClr>
                </a:solidFill>
              </a:rPr>
              <a:t>titles of columns not on screen </a:t>
            </a:r>
            <a:endParaRPr lang="en-CA" sz="1600" b="1" dirty="0">
              <a:solidFill>
                <a:schemeClr val="accent6">
                  <a:lumMod val="50000"/>
                </a:schemeClr>
              </a:solidFill>
            </a:endParaRPr>
          </a:p>
        </p:txBody>
      </p:sp>
      <p:sp>
        <p:nvSpPr>
          <p:cNvPr id="12" name="TextBox 11"/>
          <p:cNvSpPr txBox="1"/>
          <p:nvPr/>
        </p:nvSpPr>
        <p:spPr>
          <a:xfrm>
            <a:off x="2699792" y="548680"/>
            <a:ext cx="6444208" cy="1077218"/>
          </a:xfrm>
          <a:prstGeom prst="rect">
            <a:avLst/>
          </a:prstGeom>
          <a:noFill/>
        </p:spPr>
        <p:txBody>
          <a:bodyPr wrap="square" rtlCol="0">
            <a:spAutoFit/>
          </a:bodyPr>
          <a:lstStyle/>
          <a:p>
            <a:r>
              <a:rPr lang="en-CA" sz="1600" dirty="0" smtClean="0"/>
              <a:t>If your table is very big (many columns and/or many rows), when you scroll down or right, the titles of your columns and of your rows disappear. If you want to check the titles, you have to scroll all the way back where the titles are.</a:t>
            </a:r>
            <a:endParaRPr lang="en-CA" sz="1600" dirty="0"/>
          </a:p>
        </p:txBody>
      </p:sp>
      <p:sp>
        <p:nvSpPr>
          <p:cNvPr id="13" name="TextBox 12"/>
          <p:cNvSpPr txBox="1"/>
          <p:nvPr/>
        </p:nvSpPr>
        <p:spPr>
          <a:xfrm>
            <a:off x="2699792" y="1700808"/>
            <a:ext cx="6407696" cy="861774"/>
          </a:xfrm>
          <a:prstGeom prst="rect">
            <a:avLst/>
          </a:prstGeom>
          <a:noFill/>
        </p:spPr>
        <p:txBody>
          <a:bodyPr wrap="square" rtlCol="0">
            <a:spAutoFit/>
          </a:bodyPr>
          <a:lstStyle/>
          <a:p>
            <a:r>
              <a:rPr lang="en-CA" b="1" dirty="0" smtClean="0"/>
              <a:t>However</a:t>
            </a:r>
            <a:r>
              <a:rPr lang="en-CA" sz="1600" dirty="0" smtClean="0"/>
              <a:t>, if you </a:t>
            </a:r>
            <a:r>
              <a:rPr lang="en-CA" sz="1600" b="1" dirty="0" smtClean="0"/>
              <a:t>split your spreadsheet</a:t>
            </a:r>
            <a:r>
              <a:rPr lang="en-CA" sz="1600" dirty="0" smtClean="0"/>
              <a:t>, you can </a:t>
            </a:r>
            <a:r>
              <a:rPr lang="en-CA" sz="1600" b="1" dirty="0" smtClean="0"/>
              <a:t>keep the titles of your columns and rows visible at all time</a:t>
            </a:r>
            <a:r>
              <a:rPr lang="en-CA" sz="1600" dirty="0" smtClean="0"/>
              <a:t> no matter how far you scroll down and sideway!</a:t>
            </a:r>
            <a:endParaRPr lang="en-CA" sz="1600" dirty="0"/>
          </a:p>
        </p:txBody>
      </p:sp>
      <p:sp>
        <p:nvSpPr>
          <p:cNvPr id="14" name="TextBox 13"/>
          <p:cNvSpPr txBox="1"/>
          <p:nvPr/>
        </p:nvSpPr>
        <p:spPr>
          <a:xfrm>
            <a:off x="5652120" y="2348880"/>
            <a:ext cx="2843808" cy="615553"/>
          </a:xfrm>
          <a:prstGeom prst="rect">
            <a:avLst/>
          </a:prstGeom>
          <a:noFill/>
        </p:spPr>
        <p:txBody>
          <a:bodyPr wrap="square" rtlCol="0">
            <a:spAutoFit/>
          </a:bodyPr>
          <a:lstStyle/>
          <a:p>
            <a:pPr algn="ctr"/>
            <a:r>
              <a:rPr lang="en-CA" b="1" dirty="0" smtClean="0">
                <a:solidFill>
                  <a:schemeClr val="accent6">
                    <a:lumMod val="50000"/>
                  </a:schemeClr>
                </a:solidFill>
              </a:rPr>
              <a:t>SPLIT: </a:t>
            </a:r>
          </a:p>
          <a:p>
            <a:r>
              <a:rPr lang="en-CA" sz="1600" b="1" dirty="0" smtClean="0">
                <a:solidFill>
                  <a:schemeClr val="accent6">
                    <a:lumMod val="50000"/>
                  </a:schemeClr>
                </a:solidFill>
              </a:rPr>
              <a:t>titles of columns stay on screen </a:t>
            </a:r>
            <a:endParaRPr lang="en-CA" sz="1600" b="1" dirty="0">
              <a:solidFill>
                <a:schemeClr val="accent6">
                  <a:lumMod val="50000"/>
                </a:schemeClr>
              </a:solidFill>
            </a:endParaRPr>
          </a:p>
        </p:txBody>
      </p:sp>
      <p:sp>
        <p:nvSpPr>
          <p:cNvPr id="17" name="TextBox 16"/>
          <p:cNvSpPr txBox="1"/>
          <p:nvPr/>
        </p:nvSpPr>
        <p:spPr>
          <a:xfrm>
            <a:off x="1475656" y="188640"/>
            <a:ext cx="1445332" cy="307777"/>
          </a:xfrm>
          <a:prstGeom prst="rect">
            <a:avLst/>
          </a:prstGeom>
          <a:noFill/>
        </p:spPr>
        <p:txBody>
          <a:bodyPr wrap="none" rtlCol="0">
            <a:spAutoFit/>
          </a:bodyPr>
          <a:lstStyle/>
          <a:p>
            <a:r>
              <a:rPr lang="en-CA" sz="1400" b="1" dirty="0" smtClean="0"/>
              <a:t>Titles of columns</a:t>
            </a:r>
            <a:endParaRPr lang="en-CA" sz="1400" b="1" dirty="0"/>
          </a:p>
        </p:txBody>
      </p:sp>
      <p:cxnSp>
        <p:nvCxnSpPr>
          <p:cNvPr id="19" name="Straight Arrow Connector 18"/>
          <p:cNvCxnSpPr>
            <a:stCxn id="17" idx="1"/>
          </p:cNvCxnSpPr>
          <p:nvPr/>
        </p:nvCxnSpPr>
        <p:spPr>
          <a:xfrm rot="10800000">
            <a:off x="1187624" y="332657"/>
            <a:ext cx="288032" cy="987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07504" y="1700808"/>
            <a:ext cx="1080120" cy="8640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TextBox 24"/>
          <p:cNvSpPr txBox="1"/>
          <p:nvPr/>
        </p:nvSpPr>
        <p:spPr>
          <a:xfrm>
            <a:off x="1115616" y="836712"/>
            <a:ext cx="1440160" cy="738664"/>
          </a:xfrm>
          <a:prstGeom prst="rect">
            <a:avLst/>
          </a:prstGeom>
          <a:solidFill>
            <a:schemeClr val="bg1"/>
          </a:solidFill>
          <a:ln w="25400">
            <a:solidFill>
              <a:schemeClr val="tx1"/>
            </a:solidFill>
          </a:ln>
        </p:spPr>
        <p:txBody>
          <a:bodyPr wrap="square" rtlCol="0">
            <a:spAutoFit/>
          </a:bodyPr>
          <a:lstStyle/>
          <a:p>
            <a:r>
              <a:rPr lang="en-CA" sz="1400" b="1" dirty="0" smtClean="0"/>
              <a:t>Scrolling down </a:t>
            </a:r>
          </a:p>
          <a:p>
            <a:r>
              <a:rPr lang="en-CA" sz="1400" b="1" dirty="0" smtClean="0"/>
              <a:t>the spreadsheet to see</a:t>
            </a:r>
          </a:p>
        </p:txBody>
      </p:sp>
      <p:sp>
        <p:nvSpPr>
          <p:cNvPr id="28" name="TextBox 27"/>
          <p:cNvSpPr txBox="1"/>
          <p:nvPr/>
        </p:nvSpPr>
        <p:spPr>
          <a:xfrm>
            <a:off x="3779912" y="2636912"/>
            <a:ext cx="819455" cy="523220"/>
          </a:xfrm>
          <a:prstGeom prst="rect">
            <a:avLst/>
          </a:prstGeom>
          <a:solidFill>
            <a:schemeClr val="bg1"/>
          </a:solidFill>
        </p:spPr>
        <p:txBody>
          <a:bodyPr wrap="none" rtlCol="0">
            <a:spAutoFit/>
          </a:bodyPr>
          <a:lstStyle/>
          <a:p>
            <a:r>
              <a:rPr lang="en-CA" sz="1400" b="1" dirty="0" smtClean="0"/>
              <a:t>Titles of </a:t>
            </a:r>
          </a:p>
          <a:p>
            <a:r>
              <a:rPr lang="en-CA" sz="1400" b="1" dirty="0" smtClean="0"/>
              <a:t>columns</a:t>
            </a:r>
            <a:endParaRPr lang="en-CA" sz="1400" b="1" dirty="0"/>
          </a:p>
        </p:txBody>
      </p:sp>
      <p:cxnSp>
        <p:nvCxnSpPr>
          <p:cNvPr id="29" name="Straight Arrow Connector 28"/>
          <p:cNvCxnSpPr>
            <a:stCxn id="30" idx="3"/>
          </p:cNvCxnSpPr>
          <p:nvPr/>
        </p:nvCxnSpPr>
        <p:spPr>
          <a:xfrm flipV="1">
            <a:off x="5221410" y="3356992"/>
            <a:ext cx="646734" cy="87396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644008" y="4077072"/>
            <a:ext cx="577402" cy="307777"/>
          </a:xfrm>
          <a:prstGeom prst="rect">
            <a:avLst/>
          </a:prstGeom>
          <a:solidFill>
            <a:schemeClr val="bg1"/>
          </a:solidFill>
        </p:spPr>
        <p:txBody>
          <a:bodyPr wrap="none" rtlCol="0">
            <a:spAutoFit/>
          </a:bodyPr>
          <a:lstStyle/>
          <a:p>
            <a:r>
              <a:rPr lang="en-CA" sz="1400" b="1" dirty="0" smtClean="0"/>
              <a:t>SPLIT</a:t>
            </a:r>
            <a:endParaRPr lang="en-CA" sz="1400" b="1" dirty="0"/>
          </a:p>
        </p:txBody>
      </p:sp>
      <p:cxnSp>
        <p:nvCxnSpPr>
          <p:cNvPr id="35" name="Straight Arrow Connector 34"/>
          <p:cNvCxnSpPr/>
          <p:nvPr/>
        </p:nvCxnSpPr>
        <p:spPr>
          <a:xfrm>
            <a:off x="4572000" y="3006826"/>
            <a:ext cx="504056" cy="20615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4-</a:t>
            </a:r>
            <a:endParaRPr lang="en-CA" sz="2000" b="1" dirty="0">
              <a:latin typeface="Comic Sans MS" pitchFamily="66" charset="0"/>
            </a:endParaRPr>
          </a:p>
        </p:txBody>
      </p:sp>
      <p:pic>
        <p:nvPicPr>
          <p:cNvPr id="11266" name="Picture 2"/>
          <p:cNvPicPr>
            <a:picLocks noChangeAspect="1" noChangeArrowheads="1"/>
          </p:cNvPicPr>
          <p:nvPr/>
        </p:nvPicPr>
        <p:blipFill>
          <a:blip r:embed="rId4" cstate="print"/>
          <a:srcRect/>
          <a:stretch>
            <a:fillRect/>
          </a:stretch>
        </p:blipFill>
        <p:spPr bwMode="auto">
          <a:xfrm>
            <a:off x="177167" y="3284984"/>
            <a:ext cx="3962785" cy="3221281"/>
          </a:xfrm>
          <a:prstGeom prst="rect">
            <a:avLst/>
          </a:prstGeom>
          <a:noFill/>
          <a:ln w="38100">
            <a:solidFill>
              <a:schemeClr val="tx1"/>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9144000" cy="620688"/>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0" y="0"/>
            <a:ext cx="9144000" cy="646331"/>
          </a:xfrm>
          <a:prstGeom prst="rect">
            <a:avLst/>
          </a:prstGeom>
          <a:noFill/>
        </p:spPr>
        <p:txBody>
          <a:bodyPr wrap="square" rtlCol="0">
            <a:spAutoFit/>
          </a:bodyPr>
          <a:lstStyle/>
          <a:p>
            <a:pPr algn="ctr"/>
            <a:r>
              <a:rPr lang="en-CA" sz="3600" b="1" dirty="0" smtClean="0">
                <a:latin typeface="Bradley Hand ITC" pitchFamily="66" charset="0"/>
              </a:rPr>
              <a:t>OK: Lets do it. </a:t>
            </a:r>
            <a:r>
              <a:rPr lang="en-CA" b="1" dirty="0" smtClean="0">
                <a:latin typeface="Comic Sans MS" pitchFamily="66" charset="0"/>
              </a:rPr>
              <a:t>This is our new set of data.</a:t>
            </a:r>
            <a:endParaRPr lang="en-CA" b="1" dirty="0">
              <a:latin typeface="Comic Sans MS" pitchFamily="66" charset="0"/>
            </a:endParaRPr>
          </a:p>
        </p:txBody>
      </p:sp>
      <p:pic>
        <p:nvPicPr>
          <p:cNvPr id="5122" name="Picture 2"/>
          <p:cNvPicPr>
            <a:picLocks noChangeAspect="1" noChangeArrowheads="1"/>
          </p:cNvPicPr>
          <p:nvPr/>
        </p:nvPicPr>
        <p:blipFill>
          <a:blip r:embed="rId2" cstate="print"/>
          <a:srcRect/>
          <a:stretch>
            <a:fillRect/>
          </a:stretch>
        </p:blipFill>
        <p:spPr bwMode="auto">
          <a:xfrm>
            <a:off x="2882305" y="1249635"/>
            <a:ext cx="3381375" cy="5419725"/>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107504" y="1174576"/>
            <a:ext cx="2238375" cy="5638800"/>
          </a:xfrm>
          <a:prstGeom prst="rect">
            <a:avLst/>
          </a:prstGeom>
          <a:noFill/>
          <a:ln w="9525">
            <a:noFill/>
            <a:miter lim="800000"/>
            <a:headEnd/>
            <a:tailEnd/>
          </a:ln>
        </p:spPr>
      </p:pic>
      <p:sp>
        <p:nvSpPr>
          <p:cNvPr id="12" name="TextBox 11"/>
          <p:cNvSpPr txBox="1"/>
          <p:nvPr/>
        </p:nvSpPr>
        <p:spPr>
          <a:xfrm>
            <a:off x="6300192" y="764704"/>
            <a:ext cx="2699792" cy="1323439"/>
          </a:xfrm>
          <a:prstGeom prst="rect">
            <a:avLst/>
          </a:prstGeom>
          <a:noFill/>
        </p:spPr>
        <p:txBody>
          <a:bodyPr wrap="square" rtlCol="0">
            <a:spAutoFit/>
          </a:bodyPr>
          <a:lstStyle/>
          <a:p>
            <a:r>
              <a:rPr lang="en-CA" sz="1600" b="1" dirty="0" smtClean="0"/>
              <a:t>This table contains the brain weight &amp; body weights of 62 subjects  (males &amp; females) originating from 3 cities (London, Paris &amp; Quebec)</a:t>
            </a:r>
            <a:endParaRPr lang="en-CA" sz="1600" b="1" dirty="0"/>
          </a:p>
        </p:txBody>
      </p:sp>
      <p:cxnSp>
        <p:nvCxnSpPr>
          <p:cNvPr id="29" name="Straight Arrow Connector 28"/>
          <p:cNvCxnSpPr/>
          <p:nvPr/>
        </p:nvCxnSpPr>
        <p:spPr>
          <a:xfrm>
            <a:off x="2411760" y="2686744"/>
            <a:ext cx="864096" cy="1588"/>
          </a:xfrm>
          <a:prstGeom prst="straightConnector1">
            <a:avLst/>
          </a:prstGeom>
          <a:ln w="1270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30" name="Picture 29" descr="Magnifier.GIF"/>
          <p:cNvPicPr>
            <a:picLocks noChangeAspect="1"/>
          </p:cNvPicPr>
          <p:nvPr/>
        </p:nvPicPr>
        <p:blipFill>
          <a:blip r:embed="rId4" cstate="print"/>
          <a:stretch>
            <a:fillRect/>
          </a:stretch>
        </p:blipFill>
        <p:spPr>
          <a:xfrm>
            <a:off x="1923489" y="2261093"/>
            <a:ext cx="752991" cy="775138"/>
          </a:xfrm>
          <a:prstGeom prst="rect">
            <a:avLst/>
          </a:prstGeom>
        </p:spPr>
      </p:pic>
      <p:sp>
        <p:nvSpPr>
          <p:cNvPr id="31" name="Rounded Rectangle 30"/>
          <p:cNvSpPr/>
          <p:nvPr/>
        </p:nvSpPr>
        <p:spPr>
          <a:xfrm>
            <a:off x="395536" y="1606624"/>
            <a:ext cx="1872208" cy="3456384"/>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2915816" y="1196752"/>
            <a:ext cx="3312368" cy="5400600"/>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9144000" cy="620688"/>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0" y="0"/>
            <a:ext cx="9144000" cy="646331"/>
          </a:xfrm>
          <a:prstGeom prst="rect">
            <a:avLst/>
          </a:prstGeom>
          <a:noFill/>
        </p:spPr>
        <p:txBody>
          <a:bodyPr wrap="square" rtlCol="0">
            <a:spAutoFit/>
          </a:bodyPr>
          <a:lstStyle/>
          <a:p>
            <a:pPr algn="ctr"/>
            <a:r>
              <a:rPr lang="en-CA" sz="3600" b="1" dirty="0" smtClean="0">
                <a:latin typeface="Bradley Hand ITC" pitchFamily="66" charset="0"/>
              </a:rPr>
              <a:t>OK: Lets do it. </a:t>
            </a:r>
            <a:r>
              <a:rPr lang="en-CA" b="1" dirty="0" smtClean="0">
                <a:latin typeface="Comic Sans MS" pitchFamily="66" charset="0"/>
              </a:rPr>
              <a:t>This is our new set of data.</a:t>
            </a:r>
            <a:endParaRPr lang="en-CA" b="1" dirty="0">
              <a:latin typeface="Comic Sans MS" pitchFamily="66" charset="0"/>
            </a:endParaRPr>
          </a:p>
        </p:txBody>
      </p:sp>
      <p:pic>
        <p:nvPicPr>
          <p:cNvPr id="5122" name="Picture 2"/>
          <p:cNvPicPr>
            <a:picLocks noChangeAspect="1" noChangeArrowheads="1"/>
          </p:cNvPicPr>
          <p:nvPr/>
        </p:nvPicPr>
        <p:blipFill>
          <a:blip r:embed="rId2" cstate="print"/>
          <a:srcRect/>
          <a:stretch>
            <a:fillRect/>
          </a:stretch>
        </p:blipFill>
        <p:spPr bwMode="auto">
          <a:xfrm>
            <a:off x="2882305" y="1249635"/>
            <a:ext cx="3381375" cy="5419725"/>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107504" y="1174576"/>
            <a:ext cx="2238375" cy="5638800"/>
          </a:xfrm>
          <a:prstGeom prst="rect">
            <a:avLst/>
          </a:prstGeom>
          <a:noFill/>
          <a:ln w="9525">
            <a:noFill/>
            <a:miter lim="800000"/>
            <a:headEnd/>
            <a:tailEnd/>
          </a:ln>
        </p:spPr>
      </p:pic>
      <p:cxnSp>
        <p:nvCxnSpPr>
          <p:cNvPr id="29" name="Straight Arrow Connector 28"/>
          <p:cNvCxnSpPr/>
          <p:nvPr/>
        </p:nvCxnSpPr>
        <p:spPr>
          <a:xfrm>
            <a:off x="2411760" y="2686744"/>
            <a:ext cx="864096" cy="1588"/>
          </a:xfrm>
          <a:prstGeom prst="straightConnector1">
            <a:avLst/>
          </a:prstGeom>
          <a:ln w="1270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30" name="Picture 29" descr="Magnifier.GIF"/>
          <p:cNvPicPr>
            <a:picLocks noChangeAspect="1"/>
          </p:cNvPicPr>
          <p:nvPr/>
        </p:nvPicPr>
        <p:blipFill>
          <a:blip r:embed="rId4" cstate="print"/>
          <a:stretch>
            <a:fillRect/>
          </a:stretch>
        </p:blipFill>
        <p:spPr>
          <a:xfrm>
            <a:off x="1923489" y="2261093"/>
            <a:ext cx="752991" cy="775138"/>
          </a:xfrm>
          <a:prstGeom prst="rect">
            <a:avLst/>
          </a:prstGeom>
        </p:spPr>
      </p:pic>
      <p:sp>
        <p:nvSpPr>
          <p:cNvPr id="31" name="Rounded Rectangle 30"/>
          <p:cNvSpPr/>
          <p:nvPr/>
        </p:nvSpPr>
        <p:spPr>
          <a:xfrm>
            <a:off x="395536" y="1606624"/>
            <a:ext cx="1872208" cy="3456384"/>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2915816" y="1196752"/>
            <a:ext cx="3312368" cy="5400600"/>
          </a:xfrm>
          <a:prstGeom prst="roundRect">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Box 14"/>
          <p:cNvSpPr txBox="1"/>
          <p:nvPr/>
        </p:nvSpPr>
        <p:spPr>
          <a:xfrm>
            <a:off x="2627784" y="548680"/>
            <a:ext cx="1656184" cy="584775"/>
          </a:xfrm>
          <a:prstGeom prst="rect">
            <a:avLst/>
          </a:prstGeom>
          <a:solidFill>
            <a:schemeClr val="bg1"/>
          </a:solidFill>
        </p:spPr>
        <p:txBody>
          <a:bodyPr wrap="square" rtlCol="0">
            <a:spAutoFit/>
          </a:bodyPr>
          <a:lstStyle/>
          <a:p>
            <a:r>
              <a:rPr lang="en-CA" sz="1600" b="1" dirty="0" smtClean="0">
                <a:solidFill>
                  <a:schemeClr val="accent6">
                    <a:lumMod val="50000"/>
                  </a:schemeClr>
                </a:solidFill>
              </a:rPr>
              <a:t>The provenances are all mixed up</a:t>
            </a:r>
            <a:endParaRPr lang="en-CA" sz="1600" b="1" dirty="0">
              <a:solidFill>
                <a:schemeClr val="accent6">
                  <a:lumMod val="50000"/>
                </a:schemeClr>
              </a:solidFill>
            </a:endParaRPr>
          </a:p>
        </p:txBody>
      </p:sp>
      <p:sp>
        <p:nvSpPr>
          <p:cNvPr id="16" name="TextBox 15"/>
          <p:cNvSpPr txBox="1"/>
          <p:nvPr/>
        </p:nvSpPr>
        <p:spPr>
          <a:xfrm>
            <a:off x="4499992" y="332656"/>
            <a:ext cx="1584176" cy="584775"/>
          </a:xfrm>
          <a:prstGeom prst="rect">
            <a:avLst/>
          </a:prstGeom>
          <a:solidFill>
            <a:schemeClr val="bg1"/>
          </a:solidFill>
        </p:spPr>
        <p:txBody>
          <a:bodyPr wrap="square" rtlCol="0">
            <a:spAutoFit/>
          </a:bodyPr>
          <a:lstStyle/>
          <a:p>
            <a:r>
              <a:rPr lang="en-CA" sz="1600" b="1" dirty="0" smtClean="0">
                <a:solidFill>
                  <a:schemeClr val="accent6">
                    <a:lumMod val="50000"/>
                  </a:schemeClr>
                </a:solidFill>
              </a:rPr>
              <a:t>The genders are all mixed up</a:t>
            </a:r>
            <a:endParaRPr lang="en-CA" sz="1600" b="1" dirty="0">
              <a:solidFill>
                <a:schemeClr val="accent6">
                  <a:lumMod val="50000"/>
                </a:schemeClr>
              </a:solidFill>
            </a:endParaRPr>
          </a:p>
        </p:txBody>
      </p:sp>
      <p:cxnSp>
        <p:nvCxnSpPr>
          <p:cNvPr id="17" name="Straight Arrow Connector 16"/>
          <p:cNvCxnSpPr/>
          <p:nvPr/>
        </p:nvCxnSpPr>
        <p:spPr>
          <a:xfrm rot="16200000" flipH="1">
            <a:off x="4031940" y="1088740"/>
            <a:ext cx="360040" cy="288032"/>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4752020" y="944724"/>
            <a:ext cx="648072" cy="432048"/>
          </a:xfrm>
          <a:prstGeom prst="straightConnector1">
            <a:avLst/>
          </a:prstGeom>
          <a:ln w="508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19" name="Picture 2"/>
          <p:cNvPicPr>
            <a:picLocks noChangeAspect="1" noChangeArrowheads="1"/>
          </p:cNvPicPr>
          <p:nvPr/>
        </p:nvPicPr>
        <p:blipFill>
          <a:blip r:embed="rId5" cstate="print"/>
          <a:srcRect/>
          <a:stretch>
            <a:fillRect/>
          </a:stretch>
        </p:blipFill>
        <p:spPr bwMode="auto">
          <a:xfrm>
            <a:off x="7010302" y="836712"/>
            <a:ext cx="1954186" cy="1008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4497</TotalTime>
  <Words>1577</Words>
  <Application>Microsoft Office PowerPoint</Application>
  <PresentationFormat>On-screen Show (4:3)</PresentationFormat>
  <Paragraphs>223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 Lacombe</dc:creator>
  <cp:lastModifiedBy>Agnes Lacombe</cp:lastModifiedBy>
  <cp:revision>131</cp:revision>
  <dcterms:created xsi:type="dcterms:W3CDTF">2010-08-24T19:37:57Z</dcterms:created>
  <dcterms:modified xsi:type="dcterms:W3CDTF">2011-01-18T22:30:08Z</dcterms:modified>
</cp:coreProperties>
</file>