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13" r:id="rId2"/>
    <p:sldId id="314" r:id="rId3"/>
    <p:sldId id="323" r:id="rId4"/>
    <p:sldId id="315" r:id="rId5"/>
    <p:sldId id="316" r:id="rId6"/>
    <p:sldId id="260" r:id="rId7"/>
    <p:sldId id="317" r:id="rId8"/>
    <p:sldId id="324" r:id="rId9"/>
    <p:sldId id="325" r:id="rId10"/>
    <p:sldId id="318" r:id="rId11"/>
    <p:sldId id="319" r:id="rId12"/>
    <p:sldId id="269" r:id="rId13"/>
    <p:sldId id="293" r:id="rId14"/>
    <p:sldId id="305" r:id="rId15"/>
    <p:sldId id="306" r:id="rId16"/>
    <p:sldId id="307" r:id="rId17"/>
    <p:sldId id="308" r:id="rId18"/>
    <p:sldId id="309" r:id="rId19"/>
    <p:sldId id="310" r:id="rId20"/>
    <p:sldId id="320" r:id="rId21"/>
    <p:sldId id="326" r:id="rId22"/>
    <p:sldId id="311" r:id="rId23"/>
    <p:sldId id="312" r:id="rId24"/>
    <p:sldId id="321" r:id="rId25"/>
    <p:sldId id="32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EEF94"/>
    <a:srgbClr val="CC00CC"/>
    <a:srgbClr val="A50021"/>
    <a:srgbClr val="FF3300"/>
    <a:srgbClr val="339933"/>
    <a:srgbClr val="0099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44" autoAdjust="0"/>
    <p:restoredTop sz="94660"/>
  </p:normalViewPr>
  <p:slideViewPr>
    <p:cSldViewPr>
      <p:cViewPr>
        <p:scale>
          <a:sx n="80" d="100"/>
          <a:sy n="80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B88CC8-21FA-45BD-9569-7069CE8FEF8B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4840C-F0CD-4636-8CA3-34D49C41C8E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840C-F0CD-4636-8CA3-34D49C41C8E4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52F58-CCFB-423F-9A13-28B442F40A1F}" type="datetimeFigureOut">
              <a:rPr lang="en-CA" smtClean="0"/>
              <a:pPr/>
              <a:t>03/01/2011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78CAF-44AD-4D18-8DD9-DD0489802959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tut1p4.mp4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tut1p5.mp4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tut1p6.mp4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tut1p7.mp4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8.mp4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9.mp4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10.mp4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11.mp4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12.mp4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13.mp4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tut1p13b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tut1p13b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14.mp4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tut1p15.mp4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tut1p16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tut1p18.mp4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hyperlink" Target="http://www.zoology.ubc.ca/~biomania/excel/excl0701/tut1p1.mp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zoology.ubc.ca/~biomania/excel/excl0701/tut1p2.mp4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tut1p3.mp4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tut1p4.mp4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996952"/>
            <a:ext cx="4283943" cy="325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own Arrow 6"/>
          <p:cNvSpPr/>
          <p:nvPr/>
        </p:nvSpPr>
        <p:spPr>
          <a:xfrm rot="21345287">
            <a:off x="1771394" y="1528215"/>
            <a:ext cx="1185633" cy="1029618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980728"/>
            <a:ext cx="356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In this tutorial you will learn how to go from 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1445298">
            <a:off x="2021186" y="2025740"/>
            <a:ext cx="1156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THIS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CA" sz="32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Simple Table &amp; Simple Bar Graph</a:t>
            </a:r>
          </a:p>
          <a:p>
            <a:pPr algn="ctr"/>
            <a:r>
              <a:rPr lang="en-US" sz="32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BASIC KNOWLEDGE</a:t>
            </a:r>
            <a:endParaRPr lang="en-CA" sz="3200" b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548680"/>
            <a:ext cx="8604448" cy="5552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 rot="18493202">
            <a:off x="2426165" y="4155007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2411760" y="0"/>
            <a:ext cx="673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Color </a:t>
            </a:r>
            <a:r>
              <a:rPr lang="en-CA" sz="1600" b="1" dirty="0" smtClean="0">
                <a:latin typeface="Comic Sans MS" pitchFamily="66" charset="0"/>
              </a:rPr>
              <a:t>code data &amp; cells - </a:t>
            </a:r>
            <a:r>
              <a:rPr lang="en-CA" sz="1600" b="1" dirty="0" smtClean="0">
                <a:latin typeface="Comic Sans MS" pitchFamily="66" charset="0"/>
              </a:rPr>
              <a:t>bold </a:t>
            </a:r>
            <a:r>
              <a:rPr lang="en-CA" sz="1600" b="1" dirty="0" smtClean="0">
                <a:latin typeface="Comic Sans MS" pitchFamily="66" charset="0"/>
              </a:rPr>
              <a:t>data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Table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412198">
            <a:off x="25272" y="3336864"/>
            <a:ext cx="89235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CA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Just Select the cells and then do your changes</a:t>
            </a:r>
            <a:endParaRPr lang="en-CA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1" name="Picture 4" descr="http://sanitronix.com/movie_icon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76672"/>
            <a:ext cx="8460432" cy="5609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2411760" y="0"/>
            <a:ext cx="673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Change the decimal place 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Table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9" name="Down Arrow 8"/>
          <p:cNvSpPr/>
          <p:nvPr/>
        </p:nvSpPr>
        <p:spPr>
          <a:xfrm rot="18493202">
            <a:off x="2426165" y="4155007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0" name="Picture 4" descr="http://sanitronix.com/movie_icon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1" y="1628800"/>
            <a:ext cx="6120681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2483768" y="35332"/>
            <a:ext cx="6660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u="heavy" dirty="0" smtClean="0">
                <a:uFill>
                  <a:solidFill>
                    <a:srgbClr val="FF0000"/>
                  </a:solidFill>
                </a:uFill>
                <a:latin typeface="Comic Sans MS" pitchFamily="66" charset="0"/>
              </a:rPr>
              <a:t>IMPORTANT</a:t>
            </a:r>
            <a:r>
              <a:rPr lang="en-CA" b="1" dirty="0" smtClean="0">
                <a:latin typeface="Comic Sans MS" pitchFamily="66" charset="0"/>
              </a:rPr>
              <a:t>: DOUBLE CHECK QUICKLY FOR ERRORS!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83845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We copied the formulae of the female dataset and pasted them under the dataset of the male. </a:t>
            </a:r>
            <a:r>
              <a:rPr lang="en-CA" b="1" dirty="0" smtClean="0"/>
              <a:t>Let’s make sure that the data selected for the males are the proper dataset.</a:t>
            </a:r>
            <a:endParaRPr lang="en-CA" b="1" dirty="0"/>
          </a:p>
        </p:txBody>
      </p:sp>
      <p:sp>
        <p:nvSpPr>
          <p:cNvPr id="5" name="Rectangle 4"/>
          <p:cNvSpPr/>
          <p:nvPr/>
        </p:nvSpPr>
        <p:spPr>
          <a:xfrm>
            <a:off x="4499992" y="2852936"/>
            <a:ext cx="1512168" cy="1584176"/>
          </a:xfrm>
          <a:prstGeom prst="rect">
            <a:avLst/>
          </a:prstGeom>
          <a:solidFill>
            <a:srgbClr val="0000FF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5148064" y="1556792"/>
            <a:ext cx="288032" cy="36004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/>
          <p:cNvSpPr/>
          <p:nvPr/>
        </p:nvSpPr>
        <p:spPr>
          <a:xfrm>
            <a:off x="1259632" y="2852936"/>
            <a:ext cx="288032" cy="36004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Oval 7"/>
          <p:cNvSpPr/>
          <p:nvPr/>
        </p:nvSpPr>
        <p:spPr>
          <a:xfrm>
            <a:off x="1259632" y="4149080"/>
            <a:ext cx="288032" cy="36004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TextBox 8"/>
          <p:cNvSpPr txBox="1"/>
          <p:nvPr/>
        </p:nvSpPr>
        <p:spPr>
          <a:xfrm>
            <a:off x="0" y="566124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/>
              <a:t>Dataset that has to be selected for the males goes from </a:t>
            </a:r>
            <a:r>
              <a:rPr lang="en-CA" sz="2400" b="1" dirty="0" smtClean="0">
                <a:solidFill>
                  <a:srgbClr val="0000FF"/>
                </a:solidFill>
              </a:rPr>
              <a:t>C5 to C11 </a:t>
            </a:r>
            <a:endParaRPr lang="en-CA" sz="2400" b="1" dirty="0">
              <a:solidFill>
                <a:srgbClr val="0000FF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>
            <a:off x="6012160" y="2996952"/>
            <a:ext cx="576064" cy="1588"/>
          </a:xfrm>
          <a:prstGeom prst="straightConnector1">
            <a:avLst/>
          </a:prstGeom>
          <a:ln w="762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>
            <a:off x="6012160" y="4293096"/>
            <a:ext cx="576064" cy="1588"/>
          </a:xfrm>
          <a:prstGeom prst="straightConnector1">
            <a:avLst/>
          </a:prstGeom>
          <a:ln w="762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Table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7" name="Picture 4" descr="http://sanitronix.com/movie_icon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3059832" y="0"/>
            <a:ext cx="35638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Selecting “bar graph”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8825" y="1814513"/>
            <a:ext cx="5086350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9" name="Picture 4" descr="http://sanitronix.com/movie_icon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2879304" y="0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Plotting the average brain weights of the males and females</a:t>
            </a:r>
          </a:p>
          <a:p>
            <a:r>
              <a:rPr lang="en-CA" sz="1600" b="1" dirty="0" smtClean="0">
                <a:latin typeface="Comic Sans MS" pitchFamily="66" charset="0"/>
              </a:rPr>
              <a:t>Labelling the bars of your graph</a:t>
            </a:r>
          </a:p>
          <a:p>
            <a:pPr>
              <a:buFont typeface="Arial" pitchFamily="34" charset="0"/>
              <a:buChar char="•"/>
            </a:pP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4788024" cy="303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3420133"/>
            <a:ext cx="4828009" cy="275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own Arrow 11"/>
          <p:cNvSpPr/>
          <p:nvPr/>
        </p:nvSpPr>
        <p:spPr>
          <a:xfrm rot="18493202">
            <a:off x="2714198" y="2930871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1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TextBox 5"/>
          <p:cNvSpPr txBox="1"/>
          <p:nvPr/>
        </p:nvSpPr>
        <p:spPr>
          <a:xfrm>
            <a:off x="2987824" y="0"/>
            <a:ext cx="3923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Plotting the confidence intervals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4828009" cy="275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11211" y="2996952"/>
            <a:ext cx="5132790" cy="29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own Arrow 10"/>
          <p:cNvSpPr/>
          <p:nvPr/>
        </p:nvSpPr>
        <p:spPr>
          <a:xfrm rot="18493202">
            <a:off x="2858214" y="3146896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3568" y="6300029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4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832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2411760" y="0"/>
            <a:ext cx="54726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Writing the axis titles (horizontal &amp; vertical axis)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5132790" cy="292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00472" y="3068960"/>
            <a:ext cx="4943528" cy="292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own Arrow 12"/>
          <p:cNvSpPr/>
          <p:nvPr/>
        </p:nvSpPr>
        <p:spPr>
          <a:xfrm rot="18493202">
            <a:off x="2498173" y="3218904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6" y="6309320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5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1800" y="6174595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2987824" y="0"/>
            <a:ext cx="3923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Writing the graph title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4943528" cy="292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7632" y="3140968"/>
            <a:ext cx="4636368" cy="2883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own Arrow 14"/>
          <p:cNvSpPr/>
          <p:nvPr/>
        </p:nvSpPr>
        <p:spPr>
          <a:xfrm rot="18493202">
            <a:off x="2858214" y="3218905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544" y="6300029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3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6165304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2987824" y="0"/>
            <a:ext cx="3923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Re-sizing &amp; Dragging graph and titles 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4636368" cy="2883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67899" y="1560067"/>
            <a:ext cx="4376101" cy="44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own Arrow 10"/>
          <p:cNvSpPr/>
          <p:nvPr/>
        </p:nvSpPr>
        <p:spPr>
          <a:xfrm rot="18028280">
            <a:off x="2786207" y="2646115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0412198">
            <a:off x="370385" y="2841608"/>
            <a:ext cx="85793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C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Just Click on it &amp; drag / resize</a:t>
            </a:r>
            <a:endParaRPr lang="en-C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6309320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2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6174595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2987824" y="0"/>
            <a:ext cx="6156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Modifying the titles &amp; Changing font size, type, color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4376101" cy="44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564904"/>
            <a:ext cx="43434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own Arrow 11"/>
          <p:cNvSpPr/>
          <p:nvPr/>
        </p:nvSpPr>
        <p:spPr>
          <a:xfrm rot="18028280">
            <a:off x="4131630" y="1311014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0412198">
            <a:off x="84330" y="3671917"/>
            <a:ext cx="921200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CA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Just Click, select and then do your changes</a:t>
            </a:r>
            <a:endParaRPr lang="en-CA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584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6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743" y="1700808"/>
            <a:ext cx="894051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635896" y="332656"/>
            <a:ext cx="439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to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9341202">
            <a:off x="4592644" y="997678"/>
            <a:ext cx="1156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latin typeface="Comic Sans MS" pitchFamily="66" charset="0"/>
              </a:rPr>
              <a:t>THAT</a:t>
            </a:r>
            <a:endParaRPr lang="en-CA" sz="2400" b="1" dirty="0">
              <a:latin typeface="Comic Sans MS" pitchFamily="66" charset="0"/>
            </a:endParaRPr>
          </a:p>
        </p:txBody>
      </p:sp>
      <p:sp>
        <p:nvSpPr>
          <p:cNvPr id="6" name="Down Arrow 5"/>
          <p:cNvSpPr/>
          <p:nvPr/>
        </p:nvSpPr>
        <p:spPr>
          <a:xfrm rot="19421309">
            <a:off x="4208000" y="180901"/>
            <a:ext cx="1584176" cy="1722117"/>
          </a:xfrm>
          <a:prstGeom prst="downArrow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23528" y="3861048"/>
            <a:ext cx="3960440" cy="936104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ounded Rectangle 8"/>
          <p:cNvSpPr/>
          <p:nvPr/>
        </p:nvSpPr>
        <p:spPr>
          <a:xfrm>
            <a:off x="5148064" y="1988840"/>
            <a:ext cx="3816424" cy="3168352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2015717" y="4977171"/>
            <a:ext cx="1008112" cy="648074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20248131">
            <a:off x="547951" y="5314119"/>
            <a:ext cx="20322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Learn how to use the statistical functions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 rot="513788">
            <a:off x="6553008" y="696377"/>
            <a:ext cx="2032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Learn how to make bar graph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7200291" y="1520789"/>
            <a:ext cx="576066" cy="360040"/>
          </a:xfrm>
          <a:prstGeom prst="straightConnector1">
            <a:avLst/>
          </a:prstGeom>
          <a:ln w="508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rot="21433285">
            <a:off x="351427" y="381208"/>
            <a:ext cx="20322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Learn how to border &amp; change the color of your cells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2411760" y="764704"/>
            <a:ext cx="3528392" cy="1800200"/>
          </a:xfrm>
          <a:prstGeom prst="wedgeEllipseCallout">
            <a:avLst>
              <a:gd name="adj1" fmla="val -51563"/>
              <a:gd name="adj2" fmla="val 9984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I forgot to show you how to do “ </a:t>
            </a:r>
            <a:r>
              <a:rPr lang="en-CA" b="1" u="heavy" dirty="0" smtClean="0">
                <a:solidFill>
                  <a:prstClr val="black"/>
                </a:solidFill>
                <a:latin typeface="Comic Sans MS" pitchFamily="66" charset="0"/>
              </a:rPr>
              <a:t>+</a:t>
            </a:r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 “. </a:t>
            </a:r>
          </a:p>
          <a:p>
            <a:pPr lvl="0" algn="ctr"/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Click </a:t>
            </a:r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on the </a:t>
            </a:r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demo!</a:t>
            </a:r>
            <a:endParaRPr lang="en-CA" dirty="0"/>
          </a:p>
        </p:txBody>
      </p:sp>
      <p:sp>
        <p:nvSpPr>
          <p:cNvPr id="6" name="Oval Callout 5">
            <a:hlinkClick r:id="rId2" action="ppaction://hlinkfile"/>
          </p:cNvPr>
          <p:cNvSpPr/>
          <p:nvPr/>
        </p:nvSpPr>
        <p:spPr>
          <a:xfrm>
            <a:off x="251520" y="404664"/>
            <a:ext cx="2304256" cy="648072"/>
          </a:xfrm>
          <a:prstGeom prst="wedgeEllipseCallout">
            <a:avLst>
              <a:gd name="adj1" fmla="val 16767"/>
              <a:gd name="adj2" fmla="val 38548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sz="3200" b="1" dirty="0" smtClean="0">
                <a:solidFill>
                  <a:prstClr val="black"/>
                </a:solidFill>
                <a:latin typeface="Comic Sans MS" pitchFamily="66" charset="0"/>
              </a:rPr>
              <a:t>Oups!</a:t>
            </a:r>
            <a:endParaRPr lang="en-CA" sz="3200" dirty="0"/>
          </a:p>
        </p:txBody>
      </p:sp>
      <p:pic>
        <p:nvPicPr>
          <p:cNvPr id="10" name="Picture 4" descr="http://sanitronix.com/movie_icon.gif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6353943"/>
            <a:ext cx="504056" cy="50405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987824" y="0"/>
            <a:ext cx="6156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Modifying the titles &amp; Changing font size, type, color (</a:t>
            </a:r>
            <a:r>
              <a:rPr lang="en-CA" sz="1600" b="1" dirty="0" err="1" smtClean="0"/>
              <a:t>con’t</a:t>
            </a:r>
            <a:r>
              <a:rPr lang="en-CA" sz="1600" b="1" dirty="0" smtClean="0"/>
              <a:t>)</a:t>
            </a:r>
          </a:p>
          <a:p>
            <a:endParaRPr lang="en-CA" sz="1600" b="1" dirty="0" smtClean="0">
              <a:latin typeface="Comic Sans MS" pitchFamily="66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4283968" y="2780928"/>
            <a:ext cx="3528392" cy="2016224"/>
          </a:xfrm>
          <a:prstGeom prst="wedgeEllipseCallout">
            <a:avLst>
              <a:gd name="adj1" fmla="val -104403"/>
              <a:gd name="adj2" fmla="val -6928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Actually, you don’t need the demo – Just type the + sign and underline it!</a:t>
            </a:r>
            <a:endParaRPr lang="en-CA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672" y="3356992"/>
            <a:ext cx="74295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903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17- Simple Bar graph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3779912" y="1052736"/>
            <a:ext cx="3528392" cy="1800200"/>
          </a:xfrm>
          <a:prstGeom prst="wedgeEllipseCallout">
            <a:avLst>
              <a:gd name="adj1" fmla="val -71757"/>
              <a:gd name="adj2" fmla="val 9390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I forgot to show you how to do “ </a:t>
            </a:r>
            <a:r>
              <a:rPr lang="en-CA" b="1" u="heavy" dirty="0" smtClean="0">
                <a:solidFill>
                  <a:prstClr val="black"/>
                </a:solidFill>
                <a:latin typeface="Comic Sans MS" pitchFamily="66" charset="0"/>
              </a:rPr>
              <a:t>+</a:t>
            </a:r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 “. </a:t>
            </a:r>
          </a:p>
          <a:p>
            <a:pPr lvl="0" algn="ctr"/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Click </a:t>
            </a:r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on the </a:t>
            </a:r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demo!</a:t>
            </a:r>
            <a:endParaRPr lang="en-CA" dirty="0"/>
          </a:p>
        </p:txBody>
      </p:sp>
      <p:sp>
        <p:nvSpPr>
          <p:cNvPr id="6" name="Oval Callout 5">
            <a:hlinkClick r:id="rId2" action="ppaction://hlinkfile"/>
          </p:cNvPr>
          <p:cNvSpPr/>
          <p:nvPr/>
        </p:nvSpPr>
        <p:spPr>
          <a:xfrm>
            <a:off x="251520" y="1124744"/>
            <a:ext cx="2304256" cy="648072"/>
          </a:xfrm>
          <a:prstGeom prst="wedgeEllipseCallout">
            <a:avLst>
              <a:gd name="adj1" fmla="val 4398"/>
              <a:gd name="adj2" fmla="val 336014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sz="3200" b="1" dirty="0" smtClean="0">
                <a:solidFill>
                  <a:prstClr val="black"/>
                </a:solidFill>
                <a:latin typeface="Comic Sans MS" pitchFamily="66" charset="0"/>
              </a:rPr>
              <a:t>Oups!</a:t>
            </a:r>
            <a:endParaRPr lang="en-CA" sz="3200" dirty="0"/>
          </a:p>
        </p:txBody>
      </p:sp>
      <p:pic>
        <p:nvPicPr>
          <p:cNvPr id="10" name="Picture 4" descr="http://sanitronix.com/movie_icon.gif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6353943"/>
            <a:ext cx="504056" cy="504057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5" y="3754576"/>
            <a:ext cx="2376263" cy="2265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987824" y="0"/>
            <a:ext cx="6156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Modifying the titles &amp; Changing font size, type, color (</a:t>
            </a:r>
            <a:r>
              <a:rPr lang="en-CA" sz="1600" b="1" dirty="0" err="1" smtClean="0"/>
              <a:t>con’t</a:t>
            </a:r>
            <a:r>
              <a:rPr lang="en-CA" sz="1600" b="1" dirty="0" smtClean="0"/>
              <a:t>)</a:t>
            </a:r>
          </a:p>
          <a:p>
            <a:endParaRPr lang="en-CA" sz="1600" b="1" dirty="0" smtClean="0">
              <a:latin typeface="Comic Sans MS" pitchFamily="66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5148064" y="3429000"/>
            <a:ext cx="3528392" cy="2592288"/>
          </a:xfrm>
          <a:prstGeom prst="wedgeEllipseCallout">
            <a:avLst>
              <a:gd name="adj1" fmla="val -103057"/>
              <a:gd name="adj2" fmla="val 1780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b="1" dirty="0" smtClean="0">
                <a:solidFill>
                  <a:prstClr val="black"/>
                </a:solidFill>
                <a:latin typeface="Comic Sans MS" pitchFamily="66" charset="0"/>
              </a:rPr>
              <a:t>Actually, you don’t need the demo – Just type the + sign and underline it!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2987824" y="0"/>
            <a:ext cx="6156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Changing the scale of the Y-axis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301305"/>
            <a:ext cx="4644008" cy="375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4664"/>
            <a:ext cx="43434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own Arrow 11"/>
          <p:cNvSpPr/>
          <p:nvPr/>
        </p:nvSpPr>
        <p:spPr>
          <a:xfrm rot="18028280">
            <a:off x="2835485" y="3711710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6444044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1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71800" y="6309319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44196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3707904" y="0"/>
            <a:ext cx="54360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/>
              <a:t>Changing the colors of the bars</a:t>
            </a:r>
          </a:p>
          <a:p>
            <a:r>
              <a:rPr lang="en-CA" sz="1600" b="1" dirty="0" smtClean="0"/>
              <a:t>Changing the color of the </a:t>
            </a:r>
            <a:r>
              <a:rPr lang="en-CA" sz="1600" b="1" dirty="0" smtClean="0"/>
              <a:t>background</a:t>
            </a:r>
          </a:p>
          <a:p>
            <a:r>
              <a:rPr lang="en-CA" sz="1600" b="1" dirty="0" smtClean="0"/>
              <a:t>(+ quick overview on how to format the chart and plot </a:t>
            </a:r>
            <a:r>
              <a:rPr lang="en-CA" sz="1600" b="1" dirty="0" smtClean="0"/>
              <a:t>areas)</a:t>
            </a:r>
            <a:endParaRPr lang="en-CA" sz="1600" b="1" dirty="0" smtClean="0"/>
          </a:p>
          <a:p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0"/>
            <a:ext cx="2321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2" name="Down Arrow 11"/>
          <p:cNvSpPr/>
          <p:nvPr/>
        </p:nvSpPr>
        <p:spPr>
          <a:xfrm rot="18028280">
            <a:off x="2907493" y="3687278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89201" y="1916832"/>
            <a:ext cx="4654800" cy="3916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67544" y="6309320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1" name="Picture 4" descr="http://sanitronix.com/movie_icon.gif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6174595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extBox 1"/>
          <p:cNvSpPr txBox="1"/>
          <p:nvPr/>
        </p:nvSpPr>
        <p:spPr>
          <a:xfrm>
            <a:off x="3851920" y="0"/>
            <a:ext cx="5292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u="heavy" dirty="0" smtClean="0">
                <a:uFill>
                  <a:solidFill>
                    <a:srgbClr val="FF0000"/>
                  </a:solidFill>
                </a:uFill>
                <a:latin typeface="Comic Sans MS" pitchFamily="66" charset="0"/>
              </a:rPr>
              <a:t>IMPORTANT</a:t>
            </a:r>
            <a:r>
              <a:rPr lang="en-CA" b="1" dirty="0" smtClean="0">
                <a:latin typeface="Comic Sans MS" pitchFamily="66" charset="0"/>
              </a:rPr>
              <a:t>: </a:t>
            </a:r>
          </a:p>
          <a:p>
            <a:r>
              <a:rPr lang="en-CA" b="1" dirty="0" smtClean="0">
                <a:latin typeface="Comic Sans MS" pitchFamily="66" charset="0"/>
              </a:rPr>
              <a:t>QUICKLY </a:t>
            </a:r>
            <a:r>
              <a:rPr lang="en-CA" b="1" dirty="0" smtClean="0">
                <a:latin typeface="Comic Sans MS" pitchFamily="66" charset="0"/>
              </a:rPr>
              <a:t>DOUBLE CHECK FOR </a:t>
            </a:r>
            <a:r>
              <a:rPr lang="en-CA" b="1" dirty="0" smtClean="0">
                <a:latin typeface="Comic Sans MS" pitchFamily="66" charset="0"/>
              </a:rPr>
              <a:t>ERRORS!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0" y="0"/>
            <a:ext cx="23599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</a:t>
            </a:r>
            <a:r>
              <a:rPr lang="en-CA" sz="2000" b="1" dirty="0" smtClean="0">
                <a:latin typeface="Comic Sans MS" pitchFamily="66" charset="0"/>
              </a:rPr>
              <a:t>Bar Graph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7" name="Picture 4" descr="http://sanitronix.com/movie_icon.gif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56792"/>
            <a:ext cx="9144000" cy="4054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0" y="838453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/>
              <a:t>Let’s make sure we didn’t make mistakes when we plotted our data. </a:t>
            </a:r>
            <a:r>
              <a:rPr lang="en-CA" b="1" dirty="0" smtClean="0">
                <a:solidFill>
                  <a:srgbClr val="FF0000"/>
                </a:solidFill>
              </a:rPr>
              <a:t>The graph should match the table (sometime it does not and students </a:t>
            </a:r>
            <a:r>
              <a:rPr lang="en-CA" b="1" dirty="0" smtClean="0">
                <a:solidFill>
                  <a:srgbClr val="FF0000"/>
                </a:solidFill>
              </a:rPr>
              <a:t>hand-in </a:t>
            </a:r>
            <a:r>
              <a:rPr lang="en-CA" b="1" dirty="0" smtClean="0">
                <a:solidFill>
                  <a:srgbClr val="FF0000"/>
                </a:solidFill>
              </a:rPr>
              <a:t>erroneous figures...)</a:t>
            </a:r>
            <a:endParaRPr lang="en-CA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479715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i="1" dirty="0" smtClean="0"/>
              <a:t>(*) In </a:t>
            </a:r>
            <a:r>
              <a:rPr lang="en-CA" sz="1400" i="1" dirty="0" err="1" smtClean="0"/>
              <a:t>Biol</a:t>
            </a:r>
            <a:r>
              <a:rPr lang="en-CA" sz="1400" i="1" dirty="0" smtClean="0"/>
              <a:t> 363 we will assume that means are significantly different from each other if their confidence intervals do not overlap -  (in “real life” you should be doing proper statistical analysis!)</a:t>
            </a:r>
            <a:endParaRPr lang="en-CA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9144000" cy="98488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4000" b="1" dirty="0" smtClean="0"/>
              <a:t>OH </a:t>
            </a:r>
            <a:r>
              <a:rPr lang="en-CA" sz="4000" b="1" dirty="0" smtClean="0"/>
              <a:t>NO!</a:t>
            </a:r>
            <a:r>
              <a:rPr lang="en-CA" sz="4000" b="1" dirty="0" smtClean="0">
                <a:uFill>
                  <a:solidFill>
                    <a:srgbClr val="FF0000"/>
                  </a:solidFill>
                </a:uFill>
                <a:latin typeface="Comic Sans MS" pitchFamily="66" charset="0"/>
              </a:rPr>
              <a:t> </a:t>
            </a:r>
            <a:r>
              <a:rPr lang="en-CA" b="1" dirty="0" smtClean="0">
                <a:uFill>
                  <a:solidFill>
                    <a:srgbClr val="FF0000"/>
                  </a:solidFill>
                </a:uFill>
                <a:latin typeface="Comic Sans MS" pitchFamily="66" charset="0"/>
              </a:rPr>
              <a:t>The brains of French Women are significantly smaller (*) than their male counterparts</a:t>
            </a:r>
            <a:endParaRPr lang="en-CA" sz="5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3486" y="1124744"/>
            <a:ext cx="894051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0" y="6021288"/>
            <a:ext cx="5572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on how to add the * on the bars,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7" name="Picture 4" descr="http://sanitronix.com/movie_icon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5949280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980728"/>
            <a:ext cx="3024336" cy="2296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own Arrow 6"/>
          <p:cNvSpPr/>
          <p:nvPr/>
        </p:nvSpPr>
        <p:spPr>
          <a:xfrm rot="16200000">
            <a:off x="3675229" y="1279794"/>
            <a:ext cx="1101761" cy="892394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8072" y="1196752"/>
            <a:ext cx="3563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In this tutorial you will learn how to go from 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21445298">
            <a:off x="3822363" y="1554118"/>
            <a:ext cx="115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>
                <a:latin typeface="Comic Sans MS" pitchFamily="66" charset="0"/>
              </a:rPr>
              <a:t>THIS</a:t>
            </a:r>
            <a:endParaRPr lang="en-CA" sz="1400" b="1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9144000" cy="9807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7" name="Rectangle 16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bliqueBottomRight"/>
              <a:lightRig rig="threePt" dir="t"/>
            </a:scene3d>
          </a:bodyPr>
          <a:lstStyle/>
          <a:p>
            <a:pPr algn="ctr"/>
            <a:r>
              <a:rPr lang="en-CA" sz="32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Simple Table &amp; Simple Bar Graph</a:t>
            </a:r>
          </a:p>
          <a:p>
            <a:pPr algn="ctr"/>
            <a:r>
              <a:rPr lang="en-US" sz="3200" b="1" dirty="0" smtClean="0">
                <a:ln w="12700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omic Sans MS" pitchFamily="66" charset="0"/>
              </a:rPr>
              <a:t>BASIC KNOWLEDGE</a:t>
            </a:r>
            <a:endParaRPr lang="en-CA" sz="3200" b="1" dirty="0">
              <a:ln w="12700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Comic Sans MS" pitchFamily="66" charset="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486" y="3401616"/>
            <a:ext cx="8940514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 rot="20604528">
            <a:off x="129067" y="2899617"/>
            <a:ext cx="20322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Learn how to border &amp; change the color of your cells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 rot="20248131">
            <a:off x="-28113" y="4405397"/>
            <a:ext cx="20322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Learn how to use the statistical functions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513788">
            <a:off x="6264975" y="3576697"/>
            <a:ext cx="20322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Learn how to make bar graph</a:t>
            </a:r>
            <a:endParaRPr lang="en-CA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4" name="Down Arrow 23"/>
          <p:cNvSpPr/>
          <p:nvPr/>
        </p:nvSpPr>
        <p:spPr>
          <a:xfrm>
            <a:off x="2339752" y="2348880"/>
            <a:ext cx="1101761" cy="892394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627784" y="1844824"/>
            <a:ext cx="4395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to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51882" y="2761183"/>
            <a:ext cx="11560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 smtClean="0">
                <a:latin typeface="Comic Sans MS" pitchFamily="66" charset="0"/>
              </a:rPr>
              <a:t>THAT</a:t>
            </a:r>
            <a:endParaRPr lang="en-CA" sz="1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23" y="836712"/>
            <a:ext cx="9092081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2411760" y="0"/>
            <a:ext cx="6732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How to draw Borders around the cells</a:t>
            </a:r>
          </a:p>
          <a:p>
            <a:r>
              <a:rPr lang="en-CA" sz="1600" b="1" dirty="0" smtClean="0">
                <a:latin typeface="Comic Sans MS" pitchFamily="66" charset="0"/>
              </a:rPr>
              <a:t>How to label your rows</a:t>
            </a:r>
          </a:p>
          <a:p>
            <a:r>
              <a:rPr lang="en-CA" sz="1600" b="1" dirty="0" smtClean="0">
                <a:latin typeface="Comic Sans MS" pitchFamily="66" charset="0"/>
              </a:rPr>
              <a:t>How to increase the width of a column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 rot="18493202">
            <a:off x="2911857" y="2002653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Table</a:t>
            </a:r>
            <a:endParaRPr lang="en-CA" sz="2000" b="1" dirty="0">
              <a:latin typeface="Comic Sans MS" pitchFamily="66" charset="0"/>
            </a:endParaRPr>
          </a:p>
        </p:txBody>
      </p:sp>
      <p:pic>
        <p:nvPicPr>
          <p:cNvPr id="1028" name="Picture 4" descr="http://sanitronix.com/movie_icon.gi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855188"/>
            <a:ext cx="8964488" cy="595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 rot="18493202">
            <a:off x="2930222" y="3434928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2411760" y="0"/>
            <a:ext cx="6732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How to find the stats functions to calculate </a:t>
            </a:r>
          </a:p>
          <a:p>
            <a:r>
              <a:rPr lang="en-CA" sz="1600" b="1" dirty="0" smtClean="0">
                <a:latin typeface="Comic Sans MS" pitchFamily="66" charset="0"/>
              </a:rPr>
              <a:t>Sample size, Average, Standard deviation and Confidence interval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Table</a:t>
            </a:r>
            <a:endParaRPr lang="en-CA" sz="20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7584" y="1556792"/>
            <a:ext cx="2688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1- Go to function (</a:t>
            </a:r>
            <a:r>
              <a:rPr lang="en-CA" b="1" dirty="0" err="1" smtClean="0">
                <a:latin typeface="Comic Sans MS" pitchFamily="66" charset="0"/>
              </a:rPr>
              <a:t>fx</a:t>
            </a:r>
            <a:r>
              <a:rPr lang="en-CA" b="1" dirty="0" smtClean="0">
                <a:latin typeface="Comic Sans MS" pitchFamily="66" charset="0"/>
              </a:rPr>
              <a:t>)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2092786"/>
            <a:ext cx="1867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2- Select “All”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36913"/>
            <a:ext cx="4616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3- Scroll to find the function you want    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172906"/>
            <a:ext cx="16930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4- Click on it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3645024"/>
            <a:ext cx="2808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5- Select your dataset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4181018"/>
            <a:ext cx="2044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latin typeface="Comic Sans MS" pitchFamily="66" charset="0"/>
              </a:rPr>
              <a:t>6- Click on “OK”</a:t>
            </a:r>
            <a:endParaRPr lang="en-CA" b="1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2636912"/>
            <a:ext cx="4616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  <a:latin typeface="Comic Sans MS" pitchFamily="66" charset="0"/>
              </a:rPr>
              <a:t>3- Scroll to find the function you want    </a:t>
            </a:r>
            <a:endParaRPr lang="en-CA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6016" y="3789040"/>
            <a:ext cx="4174861" cy="12003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CA" dirty="0" smtClean="0"/>
              <a:t>Sample size </a:t>
            </a:r>
            <a:r>
              <a:rPr lang="en-CA" dirty="0" smtClean="0">
                <a:sym typeface="Wingdings" pitchFamily="2" charset="2"/>
              </a:rPr>
              <a:t></a:t>
            </a:r>
            <a:r>
              <a:rPr lang="en-CA" dirty="0" smtClean="0"/>
              <a:t> find “</a:t>
            </a:r>
            <a:r>
              <a:rPr lang="en-CA" b="1" dirty="0" smtClean="0">
                <a:solidFill>
                  <a:srgbClr val="FF0000"/>
                </a:solidFill>
              </a:rPr>
              <a:t>COUNT</a:t>
            </a:r>
            <a:r>
              <a:rPr lang="en-CA" dirty="0" smtClean="0"/>
              <a:t>”</a:t>
            </a:r>
          </a:p>
          <a:p>
            <a:r>
              <a:rPr lang="en-CA" dirty="0" smtClean="0"/>
              <a:t>Average </a:t>
            </a:r>
            <a:r>
              <a:rPr lang="en-CA" dirty="0" smtClean="0">
                <a:sym typeface="Wingdings" pitchFamily="2" charset="2"/>
              </a:rPr>
              <a:t> find “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AVERAGE</a:t>
            </a:r>
            <a:r>
              <a:rPr lang="en-CA" dirty="0" smtClean="0">
                <a:sym typeface="Wingdings" pitchFamily="2" charset="2"/>
              </a:rPr>
              <a:t>”</a:t>
            </a:r>
          </a:p>
          <a:p>
            <a:r>
              <a:rPr lang="en-CA" dirty="0" smtClean="0">
                <a:sym typeface="Wingdings" pitchFamily="2" charset="2"/>
              </a:rPr>
              <a:t>Standard deviation  find “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STDEV</a:t>
            </a:r>
            <a:r>
              <a:rPr lang="en-CA" dirty="0" smtClean="0">
                <a:sym typeface="Wingdings" pitchFamily="2" charset="2"/>
              </a:rPr>
              <a:t>”</a:t>
            </a:r>
          </a:p>
          <a:p>
            <a:r>
              <a:rPr lang="en-CA" dirty="0" smtClean="0">
                <a:sym typeface="Wingdings" pitchFamily="2" charset="2"/>
              </a:rPr>
              <a:t>Confidence interval  find “</a:t>
            </a:r>
            <a:r>
              <a:rPr lang="en-CA" b="1" dirty="0" smtClean="0">
                <a:solidFill>
                  <a:srgbClr val="FF0000"/>
                </a:solidFill>
                <a:sym typeface="Wingdings" pitchFamily="2" charset="2"/>
              </a:rPr>
              <a:t>CONFIDENCE</a:t>
            </a:r>
            <a:r>
              <a:rPr lang="en-CA" dirty="0" smtClean="0">
                <a:sym typeface="Wingdings" pitchFamily="2" charset="2"/>
              </a:rPr>
              <a:t>”</a:t>
            </a:r>
            <a:endParaRPr lang="en-CA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5364088" y="3068960"/>
            <a:ext cx="648072" cy="504056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TextBox 14"/>
          <p:cNvSpPr txBox="1"/>
          <p:nvPr/>
        </p:nvSpPr>
        <p:spPr>
          <a:xfrm>
            <a:off x="2411760" y="0"/>
            <a:ext cx="67322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How to find the stats functions to calculate </a:t>
            </a:r>
          </a:p>
          <a:p>
            <a:r>
              <a:rPr lang="en-CA" sz="1600" b="1" dirty="0" smtClean="0">
                <a:latin typeface="Comic Sans MS" pitchFamily="66" charset="0"/>
              </a:rPr>
              <a:t>Sample size, Average, Standard deviation and Confidence interval (</a:t>
            </a:r>
            <a:r>
              <a:rPr lang="en-CA" sz="1600" b="1" dirty="0" err="1" smtClean="0">
                <a:latin typeface="Comic Sans MS" pitchFamily="66" charset="0"/>
              </a:rPr>
              <a:t>con’t</a:t>
            </a:r>
            <a:r>
              <a:rPr lang="en-CA" sz="1600" b="1" dirty="0" smtClean="0">
                <a:latin typeface="Comic Sans MS" pitchFamily="66" charset="0"/>
              </a:rPr>
              <a:t>)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Table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8" name="Picture 4" descr="http://sanitronix.com/movie_icon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836712"/>
            <a:ext cx="9096315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 rot="19113479">
            <a:off x="3719448" y="3161603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2411760" y="0"/>
            <a:ext cx="6732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Calculate Sample size, Average, Standard deviation and Confidence interval for the Male dataset!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Table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 rot="20412198">
            <a:off x="900627" y="4200430"/>
            <a:ext cx="76931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C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Just Use “Copy” &amp; “Paste”</a:t>
            </a:r>
            <a:endParaRPr lang="en-C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1" name="Picture 4" descr="http://sanitronix.com/movie_icon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836712"/>
            <a:ext cx="9096315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 rot="19113479">
            <a:off x="3719448" y="3161603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Box 13"/>
          <p:cNvSpPr txBox="1"/>
          <p:nvPr/>
        </p:nvSpPr>
        <p:spPr>
          <a:xfrm>
            <a:off x="2411760" y="0"/>
            <a:ext cx="6732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Calculate Sample size, Average, Standard deviation and Confidence interval for the Male dataset!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Table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 rot="20412198">
            <a:off x="900627" y="4200430"/>
            <a:ext cx="76931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CA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Just Use “Copy” &amp; “Paste”</a:t>
            </a:r>
            <a:endParaRPr lang="en-CA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024" y="908719"/>
            <a:ext cx="8604448" cy="5552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own Arrow 8"/>
          <p:cNvSpPr/>
          <p:nvPr/>
        </p:nvSpPr>
        <p:spPr>
          <a:xfrm rot="18493202">
            <a:off x="2426165" y="4155007"/>
            <a:ext cx="1584176" cy="1722117"/>
          </a:xfrm>
          <a:prstGeom prst="downArrow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1"/>
                </a:solidFill>
              </a:rPr>
              <a:t>TO</a:t>
            </a:r>
            <a:endParaRPr lang="en-CA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FFCC00">
              <a:alpha val="31765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TextBox 6"/>
          <p:cNvSpPr txBox="1"/>
          <p:nvPr/>
        </p:nvSpPr>
        <p:spPr>
          <a:xfrm>
            <a:off x="2411760" y="0"/>
            <a:ext cx="673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 smtClean="0">
                <a:latin typeface="Comic Sans MS" pitchFamily="66" charset="0"/>
              </a:rPr>
              <a:t>Color code, bold &amp; highlight data in the table</a:t>
            </a:r>
            <a:endParaRPr lang="en-CA" sz="1600" b="1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17812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 smtClean="0">
                <a:latin typeface="Comic Sans MS" pitchFamily="66" charset="0"/>
              </a:rPr>
              <a:t>Simple Table</a:t>
            </a:r>
            <a:endParaRPr lang="en-CA" sz="2000" b="1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 rot="20412198">
            <a:off x="25272" y="3336864"/>
            <a:ext cx="892359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CA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Just Select the cells and then do your changes</a:t>
            </a:r>
            <a:endParaRPr lang="en-CA" sz="36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6488668"/>
            <a:ext cx="2455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smtClean="0">
                <a:solidFill>
                  <a:srgbClr val="FF0000"/>
                </a:solidFill>
              </a:rPr>
              <a:t>For a demo click here -&gt;</a:t>
            </a:r>
            <a:endParaRPr lang="en-CA" b="1" dirty="0">
              <a:solidFill>
                <a:srgbClr val="FF0000"/>
              </a:solidFill>
            </a:endParaRPr>
          </a:p>
        </p:txBody>
      </p:sp>
      <p:pic>
        <p:nvPicPr>
          <p:cNvPr id="11" name="Picture 4" descr="http://sanitronix.com/movie_icon.gif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6353943"/>
            <a:ext cx="504056" cy="5040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5365</TotalTime>
  <Words>845</Words>
  <Application>Microsoft Office PowerPoint</Application>
  <PresentationFormat>On-screen Show (4:3)</PresentationFormat>
  <Paragraphs>132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 Lacombe</dc:creator>
  <cp:lastModifiedBy>A Lacombe</cp:lastModifiedBy>
  <cp:revision>137</cp:revision>
  <dcterms:created xsi:type="dcterms:W3CDTF">2010-06-18T15:56:13Z</dcterms:created>
  <dcterms:modified xsi:type="dcterms:W3CDTF">2011-01-03T20:22:23Z</dcterms:modified>
</cp:coreProperties>
</file>