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8" r:id="rId2"/>
    <p:sldId id="331" r:id="rId3"/>
    <p:sldId id="329" r:id="rId4"/>
    <p:sldId id="330" r:id="rId5"/>
    <p:sldId id="352" r:id="rId6"/>
    <p:sldId id="353" r:id="rId7"/>
    <p:sldId id="354" r:id="rId8"/>
    <p:sldId id="332" r:id="rId9"/>
    <p:sldId id="336" r:id="rId10"/>
    <p:sldId id="350" r:id="rId11"/>
    <p:sldId id="351" r:id="rId12"/>
    <p:sldId id="343" r:id="rId13"/>
    <p:sldId id="355" r:id="rId14"/>
    <p:sldId id="356" r:id="rId15"/>
    <p:sldId id="333" r:id="rId16"/>
    <p:sldId id="324" r:id="rId17"/>
    <p:sldId id="357" r:id="rId18"/>
    <p:sldId id="325" r:id="rId19"/>
    <p:sldId id="358" r:id="rId20"/>
    <p:sldId id="360" r:id="rId21"/>
    <p:sldId id="339" r:id="rId22"/>
    <p:sldId id="340" r:id="rId23"/>
    <p:sldId id="341" r:id="rId24"/>
    <p:sldId id="342" r:id="rId25"/>
    <p:sldId id="359" r:id="rId26"/>
    <p:sldId id="321" r:id="rId27"/>
    <p:sldId id="345" r:id="rId28"/>
    <p:sldId id="348" r:id="rId29"/>
    <p:sldId id="361" r:id="rId30"/>
    <p:sldId id="362" r:id="rId31"/>
    <p:sldId id="349" r:id="rId32"/>
    <p:sldId id="34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669900"/>
    <a:srgbClr val="CC00CC"/>
    <a:srgbClr val="FF99CC"/>
    <a:srgbClr val="00FF00"/>
    <a:srgbClr val="FFCC00"/>
    <a:srgbClr val="FF6969"/>
    <a:srgbClr val="FF7D7D"/>
    <a:srgbClr val="FFB3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9661" autoAdjust="0"/>
  </p:normalViewPr>
  <p:slideViewPr>
    <p:cSldViewPr>
      <p:cViewPr>
        <p:scale>
          <a:sx n="80" d="100"/>
          <a:sy n="80" d="100"/>
        </p:scale>
        <p:origin x="-8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88CC8-21FA-45BD-9569-7069CE8FEF8B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4840C-F0CD-4636-8CA3-34D49C41C8E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840C-F0CD-4636-8CA3-34D49C41C8E4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2F58-CCFB-423F-9A13-28B442F40A1F}" type="datetimeFigureOut">
              <a:rPr lang="en-CA" smtClean="0"/>
              <a:pPr/>
              <a:t>03/01/2011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78CAF-44AD-4D18-8DD9-DD048980295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Tut0mov02.mp4" TargetMode="External"/><Relationship Id="rId5" Type="http://schemas.openxmlformats.org/officeDocument/2006/relationships/image" Target="../media/image12.gif"/><Relationship Id="rId4" Type="http://schemas.openxmlformats.org/officeDocument/2006/relationships/hyperlink" Target="Tut0mov01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tut1p7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0" y="2276872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CA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TERMINOLOGY</a:t>
            </a:r>
          </a:p>
          <a:p>
            <a:pPr marL="914400" lvl="1" indent="-457200">
              <a:buFont typeface="+mj-lt"/>
              <a:buAutoNum type="arabicPeriod"/>
            </a:pPr>
            <a:endParaRPr lang="en-CA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BRIEF INTRO ON MAKING A TABLE</a:t>
            </a:r>
          </a:p>
          <a:p>
            <a:pPr marL="914400" lvl="1" indent="-457200">
              <a:buFont typeface="+mj-lt"/>
              <a:buAutoNum type="arabicPeriod"/>
            </a:pPr>
            <a:endParaRPr lang="en-CA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HOW TO FIND TOOLS YOU NEED</a:t>
            </a:r>
          </a:p>
          <a:p>
            <a:pPr marL="914400" lvl="1" indent="-457200">
              <a:buFont typeface="+mj-lt"/>
              <a:buAutoNum type="arabicPeriod"/>
            </a:pPr>
            <a:endParaRPr lang="en-CA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BRIEF INTRO ON MAKING A </a:t>
            </a:r>
            <a:r>
              <a:rPr lang="en-CA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GRAPH</a:t>
            </a:r>
            <a:endParaRPr lang="en-CA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CA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A </a:t>
            </a:r>
            <a:r>
              <a:rPr lang="en-CA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GOOD </a:t>
            </a:r>
            <a:r>
              <a:rPr lang="en-CA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ADVICE: double check your work!</a:t>
            </a:r>
          </a:p>
          <a:p>
            <a:pPr marL="914400" lvl="1" indent="-457200"/>
            <a:endParaRPr lang="en-CA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INTRODUCTION to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           Range of cells (</a:t>
            </a:r>
            <a:r>
              <a:rPr lang="en-CA" b="1" dirty="0" err="1" smtClean="0">
                <a:solidFill>
                  <a:srgbClr val="FF0000"/>
                </a:solidFill>
              </a:rPr>
              <a:t>con’t</a:t>
            </a:r>
            <a:r>
              <a:rPr lang="en-CA" b="1" dirty="0" smtClean="0">
                <a:solidFill>
                  <a:srgbClr val="FF0000"/>
                </a:solidFill>
              </a:rPr>
              <a:t>) – Example #2: Calculating averages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 </a:t>
            </a:r>
            <a:endParaRPr lang="en-CA" sz="2000" b="1" dirty="0">
              <a:latin typeface="Comic Sans MS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3" y="1052736"/>
            <a:ext cx="4457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9799"/>
            <a:ext cx="4429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793" y="611977"/>
            <a:ext cx="4438199" cy="58477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To calculate the average of the brain size of females, we selected the range of cells  A3:A9</a:t>
            </a:r>
            <a:endParaRPr lang="en-CA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349825" y="2204864"/>
            <a:ext cx="504056" cy="12961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438057" y="1340768"/>
            <a:ext cx="115212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4572000" y="3789040"/>
            <a:ext cx="4392488" cy="584775"/>
          </a:xfrm>
          <a:prstGeom prst="rect">
            <a:avLst/>
          </a:prstGeom>
          <a:solidFill>
            <a:srgbClr val="0099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To calculate the average of the brain size of males, we selected the range of B3:B9</a:t>
            </a:r>
            <a:endParaRPr lang="en-CA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5436096" y="5309919"/>
            <a:ext cx="504056" cy="1368152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876256" y="4445823"/>
            <a:ext cx="1152128" cy="288032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781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Callout 23"/>
          <p:cNvSpPr/>
          <p:nvPr/>
        </p:nvSpPr>
        <p:spPr>
          <a:xfrm>
            <a:off x="5652120" y="1196752"/>
            <a:ext cx="2952328" cy="1008112"/>
          </a:xfrm>
          <a:prstGeom prst="wedgeEllipseCallout">
            <a:avLst>
              <a:gd name="adj1" fmla="val -40623"/>
              <a:gd name="adj2" fmla="val 6839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We will show you how to find the formula for average and how to select the range later</a:t>
            </a:r>
            <a:endParaRPr lang="en-CA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5367"/>
            <a:ext cx="106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Callout 16"/>
          <p:cNvSpPr/>
          <p:nvPr/>
        </p:nvSpPr>
        <p:spPr>
          <a:xfrm>
            <a:off x="611560" y="4941168"/>
            <a:ext cx="2267744" cy="798214"/>
          </a:xfrm>
          <a:prstGeom prst="wedgeEllipseCallout">
            <a:avLst>
              <a:gd name="adj1" fmla="val -34339"/>
              <a:gd name="adj2" fmla="val 9814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FF0000"/>
                </a:solidFill>
              </a:rPr>
              <a:t>MORE ON RANGE! </a:t>
            </a:r>
          </a:p>
          <a:p>
            <a:pPr algn="ctr"/>
            <a:r>
              <a:rPr lang="en-CA" sz="1400" b="1" dirty="0" smtClean="0">
                <a:solidFill>
                  <a:schemeClr val="tx1"/>
                </a:solidFill>
              </a:rPr>
              <a:t>CLICK HERE!</a:t>
            </a:r>
            <a:endParaRPr lang="en-CA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                        Range of cells (</a:t>
            </a:r>
            <a:r>
              <a:rPr lang="en-CA" b="1" dirty="0" err="1" smtClean="0">
                <a:solidFill>
                  <a:srgbClr val="FF0000"/>
                </a:solidFill>
              </a:rPr>
              <a:t>con’t</a:t>
            </a:r>
            <a:r>
              <a:rPr lang="en-CA" b="1" dirty="0" smtClean="0">
                <a:solidFill>
                  <a:srgbClr val="FF0000"/>
                </a:solidFill>
              </a:rPr>
              <a:t>) – Example #2: Calculating averages (more)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 </a:t>
            </a:r>
            <a:endParaRPr lang="en-CA" sz="2000" b="1" dirty="0">
              <a:latin typeface="Comic Sans MS" pitchFamily="66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7471"/>
            <a:ext cx="4457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" y="836712"/>
            <a:ext cx="4464496" cy="584775"/>
          </a:xfrm>
          <a:prstGeom prst="rect">
            <a:avLst/>
          </a:prstGeom>
          <a:solidFill>
            <a:srgbClr val="00800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To calculate the average of the brain size of female &amp; males, we either select the range of cells  A3:B9</a:t>
            </a:r>
            <a:endParaRPr lang="en-CA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2232248" y="1493495"/>
            <a:ext cx="1296144" cy="2880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323528" y="2357591"/>
            <a:ext cx="1080120" cy="136815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3"/>
            <a:ext cx="4427984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44008" y="4005064"/>
            <a:ext cx="4464496" cy="338554"/>
          </a:xfrm>
          <a:prstGeom prst="rect">
            <a:avLst/>
          </a:prstGeom>
          <a:solidFill>
            <a:srgbClr val="00800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or  we select the 2 ranges of cells  A3:A9 &amp; B3:B9</a:t>
            </a:r>
            <a:endParaRPr lang="en-CA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5076056" y="5301208"/>
            <a:ext cx="504056" cy="136815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5724128" y="5301208"/>
            <a:ext cx="504056" cy="136815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7380312" y="4509120"/>
            <a:ext cx="1584176" cy="2880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781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Callout 15"/>
          <p:cNvSpPr/>
          <p:nvPr/>
        </p:nvSpPr>
        <p:spPr>
          <a:xfrm>
            <a:off x="5652120" y="1196752"/>
            <a:ext cx="2952328" cy="1008112"/>
          </a:xfrm>
          <a:prstGeom prst="wedgeEllipseCallout">
            <a:avLst>
              <a:gd name="adj1" fmla="val -40623"/>
              <a:gd name="adj2" fmla="val 6839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We will show you how to find the formula for average and how to select the range later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354"/>
            <a:ext cx="4032448" cy="356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b="1" dirty="0" smtClean="0">
              <a:latin typeface="Comic Sans MS" pitchFamily="66" charset="0"/>
            </a:endParaRPr>
          </a:p>
          <a:p>
            <a:r>
              <a:rPr lang="en-CA" sz="2000" b="1" dirty="0" smtClean="0">
                <a:latin typeface="Comic Sans MS" pitchFamily="66" charset="0"/>
              </a:rPr>
              <a:t>Entering and correcting information (numbers &amp; text) in your spreadsheet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910461"/>
            <a:ext cx="55495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Just Click on a cell and type!</a:t>
            </a:r>
            <a:endParaRPr lang="en-C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7784" y="1700808"/>
            <a:ext cx="65527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 how to change column width and row height?</a:t>
            </a:r>
            <a:endParaRPr lang="en-C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488" y="2204864"/>
            <a:ext cx="4653936" cy="370261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8873880">
            <a:off x="2835503" y="2069312"/>
            <a:ext cx="1185633" cy="2292332"/>
          </a:xfrm>
          <a:prstGeom prst="downArrow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653936" cy="370261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384376" cy="29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 Brief Intro – Table             </a:t>
            </a:r>
            <a:r>
              <a:rPr lang="en-CA" b="1" dirty="0" smtClean="0">
                <a:solidFill>
                  <a:srgbClr val="FF0000"/>
                </a:solidFill>
              </a:rPr>
              <a:t>See it! 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8873880">
            <a:off x="3247395" y="2558380"/>
            <a:ext cx="1185633" cy="1427193"/>
          </a:xfrm>
          <a:prstGeom prst="downArrow">
            <a:avLst/>
          </a:prstGeom>
          <a:noFill/>
          <a:ln w="508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4869160"/>
            <a:ext cx="19093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there!</a:t>
            </a:r>
            <a:endParaRPr lang="en-C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1700808"/>
            <a:ext cx="3317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Going from here</a:t>
            </a:r>
            <a:endParaRPr lang="en-C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 Brief Intro – Table  </a:t>
            </a:r>
            <a:r>
              <a:rPr lang="en-CA" b="1" dirty="0" smtClean="0">
                <a:solidFill>
                  <a:srgbClr val="FF0000"/>
                </a:solidFill>
              </a:rPr>
              <a:t>How to type and correct information in cells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056" y="1988840"/>
            <a:ext cx="47259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22677"/>
            <a:ext cx="3384376" cy="29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Brief Intro – Making a Table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 rot="18873880">
            <a:off x="2835503" y="2069312"/>
            <a:ext cx="1185633" cy="2292332"/>
          </a:xfrm>
          <a:prstGeom prst="downArrow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6612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For a demo on how to type and correct information in cells  click here -&gt;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sanitronix.com/movie_icon.gi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517232"/>
            <a:ext cx="504056" cy="50405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43808" y="4293096"/>
            <a:ext cx="53988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Just Click on a cell and type</a:t>
            </a:r>
            <a:endParaRPr lang="en-C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237312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For a demo on how to insert, delete &amp;  change column width and row height, click here -&gt;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http://sanitronix.com/movie_icon.gif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165304"/>
            <a:ext cx="504056" cy="50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719" cy="33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256203"/>
            <a:ext cx="648072" cy="62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0" y="908720"/>
            <a:ext cx="429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Method A) </a:t>
            </a:r>
            <a:r>
              <a:rPr lang="en-CA" sz="2000" b="1" dirty="0" smtClean="0"/>
              <a:t>Good Mostly for Excel 2007</a:t>
            </a:r>
            <a:endParaRPr lang="en-CA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3861048"/>
            <a:ext cx="936104" cy="93610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67544" y="134076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C00CC"/>
                </a:solidFill>
              </a:rPr>
              <a:t>1- Select a component</a:t>
            </a:r>
          </a:p>
          <a:p>
            <a:r>
              <a:rPr lang="en-CA" sz="1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(for example a range of cells) </a:t>
            </a:r>
            <a:endParaRPr lang="en-CA" sz="14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134076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A50021"/>
                </a:solidFill>
              </a:rPr>
              <a:t>2- Browse through the ribbon at the top of Excel to find the tool you need to do the change</a:t>
            </a:r>
            <a:endParaRPr lang="en-CA" b="1" dirty="0">
              <a:solidFill>
                <a:srgbClr val="A5002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3528" y="2276872"/>
            <a:ext cx="8640960" cy="93610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6696236" y="2096852"/>
            <a:ext cx="288032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148064" y="2924944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644008" y="55892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In Excel, if you click there                   ,  a window will appear with more tools</a:t>
            </a:r>
            <a:endParaRPr lang="en-CA" b="1" dirty="0"/>
          </a:p>
        </p:txBody>
      </p:sp>
      <p:cxnSp>
        <p:nvCxnSpPr>
          <p:cNvPr id="26" name="Straight Arrow Connector 25"/>
          <p:cNvCxnSpPr>
            <a:endCxn id="23" idx="5"/>
          </p:cNvCxnSpPr>
          <p:nvPr/>
        </p:nvCxnSpPr>
        <p:spPr>
          <a:xfrm rot="16200000" flipV="1">
            <a:off x="4956595" y="3669578"/>
            <a:ext cx="2274429" cy="12768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881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9- FIRST USEFUL TIP: </a:t>
            </a:r>
            <a:r>
              <a:rPr lang="en-CA" sz="2000" b="1" u="sng" dirty="0" smtClean="0">
                <a:latin typeface="Comic Sans MS" pitchFamily="66" charset="0"/>
              </a:rPr>
              <a:t>The</a:t>
            </a:r>
            <a:r>
              <a:rPr lang="en-CA" sz="2000" b="1" dirty="0" smtClean="0">
                <a:latin typeface="Comic Sans MS" pitchFamily="66" charset="0"/>
              </a:rPr>
              <a:t> general rule to find the tool you need!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To modify any component of a Table or a graph you can follow either </a:t>
            </a:r>
            <a:r>
              <a:rPr lang="en-CA" b="1" dirty="0" smtClean="0">
                <a:solidFill>
                  <a:srgbClr val="FF0000"/>
                </a:solidFill>
              </a:rPr>
              <a:t>method A)</a:t>
            </a:r>
            <a:r>
              <a:rPr lang="en-CA" b="1" dirty="0" smtClean="0"/>
              <a:t> or method B) </a:t>
            </a:r>
            <a:endParaRPr lang="en-CA" b="1" dirty="0"/>
          </a:p>
        </p:txBody>
      </p:sp>
      <p:sp>
        <p:nvSpPr>
          <p:cNvPr id="25" name="Oval 24"/>
          <p:cNvSpPr/>
          <p:nvPr/>
        </p:nvSpPr>
        <p:spPr>
          <a:xfrm>
            <a:off x="4139952" y="2924944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427987" y="3140970"/>
            <a:ext cx="2448270" cy="24482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267744" y="2924944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899592" y="2924944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67544" y="2708920"/>
            <a:ext cx="1944216" cy="360040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719" cy="33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616243"/>
            <a:ext cx="648072" cy="62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0" y="908720"/>
            <a:ext cx="429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Method A) </a:t>
            </a:r>
            <a:r>
              <a:rPr lang="en-CA" sz="2000" b="1" dirty="0" smtClean="0"/>
              <a:t>Good Mostly for Excel 2007</a:t>
            </a:r>
            <a:endParaRPr lang="en-CA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4221088"/>
            <a:ext cx="936104" cy="93610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67544" y="126876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C00CC"/>
                </a:solidFill>
              </a:rPr>
              <a:t>1- Select a component</a:t>
            </a:r>
          </a:p>
          <a:p>
            <a:r>
              <a:rPr lang="en-CA" sz="1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(for example a range of cells) </a:t>
            </a:r>
            <a:endParaRPr lang="en-CA" sz="14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170080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A50021"/>
                </a:solidFill>
              </a:rPr>
              <a:t>2- Browse through the ribbon at the top of Excel to find the tool you need to do the change</a:t>
            </a:r>
            <a:endParaRPr lang="en-CA" b="1" dirty="0">
              <a:solidFill>
                <a:srgbClr val="A5002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3528" y="2636912"/>
            <a:ext cx="8640960" cy="93610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6516216" y="2276872"/>
            <a:ext cx="432048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148064" y="3284984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644008" y="59492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In Excel, if you click there                   ,  a window will appear with more tools</a:t>
            </a:r>
            <a:endParaRPr lang="en-CA" b="1" dirty="0"/>
          </a:p>
        </p:txBody>
      </p:sp>
      <p:cxnSp>
        <p:nvCxnSpPr>
          <p:cNvPr id="26" name="Straight Arrow Connector 25"/>
          <p:cNvCxnSpPr>
            <a:endCxn id="23" idx="5"/>
          </p:cNvCxnSpPr>
          <p:nvPr/>
        </p:nvCxnSpPr>
        <p:spPr>
          <a:xfrm rot="16200000" flipV="1">
            <a:off x="4956595" y="4029618"/>
            <a:ext cx="2274429" cy="12768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5663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u="sng" dirty="0" smtClean="0">
                <a:latin typeface="Comic Sans MS" pitchFamily="66" charset="0"/>
              </a:rPr>
              <a:t>The</a:t>
            </a:r>
            <a:r>
              <a:rPr lang="en-CA" sz="2000" b="1" dirty="0" smtClean="0">
                <a:latin typeface="Comic Sans MS" pitchFamily="66" charset="0"/>
              </a:rPr>
              <a:t> general rule to find the tool you need!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To modify any component of a Table or a graph you can follow either </a:t>
            </a:r>
            <a:r>
              <a:rPr lang="en-CA" b="1" dirty="0" smtClean="0">
                <a:solidFill>
                  <a:srgbClr val="FF0000"/>
                </a:solidFill>
              </a:rPr>
              <a:t>method A)</a:t>
            </a:r>
            <a:r>
              <a:rPr lang="en-CA" b="1" dirty="0" smtClean="0"/>
              <a:t> or method B) </a:t>
            </a:r>
            <a:endParaRPr lang="en-CA" b="1" dirty="0"/>
          </a:p>
        </p:txBody>
      </p:sp>
      <p:sp>
        <p:nvSpPr>
          <p:cNvPr id="25" name="Oval 24"/>
          <p:cNvSpPr/>
          <p:nvPr/>
        </p:nvSpPr>
        <p:spPr>
          <a:xfrm>
            <a:off x="4139952" y="3284984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427987" y="3501010"/>
            <a:ext cx="2448270" cy="24482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267744" y="3284984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899592" y="3284984"/>
            <a:ext cx="360040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23528" y="2852936"/>
            <a:ext cx="2304256" cy="432048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38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908720"/>
            <a:ext cx="4308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Method B)</a:t>
            </a:r>
            <a:r>
              <a:rPr lang="en-CA" sz="2000" b="1" dirty="0" smtClean="0"/>
              <a:t> Good for Excel 2004 &amp; 2007</a:t>
            </a:r>
            <a:endParaRPr lang="en-CA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3861048"/>
            <a:ext cx="936104" cy="93610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3491880" y="1340768"/>
            <a:ext cx="565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A50021"/>
                </a:solidFill>
              </a:rPr>
              <a:t>2- Right click with your mouse on the top of the component selected. A window opens offering the tools available. </a:t>
            </a:r>
            <a:endParaRPr lang="en-CA" b="1" dirty="0">
              <a:solidFill>
                <a:srgbClr val="A5002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008" y="3717032"/>
            <a:ext cx="1619672" cy="288032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1835696" y="1988840"/>
            <a:ext cx="4968552" cy="37444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079612" y="2744924"/>
            <a:ext cx="1944216" cy="288032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24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10- FIRST USEFUL TIP: </a:t>
            </a:r>
            <a:r>
              <a:rPr lang="en-CA" sz="2000" b="1" u="sng" dirty="0" smtClean="0">
                <a:latin typeface="Comic Sans MS" pitchFamily="66" charset="0"/>
              </a:rPr>
              <a:t>The</a:t>
            </a:r>
            <a:r>
              <a:rPr lang="en-CA" sz="2000" b="1" dirty="0" smtClean="0">
                <a:latin typeface="Comic Sans MS" pitchFamily="66" charset="0"/>
              </a:rPr>
              <a:t> general rule to find the tool you need!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To modify any component of a Table or a graph you can follow either method A) or </a:t>
            </a:r>
            <a:r>
              <a:rPr lang="en-CA" b="1" dirty="0" smtClean="0">
                <a:solidFill>
                  <a:srgbClr val="FF0000"/>
                </a:solidFill>
              </a:rPr>
              <a:t>method B)</a:t>
            </a:r>
            <a:r>
              <a:rPr lang="en-CA" b="1" dirty="0" smtClean="0"/>
              <a:t> </a:t>
            </a:r>
            <a:endParaRPr lang="en-C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34076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C00CC"/>
                </a:solidFill>
              </a:rPr>
              <a:t>1- Select a component</a:t>
            </a:r>
          </a:p>
          <a:p>
            <a:r>
              <a:rPr lang="en-CA" sz="1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(for example a range of cells) </a:t>
            </a:r>
            <a:endParaRPr lang="en-CA" sz="14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38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908720"/>
            <a:ext cx="4308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Method B)</a:t>
            </a:r>
            <a:r>
              <a:rPr lang="en-CA" sz="2000" b="1" dirty="0" smtClean="0"/>
              <a:t> Good for Excel 2004 &amp; 2007</a:t>
            </a:r>
            <a:endParaRPr lang="en-CA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4005064"/>
            <a:ext cx="936104" cy="93610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3491880" y="1484784"/>
            <a:ext cx="565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A50021"/>
                </a:solidFill>
              </a:rPr>
              <a:t>2- Right click with your mouse on the top of the component selected. A window opens offering the tools available. </a:t>
            </a:r>
            <a:endParaRPr lang="en-CA" b="1" dirty="0">
              <a:solidFill>
                <a:srgbClr val="A5002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008" y="3861048"/>
            <a:ext cx="1619672" cy="288032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1835696" y="2132856"/>
            <a:ext cx="4968552" cy="37444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079612" y="2672916"/>
            <a:ext cx="2160240" cy="504056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5663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u="sng" dirty="0" smtClean="0">
                <a:latin typeface="Comic Sans MS" pitchFamily="66" charset="0"/>
              </a:rPr>
              <a:t>The</a:t>
            </a:r>
            <a:r>
              <a:rPr lang="en-CA" sz="2000" b="1" dirty="0" smtClean="0">
                <a:latin typeface="Comic Sans MS" pitchFamily="66" charset="0"/>
              </a:rPr>
              <a:t> general rule to find the tool you need!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To modify any component of a Table or a graph you can follow either </a:t>
            </a:r>
            <a:r>
              <a:rPr lang="en-CA" b="1" dirty="0" smtClean="0">
                <a:solidFill>
                  <a:srgbClr val="FF0000"/>
                </a:solidFill>
              </a:rPr>
              <a:t>method A)</a:t>
            </a:r>
            <a:r>
              <a:rPr lang="en-CA" b="1" dirty="0" smtClean="0"/>
              <a:t> or </a:t>
            </a:r>
            <a:r>
              <a:rPr lang="en-CA" b="1" dirty="0" smtClean="0">
                <a:solidFill>
                  <a:srgbClr val="FF0000"/>
                </a:solidFill>
              </a:rPr>
              <a:t>method B)</a:t>
            </a:r>
            <a:r>
              <a:rPr lang="en-CA" b="1" dirty="0" smtClean="0"/>
              <a:t> </a:t>
            </a:r>
            <a:endParaRPr lang="en-C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26876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C00CC"/>
                </a:solidFill>
              </a:rPr>
              <a:t>1- Select a component</a:t>
            </a:r>
          </a:p>
          <a:p>
            <a:r>
              <a:rPr lang="en-CA" sz="14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(for example a range of cells) </a:t>
            </a:r>
            <a:endParaRPr lang="en-CA" sz="14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35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What is an </a:t>
            </a:r>
            <a:r>
              <a:rPr lang="en-CA" b="1" dirty="0" smtClean="0">
                <a:solidFill>
                  <a:srgbClr val="FF0000"/>
                </a:solidFill>
              </a:rPr>
              <a:t>“Excel spreadsheet document”</a:t>
            </a:r>
            <a:r>
              <a:rPr lang="en-CA" b="1" dirty="0" smtClean="0">
                <a:solidFill>
                  <a:schemeClr val="tx1"/>
                </a:solidFill>
              </a:rPr>
              <a:t>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4283968" y="620688"/>
            <a:ext cx="288032" cy="604867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494716" y="3284984"/>
            <a:ext cx="3029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Excel spreadsheet document: </a:t>
            </a:r>
          </a:p>
          <a:p>
            <a:r>
              <a:rPr lang="en-CA" b="1" dirty="0" smtClean="0"/>
              <a:t>it is the whole thing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5663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u="sng" dirty="0" smtClean="0">
                <a:latin typeface="Comic Sans MS" pitchFamily="66" charset="0"/>
              </a:rPr>
              <a:t>The</a:t>
            </a:r>
            <a:r>
              <a:rPr lang="en-CA" sz="2000" b="1" dirty="0" smtClean="0">
                <a:latin typeface="Comic Sans MS" pitchFamily="66" charset="0"/>
              </a:rPr>
              <a:t> general rule to find the tool you need!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Watch a demo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BRIEF INTRO - GRAPHS: How to insert a graph in your spreadsheet</a:t>
            </a:r>
            <a:endParaRPr lang="en-CA" sz="2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424936" cy="46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1124744"/>
            <a:ext cx="197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1- Click on “Insert”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484784"/>
            <a:ext cx="516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2- Click on your choices (type and subtype of graph) 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7624" y="476672"/>
            <a:ext cx="34198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Graph is called chart by Excel!</a:t>
            </a:r>
            <a:endParaRPr lang="en-C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007604" y="1736812"/>
            <a:ext cx="576064" cy="7200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27784" y="2204864"/>
            <a:ext cx="2448272" cy="7200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076056" y="1772816"/>
            <a:ext cx="576064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896036" y="2528900"/>
            <a:ext cx="1800200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95402" y="1844824"/>
            <a:ext cx="564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3- A box appears. This is where you will make your graph </a:t>
            </a:r>
            <a:endParaRPr lang="en-CA" b="1" dirty="0">
              <a:solidFill>
                <a:srgbClr val="0000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348880"/>
            <a:ext cx="8892480" cy="42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5696" y="1484784"/>
            <a:ext cx="516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 Click on your choices (type and subtype of graph) </a:t>
            </a:r>
            <a:endParaRPr lang="en-C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644008" y="3212976"/>
            <a:ext cx="1944216" cy="7200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BRIEF INTRO - GRAPHS: How to insert a graph in your spreadsheet</a:t>
            </a:r>
            <a:endParaRPr lang="en-CA" sz="2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1124744"/>
            <a:ext cx="197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 Click on “Insert”</a:t>
            </a:r>
            <a:endParaRPr lang="en-C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7624" y="476672"/>
            <a:ext cx="34198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Graph is called chart by Excel!</a:t>
            </a:r>
            <a:endParaRPr lang="en-C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13176"/>
            <a:ext cx="781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Callout 26"/>
          <p:cNvSpPr/>
          <p:nvPr/>
        </p:nvSpPr>
        <p:spPr>
          <a:xfrm>
            <a:off x="5868144" y="4077072"/>
            <a:ext cx="2952328" cy="1008112"/>
          </a:xfrm>
          <a:prstGeom prst="wedgeEllipseCallout">
            <a:avLst>
              <a:gd name="adj1" fmla="val -40623"/>
              <a:gd name="adj2" fmla="val 6839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chemeClr val="tx1"/>
                </a:solidFill>
              </a:rPr>
              <a:t>We will learn how  to make an actual graph later</a:t>
            </a:r>
            <a:endParaRPr lang="en-CA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BRIEF INTRO - GRAPHS: How to find tools to make/modify graphs!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36712"/>
            <a:ext cx="5421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  <a:latin typeface="Comic Sans MS" pitchFamily="66" charset="0"/>
              </a:rPr>
              <a:t>How to find tools to make/modify your graph?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6409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724128" y="908720"/>
            <a:ext cx="2592288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Click inside the box!</a:t>
            </a:r>
            <a:endParaRPr lang="en-CA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1920" y="1268760"/>
            <a:ext cx="518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  <a:latin typeface="Comic Sans MS" pitchFamily="66" charset="0"/>
              </a:rPr>
              <a:t>2- see the 3 tabs giving you access to tools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43808" y="1628800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  <a:latin typeface="Comic Sans MS" pitchFamily="66" charset="0"/>
              </a:rPr>
              <a:t>3- click on the tabs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1988840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339933"/>
                </a:solidFill>
                <a:latin typeface="Comic Sans MS" pitchFamily="66" charset="0"/>
              </a:rPr>
              <a:t>4- see all the choices</a:t>
            </a:r>
            <a:endParaRPr lang="en-CA" dirty="0">
              <a:solidFill>
                <a:srgbClr val="339933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5724128" y="1916832"/>
            <a:ext cx="2952328" cy="165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0" y="2348880"/>
            <a:ext cx="1368152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652120" y="1844824"/>
            <a:ext cx="792088" cy="21602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9512" y="2636912"/>
            <a:ext cx="8568952" cy="360040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635896" y="2420888"/>
            <a:ext cx="360040" cy="72008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499992" y="4581128"/>
            <a:ext cx="1008112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Click “</a:t>
            </a:r>
            <a:endParaRPr lang="en-CA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1"/>
            <a:ext cx="8640960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11560" y="836712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 sure that you click inside the box!</a:t>
            </a:r>
            <a:endParaRPr lang="en-CA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6512" y="1700808"/>
            <a:ext cx="913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  <a:latin typeface="Comic Sans MS" pitchFamily="66" charset="0"/>
              </a:rPr>
              <a:t>If you do not click inside the box: the tools to make the graph cannot be seen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2348880"/>
            <a:ext cx="1368152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6012160" y="2060848"/>
            <a:ext cx="2808312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9512" y="2636912"/>
            <a:ext cx="8568952" cy="360040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8388424" y="2204864"/>
            <a:ext cx="576064" cy="288032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256" y="4365104"/>
            <a:ext cx="1008112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Click “</a:t>
            </a:r>
            <a:endParaRPr lang="en-CA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BRIEF INTRO - GRAPHS: I cannot find the tools!</a:t>
            </a:r>
            <a:endParaRPr lang="en-CA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1"/>
            <a:ext cx="8640960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11560" y="836712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 sure that you click inside the box!</a:t>
            </a:r>
            <a:endParaRPr lang="en-CA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6512" y="1700808"/>
            <a:ext cx="913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  <a:latin typeface="Comic Sans MS" pitchFamily="66" charset="0"/>
              </a:rPr>
              <a:t>If you do not click inside the box: the tools to make the graph cannot be seen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2348880"/>
            <a:ext cx="1368152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6012160" y="2060848"/>
            <a:ext cx="2808312" cy="28803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9512" y="2636912"/>
            <a:ext cx="8568952" cy="360040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8388424" y="2204864"/>
            <a:ext cx="576064" cy="288032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52" y="6488668"/>
            <a:ext cx="24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For a demo click here -&gt;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1" name="Picture 4" descr="http://sanitronix.com/movie_icon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353943"/>
            <a:ext cx="504056" cy="50405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876256" y="4365104"/>
            <a:ext cx="1008112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Click “</a:t>
            </a:r>
            <a:endParaRPr lang="en-CA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BRIEF INTRO - GRAPHS: Demo</a:t>
            </a:r>
            <a:endParaRPr lang="en-CA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12742"/>
            <a:ext cx="8666931" cy="46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6926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Double check that you didn’t make </a:t>
            </a:r>
            <a:r>
              <a:rPr lang="en-CA" b="1" dirty="0" smtClean="0"/>
              <a:t>mistakes. </a:t>
            </a:r>
          </a:p>
          <a:p>
            <a:r>
              <a:rPr lang="en-CA" b="1" dirty="0" smtClean="0"/>
              <a:t>If you rush to deadline, it is easy to make mistake</a:t>
            </a:r>
            <a:r>
              <a:rPr lang="en-CA" b="1" dirty="0" smtClean="0"/>
              <a:t>  </a:t>
            </a:r>
            <a:r>
              <a:rPr lang="en-CA" b="1" dirty="0" smtClean="0"/>
              <a:t>when </a:t>
            </a:r>
            <a:r>
              <a:rPr lang="en-CA" b="1" dirty="0" smtClean="0"/>
              <a:t>selecting the range of  cells to calculate  </a:t>
            </a:r>
            <a:r>
              <a:rPr lang="en-CA" b="1" dirty="0" smtClean="0"/>
              <a:t>statistical variables or when selecting the values you need to plot in your graph 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It is easy to double check quickly if there is a mismatch.  For example ....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A</a:t>
            </a:r>
            <a:r>
              <a:rPr lang="en-CA" sz="2000" b="1" dirty="0" smtClean="0">
                <a:latin typeface="Comic Sans MS" pitchFamily="66" charset="0"/>
              </a:rPr>
              <a:t> GOOD </a:t>
            </a:r>
            <a:r>
              <a:rPr lang="en-CA" sz="2000" b="1" dirty="0" smtClean="0">
                <a:latin typeface="Comic Sans MS" pitchFamily="66" charset="0"/>
              </a:rPr>
              <a:t>ADVICE: </a:t>
            </a:r>
            <a:r>
              <a:rPr lang="en-CA" sz="2000" b="1" u="sng" dirty="0" smtClean="0">
                <a:solidFill>
                  <a:srgbClr val="FF0000"/>
                </a:solidFill>
                <a:latin typeface="Comic Sans MS" pitchFamily="66" charset="0"/>
              </a:rPr>
              <a:t>DOUBLE CHECK </a:t>
            </a:r>
            <a:r>
              <a:rPr lang="en-CA" sz="2000" b="1" u="sng" dirty="0" smtClean="0">
                <a:solidFill>
                  <a:srgbClr val="FF0000"/>
                </a:solidFill>
                <a:latin typeface="Comic Sans MS" pitchFamily="66" charset="0"/>
              </a:rPr>
              <a:t>your work </a:t>
            </a:r>
            <a:r>
              <a:rPr lang="en-CA" sz="2000" b="1" dirty="0" smtClean="0">
                <a:latin typeface="Comic Sans MS" pitchFamily="66" charset="0"/>
              </a:rPr>
              <a:t>QUICKLY </a:t>
            </a:r>
            <a:r>
              <a:rPr lang="en-CA" sz="2000" b="1" dirty="0" smtClean="0">
                <a:latin typeface="Comic Sans MS" pitchFamily="66" charset="0"/>
              </a:rPr>
              <a:t>FOR ERRORS!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9453" y="1844824"/>
            <a:ext cx="528016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 you find the 2 mistakes in </a:t>
            </a:r>
            <a:r>
              <a:rPr lang="en-C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graph below?</a:t>
            </a:r>
            <a:endParaRPr lang="en-C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Graphs  - Terminology - Types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92696"/>
            <a:ext cx="3096344" cy="269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08720"/>
            <a:ext cx="27195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046" y="4195142"/>
            <a:ext cx="2892605" cy="222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908720"/>
            <a:ext cx="2843808" cy="229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1087" y="4051126"/>
            <a:ext cx="3382913" cy="20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35102"/>
            <a:ext cx="2657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 rot="18642641">
            <a:off x="468372" y="2939369"/>
            <a:ext cx="22199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 graphs</a:t>
            </a:r>
            <a:endParaRPr lang="en-C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8594394">
            <a:off x="3460623" y="3354624"/>
            <a:ext cx="2361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Line graphs</a:t>
            </a:r>
            <a:endParaRPr lang="en-C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8390164">
            <a:off x="5254454" y="3155393"/>
            <a:ext cx="4313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Scatter (or XY) graphs</a:t>
            </a:r>
            <a:endParaRPr lang="en-C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17- Graphs - Terminology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158"/>
            <a:ext cx="3699119" cy="3105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166"/>
            <a:ext cx="309634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5400000">
            <a:off x="-503770" y="4616338"/>
            <a:ext cx="3096344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464782" y="4543536"/>
            <a:ext cx="3096344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800486" y="4255504"/>
            <a:ext cx="2232248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769038" y="4039480"/>
            <a:ext cx="18002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616" y="3788246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Chart Area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3789987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Chart Area</a:t>
            </a:r>
            <a:endParaRPr lang="en-CA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87824" y="3788246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Plot Area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0352" y="3788246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Plot Area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2393" y="188640"/>
            <a:ext cx="4371975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rot="5400000">
            <a:off x="3133031" y="1556395"/>
            <a:ext cx="273551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349391" y="1303970"/>
            <a:ext cx="2088232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92513" y="908720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Chart Area</a:t>
            </a:r>
            <a:endParaRPr lang="en-CA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64721" y="908720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Plot Area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232473" y="2420888"/>
            <a:ext cx="3456384" cy="15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27584" y="5445224"/>
            <a:ext cx="2520280" cy="15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508104" y="5085184"/>
            <a:ext cx="2952328" cy="15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95536" y="2851348"/>
            <a:ext cx="1224136" cy="15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91680" y="263691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FF00"/>
                </a:solidFill>
                <a:latin typeface="Comic Sans MS" pitchFamily="66" charset="0"/>
              </a:rPr>
              <a:t>X axis</a:t>
            </a:r>
            <a:endParaRPr lang="en-CA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5400000" flipH="1" flipV="1">
            <a:off x="286" y="2240074"/>
            <a:ext cx="792088" cy="1588"/>
          </a:xfrm>
          <a:prstGeom prst="straightConnector1">
            <a:avLst/>
          </a:prstGeom>
          <a:ln w="635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3044341" y="1376772"/>
            <a:ext cx="2088232" cy="1588"/>
          </a:xfrm>
          <a:prstGeom prst="straightConnector1">
            <a:avLst/>
          </a:prstGeom>
          <a:ln w="635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-468560" y="4293096"/>
            <a:ext cx="2304256" cy="1588"/>
          </a:xfrm>
          <a:prstGeom prst="straightConnector1">
            <a:avLst/>
          </a:prstGeom>
          <a:ln w="635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4391980" y="4041068"/>
            <a:ext cx="2088232" cy="1588"/>
          </a:xfrm>
          <a:prstGeom prst="straightConnector1">
            <a:avLst/>
          </a:prstGeom>
          <a:ln w="635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141277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99CC"/>
                </a:solidFill>
                <a:latin typeface="Comic Sans MS" pitchFamily="66" charset="0"/>
              </a:rPr>
              <a:t>Y axis</a:t>
            </a:r>
            <a:endParaRPr lang="en-CA" b="1" dirty="0">
              <a:solidFill>
                <a:srgbClr val="FF99CC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512" y="836712"/>
            <a:ext cx="2448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CA" sz="1400" b="1" dirty="0" smtClean="0">
                <a:latin typeface="Comic Sans MS" pitchFamily="66" charset="0"/>
              </a:rPr>
              <a:t> Chart Area &amp; Plot Area</a:t>
            </a:r>
          </a:p>
          <a:p>
            <a:pPr>
              <a:buFontTx/>
              <a:buChar char="-"/>
            </a:pPr>
            <a:r>
              <a:rPr lang="en-CA" sz="1400" b="1" dirty="0" smtClean="0">
                <a:latin typeface="Comic Sans MS" pitchFamily="66" charset="0"/>
              </a:rPr>
              <a:t> X axis &amp; Y axis</a:t>
            </a:r>
            <a:endParaRPr lang="en-CA" sz="1400" b="1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548680"/>
            <a:ext cx="3491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atin typeface="Comic Sans MS" pitchFamily="66" charset="0"/>
              </a:rPr>
              <a:t>Understand the difference between: </a:t>
            </a:r>
            <a:endParaRPr lang="en-CA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Graphs - Terminology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158"/>
            <a:ext cx="3699119" cy="3105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166"/>
            <a:ext cx="309634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5400000">
            <a:off x="-503770" y="4616338"/>
            <a:ext cx="3096344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464782" y="4543536"/>
            <a:ext cx="3096344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800486" y="4255504"/>
            <a:ext cx="2232248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769038" y="4039480"/>
            <a:ext cx="1800200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616" y="3788246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Chart Area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3789987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Chart Area</a:t>
            </a:r>
            <a:endParaRPr lang="en-CA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87824" y="3788246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Plot Area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0352" y="3788246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Plot Area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2393" y="188640"/>
            <a:ext cx="4371975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rot="5400000">
            <a:off x="3133031" y="1556395"/>
            <a:ext cx="2735510" cy="1588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5349391" y="1303970"/>
            <a:ext cx="2088232" cy="158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92513" y="908720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Chart Area</a:t>
            </a:r>
            <a:endParaRPr lang="en-CA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64721" y="908720"/>
            <a:ext cx="72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Plot Area</a:t>
            </a: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512" y="1268760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CA" sz="1400" b="1" dirty="0" smtClean="0">
                <a:latin typeface="Comic Sans MS" pitchFamily="66" charset="0"/>
              </a:rPr>
              <a:t> Chart Area &amp; Plot Area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980728"/>
            <a:ext cx="3491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atin typeface="Comic Sans MS" pitchFamily="66" charset="0"/>
              </a:rPr>
              <a:t>Understand the difference between: </a:t>
            </a:r>
            <a:endParaRPr lang="en-CA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9035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What are </a:t>
            </a:r>
            <a:r>
              <a:rPr lang="en-CA" b="1" dirty="0" smtClean="0">
                <a:solidFill>
                  <a:srgbClr val="FF0000"/>
                </a:solidFill>
              </a:rPr>
              <a:t>“Ribbon” &amp; “Spreadsheets”</a:t>
            </a:r>
            <a:r>
              <a:rPr lang="en-CA" b="1" dirty="0" smtClean="0">
                <a:solidFill>
                  <a:schemeClr val="tx1"/>
                </a:solidFill>
              </a:rPr>
              <a:t>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869160"/>
            <a:ext cx="680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3 “pages” called </a:t>
            </a:r>
            <a:r>
              <a:rPr lang="en-CA" sz="1600" b="1" dirty="0" smtClean="0">
                <a:solidFill>
                  <a:srgbClr val="FF0000"/>
                </a:solidFill>
              </a:rPr>
              <a:t>Spreadsheets</a:t>
            </a:r>
            <a:r>
              <a:rPr lang="en-CA" sz="1600" b="1" dirty="0" smtClean="0"/>
              <a:t>. (to switch between them, click on the tabs; to access their tools, right-click on the tabs)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6258798"/>
            <a:ext cx="1224136" cy="194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91879" y="5332857"/>
            <a:ext cx="114341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7504" y="548680"/>
            <a:ext cx="885698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467544" y="249289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Ribbon: it contains all the tools</a:t>
            </a:r>
            <a:r>
              <a:rPr lang="en-CA" sz="1600" b="1" dirty="0" smtClean="0"/>
              <a:t>. (to switch between them, click on the tabs; then click on the tool you need)</a:t>
            </a:r>
          </a:p>
        </p:txBody>
      </p:sp>
      <p:sp>
        <p:nvSpPr>
          <p:cNvPr id="14" name="Oval 13"/>
          <p:cNvSpPr/>
          <p:nvPr/>
        </p:nvSpPr>
        <p:spPr>
          <a:xfrm>
            <a:off x="1691680" y="6165304"/>
            <a:ext cx="360040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3203848" y="5517232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Click there to create a new spreadsheet</a:t>
            </a:r>
            <a:endParaRPr lang="en-CA" b="1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051720" y="5733256"/>
            <a:ext cx="1152128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59532" y="2024844"/>
            <a:ext cx="864096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4067944" y="692696"/>
            <a:ext cx="2304256" cy="1944216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72200" y="2492896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8000"/>
                </a:solidFill>
              </a:rPr>
              <a:t>File name</a:t>
            </a:r>
            <a:endParaRPr lang="en-CA" b="1" dirty="0">
              <a:solidFill>
                <a:srgbClr val="008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12360" y="6381328"/>
            <a:ext cx="12596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TextBox 50"/>
          <p:cNvSpPr txBox="1"/>
          <p:nvPr/>
        </p:nvSpPr>
        <p:spPr>
          <a:xfrm>
            <a:off x="8100392" y="5517232"/>
            <a:ext cx="7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Zoom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8064388" y="6057292"/>
            <a:ext cx="576064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Graphs - Terminology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158"/>
            <a:ext cx="3699119" cy="3105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166"/>
            <a:ext cx="309634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2393" y="188640"/>
            <a:ext cx="4371975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>
          <a:xfrm>
            <a:off x="4232473" y="2420888"/>
            <a:ext cx="3456384" cy="15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27584" y="5445224"/>
            <a:ext cx="2520280" cy="15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508104" y="5085184"/>
            <a:ext cx="2952328" cy="15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95536" y="2851348"/>
            <a:ext cx="1224136" cy="1588"/>
          </a:xfrm>
          <a:prstGeom prst="straightConnector1">
            <a:avLst/>
          </a:prstGeom>
          <a:ln w="635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91680" y="263691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FF00"/>
                </a:solidFill>
                <a:latin typeface="Comic Sans MS" pitchFamily="66" charset="0"/>
              </a:rPr>
              <a:t>X axis</a:t>
            </a:r>
            <a:endParaRPr lang="en-CA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5400000" flipH="1" flipV="1">
            <a:off x="286" y="2240074"/>
            <a:ext cx="792088" cy="1588"/>
          </a:xfrm>
          <a:prstGeom prst="straightConnector1">
            <a:avLst/>
          </a:prstGeom>
          <a:ln w="635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3044341" y="1376772"/>
            <a:ext cx="2088232" cy="1588"/>
          </a:xfrm>
          <a:prstGeom prst="straightConnector1">
            <a:avLst/>
          </a:prstGeom>
          <a:ln w="635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-468560" y="4293096"/>
            <a:ext cx="2304256" cy="1588"/>
          </a:xfrm>
          <a:prstGeom prst="straightConnector1">
            <a:avLst/>
          </a:prstGeom>
          <a:ln w="635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4391980" y="4041068"/>
            <a:ext cx="2088232" cy="1588"/>
          </a:xfrm>
          <a:prstGeom prst="straightConnector1">
            <a:avLst/>
          </a:prstGeom>
          <a:ln w="635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141277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99CC"/>
                </a:solidFill>
                <a:latin typeface="Comic Sans MS" pitchFamily="66" charset="0"/>
              </a:rPr>
              <a:t>Y axis</a:t>
            </a:r>
            <a:endParaRPr lang="en-CA" b="1" dirty="0">
              <a:solidFill>
                <a:srgbClr val="FF99CC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512" y="980728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CA" sz="1400" b="1" dirty="0" smtClean="0">
                <a:latin typeface="Comic Sans MS" pitchFamily="66" charset="0"/>
              </a:rPr>
              <a:t>X axis &amp; Y axis</a:t>
            </a:r>
            <a:endParaRPr lang="en-CA" sz="1400" b="1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692696"/>
            <a:ext cx="3491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atin typeface="Comic Sans MS" pitchFamily="66" charset="0"/>
              </a:rPr>
              <a:t>Understand the difference between: </a:t>
            </a:r>
            <a:endParaRPr lang="en-CA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77350"/>
            <a:ext cx="3096344" cy="269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7195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046" y="4519756"/>
            <a:ext cx="2892605" cy="222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1484784"/>
            <a:ext cx="2843808" cy="229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1087" y="4699198"/>
            <a:ext cx="3382913" cy="20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51126"/>
            <a:ext cx="2657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0" y="476672"/>
            <a:ext cx="428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Comic Sans MS" pitchFamily="66" charset="0"/>
              </a:rPr>
              <a:t>Data series </a:t>
            </a:r>
            <a:r>
              <a:rPr lang="en-CA" sz="1400" dirty="0" smtClean="0">
                <a:latin typeface="Comic Sans MS" pitchFamily="66" charset="0"/>
              </a:rPr>
              <a:t>refers to the set of values (X,Y) that are going to be plotted on the graph</a:t>
            </a:r>
            <a:endParaRPr lang="en-CA" sz="14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Graphs – Terminology – Data series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57558"/>
            <a:ext cx="666588" cy="6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Callout 18"/>
          <p:cNvSpPr/>
          <p:nvPr/>
        </p:nvSpPr>
        <p:spPr>
          <a:xfrm>
            <a:off x="5724128" y="548680"/>
            <a:ext cx="2376264" cy="936104"/>
          </a:xfrm>
          <a:prstGeom prst="wedgeEllipseCallout">
            <a:avLst>
              <a:gd name="adj1" fmla="val -63040"/>
              <a:gd name="adj2" fmla="val -305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OK! So  Data series are just plots on  a graph!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861" y="1412776"/>
            <a:ext cx="131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effectLst/>
              </a:rPr>
              <a:t>1 series</a:t>
            </a:r>
            <a:endParaRPr lang="en-US" sz="2800" b="1" cap="none" spc="0" dirty="0">
              <a:ln/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74814" y="1836113"/>
            <a:ext cx="131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effectLst/>
              </a:rPr>
              <a:t>2 series</a:t>
            </a:r>
            <a:endParaRPr lang="en-US" sz="2800" b="1" cap="none" spc="0" dirty="0">
              <a:ln/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00422" y="1628800"/>
            <a:ext cx="131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effectLst/>
              </a:rPr>
              <a:t>2 series</a:t>
            </a:r>
            <a:endParaRPr lang="en-US" sz="2800" b="1" cap="none" spc="0" dirty="0">
              <a:ln/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91007" y="4572417"/>
            <a:ext cx="131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effectLst/>
              </a:rPr>
              <a:t>2 series</a:t>
            </a:r>
            <a:endParaRPr lang="en-US" sz="2800" b="1" cap="none" spc="0" dirty="0">
              <a:ln/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4078" y="5364505"/>
            <a:ext cx="131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effectLst/>
              </a:rPr>
              <a:t>4 series</a:t>
            </a:r>
            <a:endParaRPr lang="en-US" sz="2800" b="1" cap="none" spc="0" dirty="0">
              <a:ln/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2446" y="4077072"/>
            <a:ext cx="131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effectLst/>
              </a:rPr>
              <a:t>3 series</a:t>
            </a:r>
            <a:endParaRPr lang="en-US" sz="2800" b="1" cap="none" spc="0" dirty="0">
              <a:ln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9035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66FF"/>
                </a:solidFill>
              </a:rPr>
              <a:t>                                  </a:t>
            </a:r>
            <a:r>
              <a:rPr lang="en-CA" b="1" dirty="0" smtClean="0">
                <a:solidFill>
                  <a:schemeClr val="tx1"/>
                </a:solidFill>
              </a:rPr>
              <a:t> What are </a:t>
            </a:r>
            <a:r>
              <a:rPr lang="en-CA" b="1" dirty="0" smtClean="0">
                <a:solidFill>
                  <a:srgbClr val="00B0F0"/>
                </a:solidFill>
              </a:rPr>
              <a:t>“Cell”, </a:t>
            </a:r>
            <a:r>
              <a:rPr lang="en-CA" b="1" dirty="0" smtClean="0">
                <a:solidFill>
                  <a:srgbClr val="339933"/>
                </a:solidFill>
              </a:rPr>
              <a:t>“Columns &amp; Rows”, </a:t>
            </a:r>
            <a:r>
              <a:rPr lang="en-CA" b="1" dirty="0" smtClean="0">
                <a:solidFill>
                  <a:srgbClr val="CC00CC"/>
                </a:solidFill>
              </a:rPr>
              <a:t>“Cell identification”, </a:t>
            </a:r>
            <a:r>
              <a:rPr lang="en-CA" b="1" dirty="0" smtClean="0">
                <a:solidFill>
                  <a:srgbClr val="FF0000"/>
                </a:solidFill>
              </a:rPr>
              <a:t>“Formula bar”</a:t>
            </a:r>
            <a:r>
              <a:rPr lang="en-CA" b="1" dirty="0" smtClean="0">
                <a:solidFill>
                  <a:schemeClr val="tx1"/>
                </a:solidFill>
              </a:rPr>
              <a:t>?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251520" y="5299467"/>
            <a:ext cx="216024" cy="576064"/>
          </a:xfrm>
          <a:prstGeom prst="rightBrace">
            <a:avLst>
              <a:gd name="adj1" fmla="val 8333"/>
              <a:gd name="adj2" fmla="val 50000"/>
            </a:avLst>
          </a:prstGeom>
          <a:ln w="317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339933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272300" y="1736812"/>
            <a:ext cx="360040" cy="864096"/>
          </a:xfrm>
          <a:prstGeom prst="rightBrace">
            <a:avLst>
              <a:gd name="adj1" fmla="val 8333"/>
              <a:gd name="adj2" fmla="val 50000"/>
            </a:avLst>
          </a:prstGeom>
          <a:ln w="317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6444208" y="23488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339933"/>
                </a:solidFill>
              </a:rPr>
              <a:t>Columns</a:t>
            </a:r>
            <a:r>
              <a:rPr lang="en-CA" b="1" dirty="0" smtClean="0"/>
              <a:t> (Excel identifies them with letters )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9552" y="53732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339933"/>
                </a:solidFill>
              </a:rPr>
              <a:t>Rows</a:t>
            </a:r>
            <a:r>
              <a:rPr lang="en-CA" b="1" dirty="0" smtClean="0"/>
              <a:t> (Excel identifies them with numbers)</a:t>
            </a:r>
            <a:endParaRPr lang="en-C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03848" y="486916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66FF"/>
                </a:solidFill>
              </a:rPr>
              <a:t>Cell</a:t>
            </a:r>
            <a:r>
              <a:rPr lang="en-CA" b="1" dirty="0" smtClean="0"/>
              <a:t> (one block of information inside the spreadsheet. In it you will type either, number, formula or text) – </a:t>
            </a:r>
            <a:r>
              <a:rPr lang="en-CA" b="1" dirty="0" smtClean="0">
                <a:solidFill>
                  <a:srgbClr val="0066FF"/>
                </a:solidFill>
              </a:rPr>
              <a:t>Excel identifies each cell by its unique column and row heading </a:t>
            </a:r>
            <a:r>
              <a:rPr lang="en-CA" b="1" dirty="0" smtClean="0"/>
              <a:t>(this cell is identified as F10).</a:t>
            </a:r>
            <a:endParaRPr lang="en-CA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2483768" y="4005064"/>
            <a:ext cx="1368152" cy="504056"/>
          </a:xfrm>
          <a:prstGeom prst="straightConnector1">
            <a:avLst/>
          </a:prstGeom>
          <a:ln w="254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8" y="1628800"/>
            <a:ext cx="504056" cy="216024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395536" y="2060848"/>
            <a:ext cx="576064" cy="144016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1560" y="23488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Display the </a:t>
            </a:r>
            <a:r>
              <a:rPr lang="en-CA" sz="1600" b="1" dirty="0" smtClean="0">
                <a:solidFill>
                  <a:srgbClr val="CC00CC"/>
                </a:solidFill>
              </a:rPr>
              <a:t>identification of the cell(s) you selected</a:t>
            </a:r>
            <a:endParaRPr lang="en-CA" sz="1600" b="1" dirty="0">
              <a:solidFill>
                <a:srgbClr val="CC00CC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63688" y="1628800"/>
            <a:ext cx="7200800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3491880" y="270892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Formula bar </a:t>
            </a:r>
            <a:r>
              <a:rPr lang="en-CA" b="1" dirty="0" smtClean="0"/>
              <a:t>(displays what is in the cell – it can be a number, words, or a formula)</a:t>
            </a:r>
            <a:endParaRPr lang="en-CA" b="1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419872" y="2276872"/>
            <a:ext cx="936104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9035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66FF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What are </a:t>
            </a:r>
            <a:r>
              <a:rPr lang="en-CA" b="1" dirty="0" smtClean="0">
                <a:solidFill>
                  <a:srgbClr val="339933"/>
                </a:solidFill>
              </a:rPr>
              <a:t>“</a:t>
            </a:r>
            <a:r>
              <a:rPr lang="en-CA" b="1" dirty="0" smtClean="0">
                <a:solidFill>
                  <a:srgbClr val="669900"/>
                </a:solidFill>
              </a:rPr>
              <a:t>Columns</a:t>
            </a:r>
            <a:r>
              <a:rPr lang="en-CA" b="1" dirty="0" smtClean="0">
                <a:solidFill>
                  <a:srgbClr val="339933"/>
                </a:solidFill>
              </a:rPr>
              <a:t> &amp; Rows”</a:t>
            </a:r>
            <a:r>
              <a:rPr lang="en-CA" b="1" dirty="0" smtClean="0">
                <a:solidFill>
                  <a:schemeClr val="tx1"/>
                </a:solidFill>
              </a:rPr>
              <a:t>?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179512" y="2347139"/>
            <a:ext cx="216024" cy="576064"/>
          </a:xfrm>
          <a:prstGeom prst="rightBrace">
            <a:avLst>
              <a:gd name="adj1" fmla="val 8333"/>
              <a:gd name="adj2" fmla="val 50000"/>
            </a:avLst>
          </a:prstGeom>
          <a:ln w="317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339933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272300" y="1736812"/>
            <a:ext cx="360040" cy="864096"/>
          </a:xfrm>
          <a:prstGeom prst="rightBrace">
            <a:avLst>
              <a:gd name="adj1" fmla="val 8333"/>
              <a:gd name="adj2" fmla="val 50000"/>
            </a:avLst>
          </a:prstGeom>
          <a:ln w="3175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6699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23488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669900"/>
                </a:solidFill>
              </a:rPr>
              <a:t>Columns</a:t>
            </a:r>
            <a:r>
              <a:rPr lang="en-CA" b="1" dirty="0" smtClean="0"/>
              <a:t> (Excel identifies them with letters )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24208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339933"/>
                </a:solidFill>
              </a:rPr>
              <a:t>Rows</a:t>
            </a:r>
            <a:r>
              <a:rPr lang="en-CA" b="1" dirty="0" smtClean="0"/>
              <a:t> (Excel identifies them with numbers)</a:t>
            </a:r>
            <a:endParaRPr lang="en-CA" b="1" dirty="0"/>
          </a:p>
        </p:txBody>
      </p:sp>
      <p:sp>
        <p:nvSpPr>
          <p:cNvPr id="17" name="Rectangle 16"/>
          <p:cNvSpPr/>
          <p:nvPr/>
        </p:nvSpPr>
        <p:spPr>
          <a:xfrm>
            <a:off x="2483768" y="1844824"/>
            <a:ext cx="432048" cy="4464496"/>
          </a:xfrm>
          <a:prstGeom prst="rect">
            <a:avLst/>
          </a:prstGeom>
          <a:solidFill>
            <a:srgbClr val="6699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     Column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429000"/>
            <a:ext cx="8964488" cy="216024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Row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9035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66FF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 What are </a:t>
            </a:r>
            <a:r>
              <a:rPr lang="en-CA" b="1" dirty="0" smtClean="0">
                <a:solidFill>
                  <a:srgbClr val="00B0F0"/>
                </a:solidFill>
              </a:rPr>
              <a:t>“Cell” </a:t>
            </a:r>
            <a:r>
              <a:rPr lang="en-CA" b="1" dirty="0" smtClean="0">
                <a:solidFill>
                  <a:schemeClr val="tx1"/>
                </a:solidFill>
              </a:rPr>
              <a:t>and</a:t>
            </a:r>
            <a:r>
              <a:rPr lang="en-CA" b="1" dirty="0" smtClean="0">
                <a:solidFill>
                  <a:srgbClr val="00B0F0"/>
                </a:solidFill>
              </a:rPr>
              <a:t> </a:t>
            </a:r>
            <a:r>
              <a:rPr lang="en-CA" b="1" dirty="0" smtClean="0">
                <a:solidFill>
                  <a:srgbClr val="CC00CC"/>
                </a:solidFill>
              </a:rPr>
              <a:t>“Cell identification”</a:t>
            </a:r>
            <a:r>
              <a:rPr lang="en-CA" b="1" dirty="0" smtClean="0">
                <a:solidFill>
                  <a:schemeClr val="tx1"/>
                </a:solidFill>
              </a:rPr>
              <a:t>?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3848" y="407707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66FF"/>
                </a:solidFill>
              </a:rPr>
              <a:t>Cell</a:t>
            </a:r>
            <a:r>
              <a:rPr lang="en-CA" b="1" dirty="0" smtClean="0"/>
              <a:t> (one block of information inside the spreadsheet. In it you will type either, number, formula or text) – </a:t>
            </a:r>
            <a:r>
              <a:rPr lang="en-CA" b="1" dirty="0" smtClean="0">
                <a:solidFill>
                  <a:srgbClr val="0066FF"/>
                </a:solidFill>
              </a:rPr>
              <a:t>Excel identifies each cell by its unique column and row heading </a:t>
            </a:r>
            <a:r>
              <a:rPr lang="en-CA" b="1" dirty="0" smtClean="0"/>
              <a:t>(this cell is identified as F10).</a:t>
            </a:r>
            <a:endParaRPr lang="en-CA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2699792" y="3573016"/>
            <a:ext cx="648072" cy="504056"/>
          </a:xfrm>
          <a:prstGeom prst="straightConnector1">
            <a:avLst/>
          </a:prstGeom>
          <a:ln w="254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8" y="1628800"/>
            <a:ext cx="504056" cy="216024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395536" y="2060848"/>
            <a:ext cx="576064" cy="144016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1560" y="23488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Display the </a:t>
            </a:r>
            <a:r>
              <a:rPr lang="en-CA" sz="1600" b="1" dirty="0" smtClean="0">
                <a:solidFill>
                  <a:srgbClr val="CC00CC"/>
                </a:solidFill>
              </a:rPr>
              <a:t>identification of the cell(s) you selected</a:t>
            </a:r>
            <a:endParaRPr lang="en-CA" sz="1600" b="1" dirty="0">
              <a:solidFill>
                <a:srgbClr val="CC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768" y="1844824"/>
            <a:ext cx="432048" cy="4464496"/>
          </a:xfrm>
          <a:prstGeom prst="rect">
            <a:avLst/>
          </a:prstGeom>
          <a:solidFill>
            <a:srgbClr val="6699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429000"/>
            <a:ext cx="8964488" cy="216024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9035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 What is </a:t>
            </a:r>
            <a:r>
              <a:rPr lang="en-CA" b="1" dirty="0" smtClean="0">
                <a:solidFill>
                  <a:srgbClr val="FF0000"/>
                </a:solidFill>
              </a:rPr>
              <a:t>“Formula bar”</a:t>
            </a:r>
            <a:r>
              <a:rPr lang="en-CA" b="1" dirty="0" smtClean="0">
                <a:solidFill>
                  <a:schemeClr val="tx1"/>
                </a:solidFill>
              </a:rPr>
              <a:t>?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 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63688" y="1628800"/>
            <a:ext cx="7200800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5364088" y="21328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Formula bar </a:t>
            </a:r>
            <a:r>
              <a:rPr lang="en-CA" b="1" dirty="0" smtClean="0"/>
              <a:t>(displays the content of the cell you selected – it can be a number, words, or a formula)</a:t>
            </a:r>
            <a:endParaRPr lang="en-CA" b="1" dirty="0"/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4067944" y="1772816"/>
            <a:ext cx="129614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3768" y="1844824"/>
            <a:ext cx="432048" cy="4464496"/>
          </a:xfrm>
          <a:prstGeom prst="rect">
            <a:avLst/>
          </a:prstGeom>
          <a:solidFill>
            <a:srgbClr val="6699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429000"/>
            <a:ext cx="8964488" cy="216024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96136" y="4581128"/>
            <a:ext cx="20882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457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What is a Range of cells? What is it used for? 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</a:t>
            </a:r>
            <a:endParaRPr lang="en-CA" sz="2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47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 range of cells </a:t>
            </a:r>
            <a:r>
              <a:rPr lang="en-CA" b="1" dirty="0" smtClean="0"/>
              <a:t>is a </a:t>
            </a:r>
            <a:r>
              <a:rPr lang="en-CA" b="1" dirty="0" smtClean="0">
                <a:solidFill>
                  <a:srgbClr val="FF0000"/>
                </a:solidFill>
              </a:rPr>
              <a:t>group of cells </a:t>
            </a:r>
            <a:r>
              <a:rPr lang="en-CA" b="1" dirty="0" smtClean="0"/>
              <a:t>that you will select in order to perform a task on them all together.</a:t>
            </a:r>
            <a:r>
              <a:rPr lang="en-CA" dirty="0" smtClean="0"/>
              <a:t> </a:t>
            </a:r>
          </a:p>
          <a:p>
            <a:r>
              <a:rPr lang="en-CA" dirty="0" smtClean="0"/>
              <a:t>The task can be anything from  “changing their color” (see </a:t>
            </a:r>
            <a:r>
              <a:rPr lang="en-CA" b="1" dirty="0" smtClean="0"/>
              <a:t>example #1</a:t>
            </a:r>
            <a:r>
              <a:rPr lang="en-CA" dirty="0" smtClean="0"/>
              <a:t>) to “calculating the average of their numbers” (see </a:t>
            </a:r>
            <a:r>
              <a:rPr lang="en-CA" b="1" dirty="0" smtClean="0"/>
              <a:t>example #2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0" y="26369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 range of cells</a:t>
            </a:r>
            <a:r>
              <a:rPr lang="en-CA" dirty="0" smtClean="0"/>
              <a:t> is referred by the </a:t>
            </a:r>
            <a:r>
              <a:rPr lang="en-CA" b="1" dirty="0" smtClean="0"/>
              <a:t>identification of the cell in the upper-left corner of the range</a:t>
            </a:r>
            <a:r>
              <a:rPr lang="en-CA" dirty="0" smtClean="0"/>
              <a:t>, </a:t>
            </a:r>
            <a:r>
              <a:rPr lang="en-CA" b="1" dirty="0" smtClean="0"/>
              <a:t>a colon (:), and then the identification of the cell in the lower-right corner of the range. 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077072"/>
            <a:ext cx="421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Comic Sans MS" pitchFamily="66" charset="0"/>
              </a:rPr>
              <a:t>Formula bar shows what is in the cell D5.</a:t>
            </a:r>
          </a:p>
          <a:p>
            <a:r>
              <a:rPr lang="en-CA" sz="1400" dirty="0" smtClean="0">
                <a:latin typeface="Comic Sans MS" pitchFamily="66" charset="0"/>
              </a:rPr>
              <a:t>D2 calculate the average of all the values that are in the Range of cells A3 to B9</a:t>
            </a:r>
            <a:endParaRPr lang="en-CA" sz="14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707904" y="3861048"/>
            <a:ext cx="1296144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4581128"/>
            <a:ext cx="1152128" cy="136815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CC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Range of cells (</a:t>
            </a:r>
            <a:r>
              <a:rPr lang="en-CA" b="1" dirty="0" err="1" smtClean="0">
                <a:solidFill>
                  <a:srgbClr val="FF0000"/>
                </a:solidFill>
              </a:rPr>
              <a:t>con’t</a:t>
            </a:r>
            <a:r>
              <a:rPr lang="en-CA" b="1" dirty="0" smtClean="0">
                <a:solidFill>
                  <a:srgbClr val="FF0000"/>
                </a:solidFill>
              </a:rPr>
              <a:t>) – Example #1: Changing color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latin typeface="Comic Sans MS" pitchFamily="66" charset="0"/>
              </a:rPr>
              <a:t>Terminology</a:t>
            </a:r>
            <a:endParaRPr lang="en-CA" sz="2000" b="1" dirty="0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4248472" cy="257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07859"/>
            <a:ext cx="4248472" cy="257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15616" y="548680"/>
            <a:ext cx="7989623" cy="369332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How to change the color of the font in the cell range C4:D5 from BLACK to </a:t>
            </a:r>
            <a:r>
              <a:rPr lang="en-CA" b="1" dirty="0" smtClean="0">
                <a:solidFill>
                  <a:srgbClr val="008000"/>
                </a:solidFill>
              </a:rPr>
              <a:t>GREEN</a:t>
            </a:r>
            <a:endParaRPr lang="en-CA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916832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1- Select the range</a:t>
            </a:r>
          </a:p>
          <a:p>
            <a:r>
              <a:rPr lang="en-CA" sz="1400" dirty="0" smtClean="0"/>
              <a:t>(we will show you how to do that later)</a:t>
            </a:r>
            <a:endParaRPr lang="en-CA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1720" y="2276872"/>
            <a:ext cx="144016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248" y="227687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2- Click on the “Font color tool” and choose your color</a:t>
            </a:r>
            <a:endParaRPr lang="en-CA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148064" y="1196752"/>
            <a:ext cx="1656184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624" y="37890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3- DONE! It’s green.</a:t>
            </a:r>
            <a:endParaRPr lang="en-CA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2663788" y="4545124"/>
            <a:ext cx="1656184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7593</TotalTime>
  <Words>1612</Words>
  <Application>Microsoft Office PowerPoint</Application>
  <PresentationFormat>On-screen Show (4:3)</PresentationFormat>
  <Paragraphs>178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Lacombe</dc:creator>
  <cp:lastModifiedBy>A Lacombe</cp:lastModifiedBy>
  <cp:revision>203</cp:revision>
  <dcterms:created xsi:type="dcterms:W3CDTF">2010-06-18T15:56:13Z</dcterms:created>
  <dcterms:modified xsi:type="dcterms:W3CDTF">2011-01-03T18:19:36Z</dcterms:modified>
</cp:coreProperties>
</file>