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9067"/>
    <p:restoredTop sz="94665"/>
  </p:normalViewPr>
  <p:slideViewPr>
    <p:cSldViewPr snapToGrid="0" snapToObjects="1">
      <p:cViewPr varScale="1">
        <p:scale>
          <a:sx n="114" d="100"/>
          <a:sy n="114" d="100"/>
        </p:scale>
        <p:origin x="224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F4379-9D82-964C-8325-210019938164}" type="datetimeFigureOut">
              <a:rPr lang="en-US" smtClean="0"/>
              <a:t>3/23/20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6C5A3-A99B-3B44-8136-F9B127DBAE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77399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F4379-9D82-964C-8325-210019938164}" type="datetimeFigureOut">
              <a:rPr lang="en-US" smtClean="0"/>
              <a:t>3/23/20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6C5A3-A99B-3B44-8136-F9B127DBAE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56002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F4379-9D82-964C-8325-210019938164}" type="datetimeFigureOut">
              <a:rPr lang="en-US" smtClean="0"/>
              <a:t>3/23/20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6C5A3-A99B-3B44-8136-F9B127DBAE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49980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F4379-9D82-964C-8325-210019938164}" type="datetimeFigureOut">
              <a:rPr lang="en-US" smtClean="0"/>
              <a:t>3/23/20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6C5A3-A99B-3B44-8136-F9B127DBAE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42296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F4379-9D82-964C-8325-210019938164}" type="datetimeFigureOut">
              <a:rPr lang="en-US" smtClean="0"/>
              <a:t>3/23/20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6C5A3-A99B-3B44-8136-F9B127DBAE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74748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F4379-9D82-964C-8325-210019938164}" type="datetimeFigureOut">
              <a:rPr lang="en-US" smtClean="0"/>
              <a:t>3/23/20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6C5A3-A99B-3B44-8136-F9B127DBAE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35574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F4379-9D82-964C-8325-210019938164}" type="datetimeFigureOut">
              <a:rPr lang="en-US" smtClean="0"/>
              <a:t>3/23/20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6C5A3-A99B-3B44-8136-F9B127DBAE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06687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F4379-9D82-964C-8325-210019938164}" type="datetimeFigureOut">
              <a:rPr lang="en-US" smtClean="0"/>
              <a:t>3/23/20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6C5A3-A99B-3B44-8136-F9B127DBAE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28903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F4379-9D82-964C-8325-210019938164}" type="datetimeFigureOut">
              <a:rPr lang="en-US" smtClean="0"/>
              <a:t>3/23/20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6C5A3-A99B-3B44-8136-F9B127DBAE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49737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F4379-9D82-964C-8325-210019938164}" type="datetimeFigureOut">
              <a:rPr lang="en-US" smtClean="0"/>
              <a:t>3/23/20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6C5A3-A99B-3B44-8136-F9B127DBAE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84698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F4379-9D82-964C-8325-210019938164}" type="datetimeFigureOut">
              <a:rPr lang="en-US" smtClean="0"/>
              <a:t>3/23/20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6C5A3-A99B-3B44-8136-F9B127DBAE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05481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1F4379-9D82-964C-8325-210019938164}" type="datetimeFigureOut">
              <a:rPr lang="en-US" smtClean="0"/>
              <a:t>3/23/20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96C5A3-A99B-3B44-8136-F9B127DBAE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75060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3AD443-7C14-8744-81FA-D1496C509B9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Preparing your term paper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24A71EA-EF4C-6249-A328-2C8EB9AE265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/>
              <a:t>Biol</a:t>
            </a:r>
            <a:r>
              <a:rPr lang="en-US" dirty="0"/>
              <a:t> 413 – Zoogeography </a:t>
            </a:r>
          </a:p>
          <a:p>
            <a:r>
              <a:rPr lang="en-US" dirty="0"/>
              <a:t>Feb 24, 2020</a:t>
            </a:r>
          </a:p>
        </p:txBody>
      </p:sp>
    </p:spTree>
    <p:extLst>
      <p:ext uri="{BB962C8B-B14F-4D97-AF65-F5344CB8AC3E}">
        <p14:creationId xmlns:p14="http://schemas.microsoft.com/office/powerpoint/2010/main" val="32031708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6CD20D-DB1B-1442-85C3-A3039E7BE8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4899" y="127620"/>
            <a:ext cx="7886700" cy="1325563"/>
          </a:xfrm>
        </p:spPr>
        <p:txBody>
          <a:bodyPr/>
          <a:lstStyle/>
          <a:p>
            <a:pPr algn="ctr"/>
            <a:r>
              <a:rPr lang="en-US" dirty="0"/>
              <a:t>Review the marking rubric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CC33DFBB-B209-BE45-B575-5A8BACD1DD9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98307220"/>
              </p:ext>
            </p:extLst>
          </p:nvPr>
        </p:nvGraphicFramePr>
        <p:xfrm>
          <a:off x="1003610" y="1082561"/>
          <a:ext cx="6489390" cy="5775439"/>
        </p:xfrm>
        <a:graphic>
          <a:graphicData uri="http://schemas.openxmlformats.org/drawingml/2006/table">
            <a:tbl>
              <a:tblPr firstRow="1" firstCol="1" bandRow="1"/>
              <a:tblGrid>
                <a:gridCol w="4902086">
                  <a:extLst>
                    <a:ext uri="{9D8B030D-6E8A-4147-A177-3AD203B41FA5}">
                      <a16:colId xmlns:a16="http://schemas.microsoft.com/office/drawing/2014/main" val="3594339036"/>
                    </a:ext>
                  </a:extLst>
                </a:gridCol>
                <a:gridCol w="766131">
                  <a:extLst>
                    <a:ext uri="{9D8B030D-6E8A-4147-A177-3AD203B41FA5}">
                      <a16:colId xmlns:a16="http://schemas.microsoft.com/office/drawing/2014/main" val="1697587966"/>
                    </a:ext>
                  </a:extLst>
                </a:gridCol>
                <a:gridCol w="821173">
                  <a:extLst>
                    <a:ext uri="{9D8B030D-6E8A-4147-A177-3AD203B41FA5}">
                      <a16:colId xmlns:a16="http://schemas.microsoft.com/office/drawing/2014/main" val="447091094"/>
                    </a:ext>
                  </a:extLst>
                </a:gridCol>
              </a:tblGrid>
              <a:tr h="26740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 panose="020F0502020204030204" pitchFamily="34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Component</a:t>
                      </a:r>
                      <a:endParaRPr lang="en-CA" sz="1000">
                        <a:effectLst/>
                        <a:latin typeface="Times New Roman" panose="02020603050405020304" pitchFamily="18" charset="0"/>
                        <a:ea typeface="Cambria" panose="02040503050406030204" pitchFamily="18" charset="0"/>
                      </a:endParaRPr>
                    </a:p>
                  </a:txBody>
                  <a:tcPr marL="40794" marR="407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 panose="020F0502020204030204" pitchFamily="34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Marked</a:t>
                      </a:r>
                      <a:br>
                        <a:rPr lang="en-US" sz="1000" b="1">
                          <a:effectLst/>
                          <a:latin typeface="Calibri" panose="020F0502020204030204" pitchFamily="34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en-US" sz="1000" b="1">
                          <a:effectLst/>
                          <a:latin typeface="Calibri" panose="020F0502020204030204" pitchFamily="34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Point Value</a:t>
                      </a:r>
                      <a:endParaRPr lang="en-CA" sz="1000">
                        <a:effectLst/>
                        <a:latin typeface="Times New Roman" panose="02020603050405020304" pitchFamily="18" charset="0"/>
                        <a:ea typeface="Cambria" panose="02040503050406030204" pitchFamily="18" charset="0"/>
                      </a:endParaRPr>
                    </a:p>
                  </a:txBody>
                  <a:tcPr marL="40794" marR="407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 panose="020F0502020204030204" pitchFamily="34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Max. Point Value</a:t>
                      </a:r>
                      <a:endParaRPr lang="en-CA" sz="1000">
                        <a:effectLst/>
                        <a:latin typeface="Times New Roman" panose="02020603050405020304" pitchFamily="18" charset="0"/>
                        <a:ea typeface="Cambria" panose="02040503050406030204" pitchFamily="18" charset="0"/>
                      </a:endParaRPr>
                    </a:p>
                  </a:txBody>
                  <a:tcPr marL="40794" marR="407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00412410"/>
                  </a:ext>
                </a:extLst>
              </a:tr>
              <a:tr h="33357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 panose="020F0502020204030204" pitchFamily="34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Title – make sure it is comprehensive, and interesting!</a:t>
                      </a:r>
                      <a:endParaRPr lang="en-CA" sz="1000" dirty="0">
                        <a:effectLst/>
                        <a:latin typeface="Times New Roman" panose="02020603050405020304" pitchFamily="18" charset="0"/>
                        <a:ea typeface="Cambria" panose="02040503050406030204" pitchFamily="18" charset="0"/>
                      </a:endParaRPr>
                    </a:p>
                  </a:txBody>
                  <a:tcPr marL="40794" marR="407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CA" sz="1000">
                        <a:effectLst/>
                        <a:latin typeface="Times New Roman" panose="02020603050405020304" pitchFamily="18" charset="0"/>
                        <a:ea typeface="Cambria" panose="020405030504060302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CA" sz="1000">
                        <a:effectLst/>
                        <a:latin typeface="Times New Roman" panose="02020603050405020304" pitchFamily="18" charset="0"/>
                        <a:ea typeface="Cambria" panose="02040503050406030204" pitchFamily="18" charset="0"/>
                      </a:endParaRPr>
                    </a:p>
                  </a:txBody>
                  <a:tcPr marL="40794" marR="407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CA" sz="1000">
                        <a:effectLst/>
                        <a:latin typeface="Times New Roman" panose="02020603050405020304" pitchFamily="18" charset="0"/>
                        <a:ea typeface="Cambria" panose="02040503050406030204" pitchFamily="18" charset="0"/>
                      </a:endParaRPr>
                    </a:p>
                  </a:txBody>
                  <a:tcPr marL="40794" marR="407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02121613"/>
                  </a:ext>
                </a:extLst>
              </a:tr>
              <a:tr h="43668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 panose="020F0502020204030204" pitchFamily="34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Introduction: Introduces taxonomic group of focus and subgroups, provides general context for the paper.</a:t>
                      </a:r>
                      <a:endParaRPr lang="en-CA" sz="1000" dirty="0">
                        <a:effectLst/>
                        <a:latin typeface="Times New Roman" panose="02020603050405020304" pitchFamily="18" charset="0"/>
                        <a:ea typeface="Cambria" panose="02040503050406030204" pitchFamily="18" charset="0"/>
                      </a:endParaRPr>
                    </a:p>
                  </a:txBody>
                  <a:tcPr marL="40794" marR="407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CA" sz="1000">
                        <a:effectLst/>
                        <a:latin typeface="Times New Roman" panose="02020603050405020304" pitchFamily="18" charset="0"/>
                        <a:ea typeface="Cambria" panose="02040503050406030204" pitchFamily="18" charset="0"/>
                      </a:endParaRPr>
                    </a:p>
                  </a:txBody>
                  <a:tcPr marL="40794" marR="407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en-CA" sz="1000">
                        <a:effectLst/>
                        <a:latin typeface="Times New Roman" panose="02020603050405020304" pitchFamily="18" charset="0"/>
                        <a:ea typeface="Cambria" panose="02040503050406030204" pitchFamily="18" charset="0"/>
                      </a:endParaRPr>
                    </a:p>
                  </a:txBody>
                  <a:tcPr marL="40794" marR="407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23405859"/>
                  </a:ext>
                </a:extLst>
              </a:tr>
              <a:tr h="72780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 panose="020F0502020204030204" pitchFamily="34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Distribution information: Comprehensive comparison of the geographic distributions of subgroups within your group as well as specific habitat use within the geographic distributions. See term paper assignment page.</a:t>
                      </a:r>
                      <a:endParaRPr lang="en-CA" sz="1000" dirty="0">
                        <a:effectLst/>
                        <a:latin typeface="Times New Roman" panose="02020603050405020304" pitchFamily="18" charset="0"/>
                        <a:ea typeface="Cambria" panose="02040503050406030204" pitchFamily="18" charset="0"/>
                      </a:endParaRPr>
                    </a:p>
                  </a:txBody>
                  <a:tcPr marL="40794" marR="407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CA" sz="1000">
                        <a:effectLst/>
                        <a:latin typeface="Times New Roman" panose="02020603050405020304" pitchFamily="18" charset="0"/>
                        <a:ea typeface="Cambria" panose="02040503050406030204" pitchFamily="18" charset="0"/>
                      </a:endParaRPr>
                    </a:p>
                  </a:txBody>
                  <a:tcPr marL="40794" marR="407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endParaRPr lang="en-CA" sz="1000">
                        <a:effectLst/>
                        <a:latin typeface="Times New Roman" panose="02020603050405020304" pitchFamily="18" charset="0"/>
                        <a:ea typeface="Cambria" panose="02040503050406030204" pitchFamily="18" charset="0"/>
                      </a:endParaRPr>
                    </a:p>
                  </a:txBody>
                  <a:tcPr marL="40794" marR="407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40431308"/>
                  </a:ext>
                </a:extLst>
              </a:tr>
              <a:tr h="87336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 panose="020F0502020204030204" pitchFamily="34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Phylogeographic history: Comprehensive summary of current understanding of events that have resulted in the distribution of your group/subgroups, including a discussion of the strength of evidence for the proposed phylogeographic history.</a:t>
                      </a:r>
                      <a:endParaRPr lang="en-CA" sz="1000" dirty="0">
                        <a:effectLst/>
                        <a:latin typeface="Times New Roman" panose="02020603050405020304" pitchFamily="18" charset="0"/>
                        <a:ea typeface="Cambria" panose="02040503050406030204" pitchFamily="18" charset="0"/>
                      </a:endParaRPr>
                    </a:p>
                  </a:txBody>
                  <a:tcPr marL="40794" marR="407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 panose="020F0502020204030204" pitchFamily="34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CA" sz="1000" dirty="0">
                        <a:effectLst/>
                        <a:latin typeface="Times New Roman" panose="02020603050405020304" pitchFamily="18" charset="0"/>
                        <a:ea typeface="Cambria" panose="02040503050406030204" pitchFamily="18" charset="0"/>
                      </a:endParaRPr>
                    </a:p>
                  </a:txBody>
                  <a:tcPr marL="40794" marR="407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endParaRPr lang="en-CA" sz="1000">
                        <a:effectLst/>
                        <a:latin typeface="Times New Roman" panose="02020603050405020304" pitchFamily="18" charset="0"/>
                        <a:ea typeface="Cambria" panose="02040503050406030204" pitchFamily="18" charset="0"/>
                      </a:endParaRPr>
                    </a:p>
                  </a:txBody>
                  <a:tcPr marL="40794" marR="407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92333863"/>
                  </a:ext>
                </a:extLst>
              </a:tr>
              <a:tr h="58224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 panose="020F0502020204030204" pitchFamily="34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Conclusion: Summary of main points, potentially including opportunities or areas where future research should be directed.</a:t>
                      </a:r>
                      <a:endParaRPr lang="en-CA" sz="1000" dirty="0">
                        <a:effectLst/>
                        <a:latin typeface="Times New Roman" panose="02020603050405020304" pitchFamily="18" charset="0"/>
                        <a:ea typeface="Cambria" panose="02040503050406030204" pitchFamily="18" charset="0"/>
                      </a:endParaRPr>
                    </a:p>
                  </a:txBody>
                  <a:tcPr marL="40794" marR="407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CA" sz="1000">
                        <a:effectLst/>
                        <a:latin typeface="Times New Roman" panose="02020603050405020304" pitchFamily="18" charset="0"/>
                        <a:ea typeface="Cambria" panose="02040503050406030204" pitchFamily="18" charset="0"/>
                      </a:endParaRPr>
                    </a:p>
                  </a:txBody>
                  <a:tcPr marL="40794" marR="407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en-CA" sz="1000">
                        <a:effectLst/>
                        <a:latin typeface="Times New Roman" panose="02020603050405020304" pitchFamily="18" charset="0"/>
                        <a:ea typeface="Cambria" panose="02040503050406030204" pitchFamily="18" charset="0"/>
                      </a:endParaRPr>
                    </a:p>
                  </a:txBody>
                  <a:tcPr marL="40794" marR="407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22196909"/>
                  </a:ext>
                </a:extLst>
              </a:tr>
              <a:tr h="72780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 panose="020F0502020204030204" pitchFamily="34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Figures and legends: Figures are clear and legends are complete (i.e., the figure legend describes the figure so that it can be understood without referring to the text).</a:t>
                      </a:r>
                      <a:endParaRPr lang="en-CA" sz="1000" dirty="0">
                        <a:effectLst/>
                        <a:latin typeface="Times New Roman" panose="02020603050405020304" pitchFamily="18" charset="0"/>
                        <a:ea typeface="Cambria" panose="02040503050406030204" pitchFamily="18" charset="0"/>
                      </a:endParaRPr>
                    </a:p>
                  </a:txBody>
                  <a:tcPr marL="40794" marR="407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CA" sz="1000">
                        <a:effectLst/>
                        <a:latin typeface="Times New Roman" panose="02020603050405020304" pitchFamily="18" charset="0"/>
                        <a:ea typeface="Cambria" panose="02040503050406030204" pitchFamily="18" charset="0"/>
                      </a:endParaRPr>
                    </a:p>
                  </a:txBody>
                  <a:tcPr marL="40794" marR="407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en-CA" sz="1000">
                        <a:effectLst/>
                        <a:latin typeface="Times New Roman" panose="02020603050405020304" pitchFamily="18" charset="0"/>
                        <a:ea typeface="Cambria" panose="02040503050406030204" pitchFamily="18" charset="0"/>
                      </a:endParaRPr>
                    </a:p>
                  </a:txBody>
                  <a:tcPr marL="40794" marR="407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57913602"/>
                  </a:ext>
                </a:extLst>
              </a:tr>
              <a:tr h="72780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 panose="020F0502020204030204" pitchFamily="34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Citations: Proper use of citations to reference information from the published literature. Proper citation of figures and/or tables. Consistent format in literature cited (or references) section.</a:t>
                      </a:r>
                      <a:endParaRPr lang="en-CA" sz="1000" dirty="0">
                        <a:effectLst/>
                        <a:latin typeface="Times New Roman" panose="02020603050405020304" pitchFamily="18" charset="0"/>
                        <a:ea typeface="Cambria" panose="02040503050406030204" pitchFamily="18" charset="0"/>
                      </a:endParaRPr>
                    </a:p>
                  </a:txBody>
                  <a:tcPr marL="40794" marR="407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CA" sz="1000">
                        <a:effectLst/>
                        <a:latin typeface="Times New Roman" panose="02020603050405020304" pitchFamily="18" charset="0"/>
                        <a:ea typeface="Cambria" panose="02040503050406030204" pitchFamily="18" charset="0"/>
                      </a:endParaRPr>
                    </a:p>
                  </a:txBody>
                  <a:tcPr marL="40794" marR="407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en-CA" sz="1000">
                        <a:effectLst/>
                        <a:latin typeface="Times New Roman" panose="02020603050405020304" pitchFamily="18" charset="0"/>
                        <a:ea typeface="Cambria" panose="02040503050406030204" pitchFamily="18" charset="0"/>
                      </a:endParaRPr>
                    </a:p>
                  </a:txBody>
                  <a:tcPr marL="40794" marR="407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85278165"/>
                  </a:ext>
                </a:extLst>
              </a:tr>
              <a:tr h="72780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 panose="020F0502020204030204" pitchFamily="34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Grammar and sentence structure: Logical order of paragraphs with topic sentences and transitions between paragraphs. Proper sentence structure, grammar and punctuation</a:t>
                      </a:r>
                      <a:endParaRPr lang="en-CA" sz="1000" dirty="0">
                        <a:effectLst/>
                        <a:latin typeface="Times New Roman" panose="02020603050405020304" pitchFamily="18" charset="0"/>
                        <a:ea typeface="Cambria" panose="02040503050406030204" pitchFamily="18" charset="0"/>
                      </a:endParaRPr>
                    </a:p>
                  </a:txBody>
                  <a:tcPr marL="40794" marR="407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CA" sz="1000">
                        <a:effectLst/>
                        <a:latin typeface="Times New Roman" panose="02020603050405020304" pitchFamily="18" charset="0"/>
                        <a:ea typeface="Cambria" panose="02040503050406030204" pitchFamily="18" charset="0"/>
                      </a:endParaRPr>
                    </a:p>
                  </a:txBody>
                  <a:tcPr marL="40794" marR="407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en-CA" sz="1000">
                        <a:effectLst/>
                        <a:latin typeface="Times New Roman" panose="02020603050405020304" pitchFamily="18" charset="0"/>
                        <a:ea typeface="Cambria" panose="02040503050406030204" pitchFamily="18" charset="0"/>
                      </a:endParaRPr>
                    </a:p>
                  </a:txBody>
                  <a:tcPr marL="40794" marR="407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80826333"/>
                  </a:ext>
                </a:extLst>
              </a:tr>
              <a:tr h="33357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 panose="020F0502020204030204" pitchFamily="34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Total</a:t>
                      </a:r>
                      <a:endParaRPr lang="en-CA" sz="1000">
                        <a:effectLst/>
                        <a:latin typeface="Times New Roman" panose="02020603050405020304" pitchFamily="18" charset="0"/>
                        <a:ea typeface="Cambria" panose="02040503050406030204" pitchFamily="18" charset="0"/>
                      </a:endParaRPr>
                    </a:p>
                  </a:txBody>
                  <a:tcPr marL="40794" marR="407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 panose="020F0502020204030204" pitchFamily="34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CA" sz="1000">
                        <a:effectLst/>
                        <a:latin typeface="Times New Roman" panose="02020603050405020304" pitchFamily="18" charset="0"/>
                        <a:ea typeface="Cambria" panose="020405030504060302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 panose="020F0502020204030204" pitchFamily="34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CA" sz="1000">
                        <a:effectLst/>
                        <a:latin typeface="Times New Roman" panose="02020603050405020304" pitchFamily="18" charset="0"/>
                        <a:ea typeface="Cambria" panose="02040503050406030204" pitchFamily="18" charset="0"/>
                      </a:endParaRPr>
                    </a:p>
                  </a:txBody>
                  <a:tcPr marL="40794" marR="407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Calibri" panose="020F0502020204030204" pitchFamily="34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en-CA" sz="1000" dirty="0">
                        <a:effectLst/>
                        <a:latin typeface="Times New Roman" panose="02020603050405020304" pitchFamily="18" charset="0"/>
                        <a:ea typeface="Cambria" panose="02040503050406030204" pitchFamily="18" charset="0"/>
                      </a:endParaRPr>
                    </a:p>
                  </a:txBody>
                  <a:tcPr marL="40794" marR="407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3161027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184254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162B70-F973-1144-86C5-6ED414FA3E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62C81A-0832-1244-90E8-B95CA47FC9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This should include a brief summary of general geographic distributions and phylogeographic history of your overall group</a:t>
            </a:r>
          </a:p>
          <a:p>
            <a:pPr lvl="1"/>
            <a:r>
              <a:rPr lang="en-US" dirty="0"/>
              <a:t>Provide enough information to let the reader see what you are going to accomplish in the rest of the paper</a:t>
            </a:r>
          </a:p>
          <a:p>
            <a:r>
              <a:rPr lang="en-US" dirty="0"/>
              <a:t>Try to form your introduction as an ‘inverse pyramid’ moving from general to specific, as you hone in on your primary goals for the paper</a:t>
            </a:r>
          </a:p>
          <a:p>
            <a:r>
              <a:rPr lang="en-US" dirty="0"/>
              <a:t>Make sure you have a clear thesis statement that captures the major goals of your paper, and what questions will be considered.</a:t>
            </a:r>
          </a:p>
        </p:txBody>
      </p:sp>
    </p:spTree>
    <p:extLst>
      <p:ext uri="{BB962C8B-B14F-4D97-AF65-F5344CB8AC3E}">
        <p14:creationId xmlns:p14="http://schemas.microsoft.com/office/powerpoint/2010/main" val="41504439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8B6772-CBBB-6848-A139-470CBEC747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Distribution Section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ACA99E-28DF-9B4E-BED7-B84449C906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Describe species distributions considering different scales </a:t>
            </a:r>
          </a:p>
          <a:p>
            <a:pPr lvl="1"/>
            <a:r>
              <a:rPr lang="en-US" dirty="0"/>
              <a:t>Geographic extent of range</a:t>
            </a:r>
          </a:p>
          <a:p>
            <a:pPr lvl="1"/>
            <a:r>
              <a:rPr lang="en-US" dirty="0"/>
              <a:t>Habitat use within range</a:t>
            </a:r>
          </a:p>
          <a:p>
            <a:pPr lvl="1"/>
            <a:r>
              <a:rPr lang="en-US" dirty="0"/>
              <a:t>Different social behaviors that affect movements</a:t>
            </a:r>
          </a:p>
          <a:p>
            <a:r>
              <a:rPr lang="en-US" dirty="0"/>
              <a:t>Compare distributions in their size and extent, range of overlap</a:t>
            </a:r>
          </a:p>
          <a:p>
            <a:pPr lvl="1"/>
            <a:r>
              <a:rPr lang="en-US" dirty="0"/>
              <a:t>Cosmopolitan versus locally specialized/endemic</a:t>
            </a:r>
          </a:p>
          <a:p>
            <a:pPr lvl="1"/>
            <a:r>
              <a:rPr lang="en-US" dirty="0"/>
              <a:t>Allopatric or sympatric</a:t>
            </a:r>
          </a:p>
          <a:p>
            <a:pPr lvl="1"/>
            <a:r>
              <a:rPr lang="en-US" dirty="0"/>
              <a:t>Niche differences across the range (e.g., is there any evidence for things like character displacement, trait divergence under different environmental conditions?)</a:t>
            </a:r>
          </a:p>
        </p:txBody>
      </p:sp>
    </p:spTree>
    <p:extLst>
      <p:ext uri="{BB962C8B-B14F-4D97-AF65-F5344CB8AC3E}">
        <p14:creationId xmlns:p14="http://schemas.microsoft.com/office/powerpoint/2010/main" val="35011985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5D5A77-365A-F74F-B6F6-FE7C9BD159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Phylogenetic history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F3FBE5-00CE-474A-A71A-7613EC7E38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Present the hypothesized phylogenetic history, using evidence from phylogenetic trees</a:t>
            </a:r>
          </a:p>
          <a:p>
            <a:pPr lvl="1"/>
            <a:r>
              <a:rPr lang="en-US" dirty="0"/>
              <a:t>If there are multiple trees, compare and contrast the patterns, what topology has the most support?</a:t>
            </a:r>
          </a:p>
          <a:p>
            <a:r>
              <a:rPr lang="en-US" dirty="0"/>
              <a:t>Highlight the relationships among group members and the timing of divergence</a:t>
            </a:r>
          </a:p>
          <a:p>
            <a:r>
              <a:rPr lang="en-US" dirty="0"/>
              <a:t>Highlight the mode of divergence (Allopatric speciation? </a:t>
            </a:r>
            <a:r>
              <a:rPr lang="en-US" dirty="0" err="1"/>
              <a:t>Parapatric</a:t>
            </a:r>
            <a:r>
              <a:rPr lang="en-US" dirty="0"/>
              <a:t> speciation?) and likely barriers to dispersal</a:t>
            </a:r>
          </a:p>
          <a:p>
            <a:r>
              <a:rPr lang="en-US" dirty="0"/>
              <a:t>What are some important geological events that could have driven the divergence of your group?</a:t>
            </a:r>
          </a:p>
        </p:txBody>
      </p:sp>
    </p:spTree>
    <p:extLst>
      <p:ext uri="{BB962C8B-B14F-4D97-AF65-F5344CB8AC3E}">
        <p14:creationId xmlns:p14="http://schemas.microsoft.com/office/powerpoint/2010/main" val="12416872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C7F671-FBC8-B646-92CD-5910FC8B90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C97CC5-AC41-FD40-AD1A-D4153A6A30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Be sure to summarize the main points from each section (distribution information and phylogeographic history)</a:t>
            </a:r>
          </a:p>
          <a:p>
            <a:r>
              <a:rPr lang="en-US" dirty="0"/>
              <a:t>What remaining questions are there to be answered? </a:t>
            </a:r>
          </a:p>
          <a:p>
            <a:pPr lvl="1"/>
            <a:r>
              <a:rPr lang="en-US" dirty="0"/>
              <a:t>How could additional data be used to better understand the historical </a:t>
            </a:r>
            <a:r>
              <a:rPr lang="en-US" dirty="0" err="1"/>
              <a:t>phylogeography</a:t>
            </a:r>
            <a:r>
              <a:rPr lang="en-US" dirty="0"/>
              <a:t>? Improved phylogenies, understanding how species interact at contact zones? Broad ecological studies to understand the influence of the environment on trait divergence?</a:t>
            </a:r>
          </a:p>
        </p:txBody>
      </p:sp>
    </p:spTree>
    <p:extLst>
      <p:ext uri="{BB962C8B-B14F-4D97-AF65-F5344CB8AC3E}">
        <p14:creationId xmlns:p14="http://schemas.microsoft.com/office/powerpoint/2010/main" val="5747901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541F1C-876C-E94F-A8FD-42A8333052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Figures and Tables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A1BA3A-7524-EC48-86BB-A02FF90689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Figure legends and table headings should be complete, meaning that they effectively describe all components of the figure (including axes and what data are represented in the figure itself)</a:t>
            </a:r>
          </a:p>
          <a:p>
            <a:r>
              <a:rPr lang="en-US" dirty="0"/>
              <a:t>Figure legends should stand independently of the main text (meaning you shouldn’t have to refer back to the main text to understand what is shown in the figure)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33078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04A6CE-924D-434F-B85A-18843B56F7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EE790C-D816-AF48-AFBF-8E3F6729BE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Use all authors, don’t use “ … ” when there are lots of co-authors</a:t>
            </a:r>
          </a:p>
          <a:p>
            <a:r>
              <a:rPr lang="en-US" dirty="0"/>
              <a:t>Use consistent formatting</a:t>
            </a:r>
          </a:p>
          <a:p>
            <a:r>
              <a:rPr lang="en-US" dirty="0"/>
              <a:t>Make sure the majority of your references are from peer-reviewed sources, or that distribution data websites are reliable sources (e.g., IUCN)</a:t>
            </a:r>
          </a:p>
          <a:p>
            <a:pPr lvl="1"/>
            <a:r>
              <a:rPr lang="en-US" dirty="0"/>
              <a:t>If you’re unsure about the validity of a source, let me know</a:t>
            </a:r>
          </a:p>
          <a:p>
            <a:r>
              <a:rPr lang="en-US" dirty="0"/>
              <a:t>Phylogenetic studies should be relatively recent</a:t>
            </a:r>
          </a:p>
          <a:p>
            <a:pPr lvl="1"/>
            <a:r>
              <a:rPr lang="en-US" dirty="0"/>
              <a:t>Try to balance older and newer papers (don’t have references that are </a:t>
            </a:r>
            <a:r>
              <a:rPr lang="en-US" i="1" dirty="0"/>
              <a:t>all</a:t>
            </a:r>
            <a:r>
              <a:rPr lang="en-US" dirty="0"/>
              <a:t> </a:t>
            </a:r>
            <a:r>
              <a:rPr lang="en-US"/>
              <a:t>prior to 2000</a:t>
            </a:r>
            <a:r>
              <a:rPr lang="en-US" dirty="0"/>
              <a:t>, for example)</a:t>
            </a:r>
          </a:p>
        </p:txBody>
      </p:sp>
    </p:spTree>
    <p:extLst>
      <p:ext uri="{BB962C8B-B14F-4D97-AF65-F5344CB8AC3E}">
        <p14:creationId xmlns:p14="http://schemas.microsoft.com/office/powerpoint/2010/main" val="29438543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1405</TotalTime>
  <Words>703</Words>
  <Application>Microsoft Macintosh PowerPoint</Application>
  <PresentationFormat>On-screen Show (4:3)</PresentationFormat>
  <Paragraphs>70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Calibri</vt:lpstr>
      <vt:lpstr>Calibri Light</vt:lpstr>
      <vt:lpstr>Cambria</vt:lpstr>
      <vt:lpstr>Times New Roman</vt:lpstr>
      <vt:lpstr>Office Theme</vt:lpstr>
      <vt:lpstr>Preparing your term paper</vt:lpstr>
      <vt:lpstr>Review the marking rubric</vt:lpstr>
      <vt:lpstr>Introduction</vt:lpstr>
      <vt:lpstr>Distribution Section</vt:lpstr>
      <vt:lpstr>Phylogenetic history</vt:lpstr>
      <vt:lpstr>Conclusions</vt:lpstr>
      <vt:lpstr>Figures and Tables</vt:lpstr>
      <vt:lpstr>References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Preparing your term paper</dc:title>
  <dc:creator>Microsoft Office User</dc:creator>
  <cp:lastModifiedBy>Microsoft Office User</cp:lastModifiedBy>
  <cp:revision>8</cp:revision>
  <dcterms:created xsi:type="dcterms:W3CDTF">2020-02-24T17:23:52Z</dcterms:created>
  <dcterms:modified xsi:type="dcterms:W3CDTF">2020-03-23T17:11:31Z</dcterms:modified>
</cp:coreProperties>
</file>