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5" r:id="rId2"/>
    <p:sldId id="293" r:id="rId3"/>
    <p:sldId id="266" r:id="rId4"/>
    <p:sldId id="258" r:id="rId5"/>
    <p:sldId id="295" r:id="rId6"/>
    <p:sldId id="296" r:id="rId7"/>
    <p:sldId id="272" r:id="rId8"/>
    <p:sldId id="267" r:id="rId9"/>
    <p:sldId id="269" r:id="rId10"/>
    <p:sldId id="268" r:id="rId11"/>
    <p:sldId id="270" r:id="rId12"/>
    <p:sldId id="273" r:id="rId13"/>
    <p:sldId id="294" r:id="rId14"/>
    <p:sldId id="297" r:id="rId15"/>
    <p:sldId id="271" r:id="rId16"/>
    <p:sldId id="275" r:id="rId17"/>
    <p:sldId id="289" r:id="rId18"/>
    <p:sldId id="262" r:id="rId19"/>
    <p:sldId id="290" r:id="rId20"/>
    <p:sldId id="274" r:id="rId21"/>
    <p:sldId id="298" r:id="rId22"/>
    <p:sldId id="300" r:id="rId23"/>
    <p:sldId id="299" r:id="rId24"/>
    <p:sldId id="286" r:id="rId25"/>
    <p:sldId id="288" r:id="rId26"/>
    <p:sldId id="287" r:id="rId27"/>
    <p:sldId id="282" r:id="rId28"/>
    <p:sldId id="292" r:id="rId29"/>
    <p:sldId id="283" r:id="rId30"/>
    <p:sldId id="284"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FFFFCC"/>
    <a:srgbClr val="0000FF"/>
    <a:srgbClr val="FFCC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818" autoAdjust="0"/>
    <p:restoredTop sz="94660"/>
  </p:normalViewPr>
  <p:slideViewPr>
    <p:cSldViewPr>
      <p:cViewPr>
        <p:scale>
          <a:sx n="80" d="100"/>
          <a:sy n="80" d="100"/>
        </p:scale>
        <p:origin x="-774" y="-13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5D93ABFA-CC54-4790-BC33-F5E5D38FC9DF}" type="datetimeFigureOut">
              <a:rPr lang="en-CA" smtClean="0"/>
              <a:pPr/>
              <a:t>15/01/2011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93ABFA-CC54-4790-BC33-F5E5D38FC9DF}" type="datetimeFigureOut">
              <a:rPr lang="en-CA" smtClean="0"/>
              <a:pPr/>
              <a:t>15/01/2011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93ABFA-CC54-4790-BC33-F5E5D38FC9DF}" type="datetimeFigureOut">
              <a:rPr lang="en-CA" smtClean="0"/>
              <a:pPr/>
              <a:t>15/01/2011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93ABFA-CC54-4790-BC33-F5E5D38FC9DF}" type="datetimeFigureOut">
              <a:rPr lang="en-CA" smtClean="0"/>
              <a:pPr/>
              <a:t>15/01/2011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93ABFA-CC54-4790-BC33-F5E5D38FC9DF}" type="datetimeFigureOut">
              <a:rPr lang="en-CA" smtClean="0"/>
              <a:pPr/>
              <a:t>15/01/2011</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5D93ABFA-CC54-4790-BC33-F5E5D38FC9DF}" type="datetimeFigureOut">
              <a:rPr lang="en-CA" smtClean="0"/>
              <a:pPr/>
              <a:t>15/01/2011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5D93ABFA-CC54-4790-BC33-F5E5D38FC9DF}" type="datetimeFigureOut">
              <a:rPr lang="en-CA" smtClean="0"/>
              <a:pPr/>
              <a:t>15/01/2011</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5D93ABFA-CC54-4790-BC33-F5E5D38FC9DF}" type="datetimeFigureOut">
              <a:rPr lang="en-CA" smtClean="0"/>
              <a:pPr/>
              <a:t>15/01/2011</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93ABFA-CC54-4790-BC33-F5E5D38FC9DF}" type="datetimeFigureOut">
              <a:rPr lang="en-CA" smtClean="0"/>
              <a:pPr/>
              <a:t>15/01/2011</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93ABFA-CC54-4790-BC33-F5E5D38FC9DF}" type="datetimeFigureOut">
              <a:rPr lang="en-CA" smtClean="0"/>
              <a:pPr/>
              <a:t>15/01/2011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93ABFA-CC54-4790-BC33-F5E5D38FC9DF}" type="datetimeFigureOut">
              <a:rPr lang="en-CA" smtClean="0"/>
              <a:pPr/>
              <a:t>15/01/2011</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8127A8D3-2AEC-4EF3-AC8B-D42B89CD4A22}" type="slidenum">
              <a:rPr lang="en-CA" smtClean="0"/>
              <a:pPr/>
              <a:t>‹#›</a:t>
            </a:fld>
            <a:endParaRPr lang="en-C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93ABFA-CC54-4790-BC33-F5E5D38FC9DF}" type="datetimeFigureOut">
              <a:rPr lang="en-CA" smtClean="0"/>
              <a:pPr/>
              <a:t>15/01/2011</a:t>
            </a:fld>
            <a:endParaRPr lang="en-C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27A8D3-2AEC-4EF3-AC8B-D42B89CD4A22}" type="slidenum">
              <a:rPr lang="en-CA" smtClean="0"/>
              <a:pPr/>
              <a:t>‹#›</a:t>
            </a:fld>
            <a:endParaRPr lang="en-CA"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5.png"/><Relationship Id="rId2" Type="http://schemas.openxmlformats.org/officeDocument/2006/relationships/image" Target="../media/image6.gif"/><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 Id="rId4" Type="http://schemas.openxmlformats.org/officeDocument/2006/relationships/image" Target="../media/image18.gif"/></Relationships>
</file>

<file path=ppt/slides/_rels/slide1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7.png"/><Relationship Id="rId1" Type="http://schemas.openxmlformats.org/officeDocument/2006/relationships/slideLayout" Target="../slideLayouts/slideLayout7.xml"/><Relationship Id="rId4" Type="http://schemas.openxmlformats.org/officeDocument/2006/relationships/image" Target="../media/image18.gif"/></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8.gi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24.png"/><Relationship Id="rId1" Type="http://schemas.openxmlformats.org/officeDocument/2006/relationships/slideLayout" Target="../slideLayouts/slideLayout7.xml"/><Relationship Id="rId4" Type="http://schemas.openxmlformats.org/officeDocument/2006/relationships/image" Target="../media/image18.gif"/></Relationships>
</file>

<file path=ppt/slides/_rels/slide2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7.xml"/><Relationship Id="rId4" Type="http://schemas.openxmlformats.org/officeDocument/2006/relationships/image" Target="../media/image18.gif"/></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2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pic>
        <p:nvPicPr>
          <p:cNvPr id="18" name="Picture 3"/>
          <p:cNvPicPr>
            <a:picLocks noChangeAspect="1" noChangeArrowheads="1"/>
          </p:cNvPicPr>
          <p:nvPr/>
        </p:nvPicPr>
        <p:blipFill>
          <a:blip r:embed="rId2" cstate="print"/>
          <a:srcRect/>
          <a:stretch>
            <a:fillRect/>
          </a:stretch>
        </p:blipFill>
        <p:spPr bwMode="auto">
          <a:xfrm>
            <a:off x="0" y="692696"/>
            <a:ext cx="9144000" cy="4054806"/>
          </a:xfrm>
          <a:prstGeom prst="rect">
            <a:avLst/>
          </a:prstGeom>
          <a:noFill/>
          <a:ln w="9525">
            <a:noFill/>
            <a:miter lim="800000"/>
            <a:headEnd/>
            <a:tailEnd/>
          </a:ln>
        </p:spPr>
      </p:pic>
      <p:sp>
        <p:nvSpPr>
          <p:cNvPr id="10" name="TextBox 9"/>
          <p:cNvSpPr txBox="1"/>
          <p:nvPr/>
        </p:nvSpPr>
        <p:spPr>
          <a:xfrm>
            <a:off x="0" y="0"/>
            <a:ext cx="9144000" cy="646331"/>
          </a:xfrm>
          <a:prstGeom prst="rect">
            <a:avLst/>
          </a:prstGeom>
          <a:solidFill>
            <a:schemeClr val="accent6">
              <a:lumMod val="75000"/>
            </a:schemeClr>
          </a:solidFill>
        </p:spPr>
        <p:txBody>
          <a:bodyPr wrap="square" rtlCol="0">
            <a:spAutoFit/>
          </a:bodyPr>
          <a:lstStyle/>
          <a:p>
            <a:r>
              <a:rPr lang="en-CA" b="1" dirty="0" smtClean="0">
                <a:uFill>
                  <a:solidFill>
                    <a:srgbClr val="FF0000"/>
                  </a:solidFill>
                </a:uFill>
                <a:latin typeface="Comic Sans MS" pitchFamily="66" charset="0"/>
              </a:rPr>
              <a:t>In Excel 2</a:t>
            </a:r>
            <a:r>
              <a:rPr lang="en-CA" b="1" dirty="0" smtClean="0">
                <a:solidFill>
                  <a:schemeClr val="bg1">
                    <a:lumMod val="85000"/>
                  </a:schemeClr>
                </a:solidFill>
                <a:uFill>
                  <a:solidFill>
                    <a:srgbClr val="FF0000"/>
                  </a:solidFill>
                </a:uFill>
                <a:latin typeface="Comic Sans MS" pitchFamily="66" charset="0"/>
              </a:rPr>
              <a:t> </a:t>
            </a:r>
            <a:r>
              <a:rPr lang="en-CA" b="1" dirty="0" smtClean="0">
                <a:uFill>
                  <a:solidFill>
                    <a:srgbClr val="FF0000"/>
                  </a:solidFill>
                </a:uFill>
                <a:latin typeface="Comic Sans MS" pitchFamily="66" charset="0"/>
              </a:rPr>
              <a:t>we saw that the brains of French Women are significantly smaller (*) than their male counterparts</a:t>
            </a:r>
            <a:endParaRPr lang="en-CA" sz="5400" b="1" dirty="0"/>
          </a:p>
        </p:txBody>
      </p:sp>
      <p:sp>
        <p:nvSpPr>
          <p:cNvPr id="5" name="TextBox 4"/>
          <p:cNvSpPr txBox="1"/>
          <p:nvPr/>
        </p:nvSpPr>
        <p:spPr>
          <a:xfrm>
            <a:off x="0" y="4725144"/>
            <a:ext cx="9144000" cy="1754326"/>
          </a:xfrm>
          <a:prstGeom prst="rect">
            <a:avLst/>
          </a:prstGeom>
          <a:solidFill>
            <a:schemeClr val="accent6">
              <a:lumMod val="75000"/>
            </a:schemeClr>
          </a:solidFill>
        </p:spPr>
        <p:txBody>
          <a:bodyPr wrap="square" rtlCol="0">
            <a:spAutoFit/>
          </a:bodyPr>
          <a:lstStyle/>
          <a:p>
            <a:r>
              <a:rPr lang="en-CA" b="1" dirty="0" smtClean="0">
                <a:uFill>
                  <a:solidFill>
                    <a:srgbClr val="FF0000"/>
                  </a:solidFill>
                </a:uFill>
                <a:latin typeface="Comic Sans MS" pitchFamily="66" charset="0"/>
              </a:rPr>
              <a:t>It may just be because Females are smaller than Males and therefore we should standardise our data to correct for the difference in Body size. </a:t>
            </a:r>
          </a:p>
          <a:p>
            <a:endParaRPr lang="en-CA" b="1" dirty="0" smtClean="0">
              <a:uFill>
                <a:solidFill>
                  <a:srgbClr val="FF0000"/>
                </a:solidFill>
              </a:uFill>
              <a:latin typeface="Comic Sans MS" pitchFamily="66" charset="0"/>
            </a:endParaRPr>
          </a:p>
          <a:p>
            <a:r>
              <a:rPr lang="en-CA" b="1" dirty="0" smtClean="0">
                <a:solidFill>
                  <a:schemeClr val="bg1">
                    <a:lumMod val="95000"/>
                  </a:schemeClr>
                </a:solidFill>
                <a:uFill>
                  <a:solidFill>
                    <a:srgbClr val="FF0000"/>
                  </a:solidFill>
                </a:uFill>
                <a:latin typeface="Comic Sans MS" pitchFamily="66" charset="0"/>
              </a:rPr>
              <a:t>In this tutorial we will utilise the “arithmetic equations” feature of Excel to standardise our data.  We will divide each brain weight by the body weight of its owner.  </a:t>
            </a:r>
            <a:endParaRPr lang="en-CA" sz="5400" b="1" dirty="0">
              <a:solidFill>
                <a:schemeClr val="bg1">
                  <a:lumMod val="95000"/>
                </a:schemeClr>
              </a:solidFill>
            </a:endParaRPr>
          </a:p>
        </p:txBody>
      </p:sp>
      <p:sp>
        <p:nvSpPr>
          <p:cNvPr id="6" name="TextBox 5"/>
          <p:cNvSpPr txBox="1"/>
          <p:nvPr/>
        </p:nvSpPr>
        <p:spPr>
          <a:xfrm>
            <a:off x="6228184" y="2276872"/>
            <a:ext cx="576064" cy="369332"/>
          </a:xfrm>
          <a:prstGeom prst="rect">
            <a:avLst/>
          </a:prstGeom>
          <a:noFill/>
        </p:spPr>
        <p:txBody>
          <a:bodyPr wrap="square" rtlCol="0">
            <a:spAutoFit/>
          </a:bodyPr>
          <a:lstStyle/>
          <a:p>
            <a:pPr algn="ctr"/>
            <a:r>
              <a:rPr lang="en-CA" dirty="0" smtClean="0"/>
              <a:t>*</a:t>
            </a:r>
            <a:endParaRPr lang="en-CA" dirty="0"/>
          </a:p>
        </p:txBody>
      </p:sp>
      <p:sp>
        <p:nvSpPr>
          <p:cNvPr id="8" name="TextBox 7"/>
          <p:cNvSpPr txBox="1"/>
          <p:nvPr/>
        </p:nvSpPr>
        <p:spPr>
          <a:xfrm>
            <a:off x="7812360" y="1916832"/>
            <a:ext cx="648072" cy="369332"/>
          </a:xfrm>
          <a:prstGeom prst="rect">
            <a:avLst/>
          </a:prstGeom>
          <a:noFill/>
        </p:spPr>
        <p:txBody>
          <a:bodyPr wrap="square" rtlCol="0">
            <a:spAutoFit/>
          </a:bodyPr>
          <a:lstStyle/>
          <a:p>
            <a:pPr algn="ctr"/>
            <a:r>
              <a:rPr lang="en-CA" dirty="0" smtClean="0"/>
              <a:t>*</a:t>
            </a:r>
            <a:endParaRPr lang="en-CA"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Simple addition"/>
          <p:cNvPicPr>
            <a:picLocks noChangeAspect="1" noChangeArrowheads="1"/>
          </p:cNvPicPr>
          <p:nvPr/>
        </p:nvPicPr>
        <p:blipFill>
          <a:blip r:embed="rId2" cstate="print"/>
          <a:srcRect/>
          <a:stretch>
            <a:fillRect/>
          </a:stretch>
        </p:blipFill>
        <p:spPr bwMode="auto">
          <a:xfrm>
            <a:off x="12785725" y="-563563"/>
            <a:ext cx="2276475" cy="895351"/>
          </a:xfrm>
          <a:prstGeom prst="rect">
            <a:avLst/>
          </a:prstGeom>
          <a:noFill/>
        </p:spPr>
      </p:pic>
      <p:sp>
        <p:nvSpPr>
          <p:cNvPr id="6" name="Rectangle 5"/>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TextBox 10"/>
          <p:cNvSpPr txBox="1"/>
          <p:nvPr/>
        </p:nvSpPr>
        <p:spPr>
          <a:xfrm>
            <a:off x="0" y="46365"/>
            <a:ext cx="9144000" cy="646331"/>
          </a:xfrm>
          <a:prstGeom prst="rect">
            <a:avLst/>
          </a:prstGeom>
          <a:noFill/>
        </p:spPr>
        <p:txBody>
          <a:bodyPr wrap="square" rtlCol="0">
            <a:spAutoFit/>
          </a:bodyPr>
          <a:lstStyle/>
          <a:p>
            <a:r>
              <a:rPr lang="en-CA" b="1" dirty="0" smtClean="0"/>
              <a:t>Just an quick example to illustrate.  Let’s calculate the volume and surface area of a box using the arithmetic equations</a:t>
            </a:r>
            <a:endParaRPr lang="en-CA" b="1" dirty="0"/>
          </a:p>
        </p:txBody>
      </p:sp>
      <p:pic>
        <p:nvPicPr>
          <p:cNvPr id="23557" name="Picture 5"/>
          <p:cNvPicPr>
            <a:picLocks noChangeAspect="1" noChangeArrowheads="1"/>
          </p:cNvPicPr>
          <p:nvPr/>
        </p:nvPicPr>
        <p:blipFill>
          <a:blip r:embed="rId3" cstate="print"/>
          <a:srcRect/>
          <a:stretch>
            <a:fillRect/>
          </a:stretch>
        </p:blipFill>
        <p:spPr bwMode="auto">
          <a:xfrm>
            <a:off x="4932040" y="4149081"/>
            <a:ext cx="4211960" cy="1656183"/>
          </a:xfrm>
          <a:prstGeom prst="rect">
            <a:avLst/>
          </a:prstGeom>
          <a:noFill/>
          <a:ln w="9525">
            <a:noFill/>
            <a:miter lim="800000"/>
            <a:headEnd/>
            <a:tailEnd/>
          </a:ln>
        </p:spPr>
      </p:pic>
      <p:pic>
        <p:nvPicPr>
          <p:cNvPr id="23558" name="Picture 6"/>
          <p:cNvPicPr>
            <a:picLocks noChangeAspect="1" noChangeArrowheads="1"/>
          </p:cNvPicPr>
          <p:nvPr/>
        </p:nvPicPr>
        <p:blipFill>
          <a:blip r:embed="rId4" cstate="print"/>
          <a:srcRect/>
          <a:stretch>
            <a:fillRect/>
          </a:stretch>
        </p:blipFill>
        <p:spPr bwMode="auto">
          <a:xfrm>
            <a:off x="4932040" y="2276872"/>
            <a:ext cx="4211960" cy="1688338"/>
          </a:xfrm>
          <a:prstGeom prst="rect">
            <a:avLst/>
          </a:prstGeom>
          <a:noFill/>
          <a:ln w="9525">
            <a:noFill/>
            <a:miter lim="800000"/>
            <a:headEnd/>
            <a:tailEnd/>
          </a:ln>
        </p:spPr>
      </p:pic>
      <p:pic>
        <p:nvPicPr>
          <p:cNvPr id="23559" name="Picture 7"/>
          <p:cNvPicPr>
            <a:picLocks noChangeAspect="1" noChangeArrowheads="1"/>
          </p:cNvPicPr>
          <p:nvPr/>
        </p:nvPicPr>
        <p:blipFill>
          <a:blip r:embed="rId5" cstate="print"/>
          <a:srcRect/>
          <a:stretch>
            <a:fillRect/>
          </a:stretch>
        </p:blipFill>
        <p:spPr bwMode="auto">
          <a:xfrm>
            <a:off x="4914498" y="404664"/>
            <a:ext cx="4229502" cy="1656184"/>
          </a:xfrm>
          <a:prstGeom prst="rect">
            <a:avLst/>
          </a:prstGeom>
          <a:noFill/>
          <a:ln w="9525">
            <a:noFill/>
            <a:miter lim="800000"/>
            <a:headEnd/>
            <a:tailEnd/>
          </a:ln>
        </p:spPr>
      </p:pic>
      <p:sp>
        <p:nvSpPr>
          <p:cNvPr id="17" name="TextBox 16"/>
          <p:cNvSpPr txBox="1"/>
          <p:nvPr/>
        </p:nvSpPr>
        <p:spPr>
          <a:xfrm>
            <a:off x="0" y="2924944"/>
            <a:ext cx="5004048" cy="954107"/>
          </a:xfrm>
          <a:prstGeom prst="rect">
            <a:avLst/>
          </a:prstGeom>
          <a:noFill/>
        </p:spPr>
        <p:txBody>
          <a:bodyPr wrap="square" rtlCol="0">
            <a:spAutoFit/>
          </a:bodyPr>
          <a:lstStyle/>
          <a:p>
            <a:r>
              <a:rPr lang="en-CA" sz="1400" b="1" dirty="0" smtClean="0"/>
              <a:t>I type  </a:t>
            </a:r>
            <a:r>
              <a:rPr lang="en-CA" sz="1400" b="1" dirty="0" smtClean="0">
                <a:solidFill>
                  <a:srgbClr val="FF0000"/>
                </a:solidFill>
              </a:rPr>
              <a:t>in red </a:t>
            </a:r>
            <a:r>
              <a:rPr lang="en-CA" sz="1400" b="1" dirty="0" smtClean="0"/>
              <a:t>the formula to calculate the </a:t>
            </a:r>
            <a:r>
              <a:rPr lang="en-CA" sz="1400" b="1" dirty="0" smtClean="0">
                <a:solidFill>
                  <a:srgbClr val="FF0000"/>
                </a:solidFill>
              </a:rPr>
              <a:t>volume of the box </a:t>
            </a:r>
            <a:r>
              <a:rPr lang="en-CA" sz="1400" dirty="0" smtClean="0"/>
              <a:t>-&gt; </a:t>
            </a:r>
          </a:p>
          <a:p>
            <a:r>
              <a:rPr lang="en-CA" sz="1400" dirty="0" smtClean="0"/>
              <a:t>Look at the formula bar. You do not see “45” or “25” or “12” see  inside the formula. You see the “identification” of the cells that carry the Length, Width and Height .</a:t>
            </a:r>
            <a:endParaRPr lang="en-CA" sz="1400" dirty="0"/>
          </a:p>
        </p:txBody>
      </p:sp>
      <p:sp>
        <p:nvSpPr>
          <p:cNvPr id="14" name="TextBox 13"/>
          <p:cNvSpPr txBox="1"/>
          <p:nvPr/>
        </p:nvSpPr>
        <p:spPr>
          <a:xfrm>
            <a:off x="0" y="4653136"/>
            <a:ext cx="5004048" cy="954107"/>
          </a:xfrm>
          <a:prstGeom prst="rect">
            <a:avLst/>
          </a:prstGeom>
          <a:noFill/>
        </p:spPr>
        <p:txBody>
          <a:bodyPr wrap="square" rtlCol="0">
            <a:spAutoFit/>
          </a:bodyPr>
          <a:lstStyle/>
          <a:p>
            <a:r>
              <a:rPr lang="en-CA" sz="1400" dirty="0" smtClean="0"/>
              <a:t>Same here. </a:t>
            </a:r>
            <a:r>
              <a:rPr lang="en-CA" sz="1400" b="1" dirty="0" smtClean="0">
                <a:solidFill>
                  <a:srgbClr val="00B050"/>
                </a:solidFill>
              </a:rPr>
              <a:t>In green </a:t>
            </a:r>
            <a:r>
              <a:rPr lang="en-CA" sz="1400" b="1" dirty="0" smtClean="0"/>
              <a:t>I type the formula to calculate </a:t>
            </a:r>
            <a:r>
              <a:rPr lang="en-CA" sz="1400" b="1" dirty="0" smtClean="0">
                <a:solidFill>
                  <a:srgbClr val="00B050"/>
                </a:solidFill>
              </a:rPr>
              <a:t>the surface area of the box</a:t>
            </a:r>
            <a:r>
              <a:rPr lang="en-CA" sz="1400" b="1" dirty="0" smtClean="0"/>
              <a:t>.  </a:t>
            </a:r>
          </a:p>
          <a:p>
            <a:r>
              <a:rPr lang="en-CA" sz="1400" dirty="0" smtClean="0"/>
              <a:t>(By the way, double-check quickly the formula in the formula bar! Is it the correct formula and did I refer to the proper cells?</a:t>
            </a:r>
            <a:endParaRPr lang="en-CA" sz="1400" dirty="0"/>
          </a:p>
        </p:txBody>
      </p:sp>
      <p:pic>
        <p:nvPicPr>
          <p:cNvPr id="1026" name="Picture 2"/>
          <p:cNvPicPr>
            <a:picLocks noChangeAspect="1" noChangeArrowheads="1"/>
          </p:cNvPicPr>
          <p:nvPr/>
        </p:nvPicPr>
        <p:blipFill>
          <a:blip r:embed="rId6" cstate="print"/>
          <a:srcRect/>
          <a:stretch>
            <a:fillRect/>
          </a:stretch>
        </p:blipFill>
        <p:spPr bwMode="auto">
          <a:xfrm>
            <a:off x="3203848" y="404664"/>
            <a:ext cx="1366838" cy="1128713"/>
          </a:xfrm>
          <a:prstGeom prst="rect">
            <a:avLst/>
          </a:prstGeom>
          <a:noFill/>
          <a:ln w="9525">
            <a:noFill/>
            <a:miter lim="800000"/>
            <a:headEnd/>
            <a:tailEnd/>
          </a:ln>
        </p:spPr>
      </p:pic>
      <p:sp>
        <p:nvSpPr>
          <p:cNvPr id="16" name="TextBox 15"/>
          <p:cNvSpPr txBox="1"/>
          <p:nvPr/>
        </p:nvSpPr>
        <p:spPr>
          <a:xfrm>
            <a:off x="0" y="1196752"/>
            <a:ext cx="4932040" cy="523220"/>
          </a:xfrm>
          <a:prstGeom prst="rect">
            <a:avLst/>
          </a:prstGeom>
          <a:noFill/>
        </p:spPr>
        <p:txBody>
          <a:bodyPr wrap="square" rtlCol="0">
            <a:spAutoFit/>
          </a:bodyPr>
          <a:lstStyle/>
          <a:p>
            <a:r>
              <a:rPr lang="en-CA" sz="1400" dirty="0" smtClean="0"/>
              <a:t>I type </a:t>
            </a:r>
            <a:r>
              <a:rPr lang="en-CA" sz="1400" b="1" dirty="0" smtClean="0"/>
              <a:t>the Length, Width and Height of a box</a:t>
            </a:r>
            <a:r>
              <a:rPr lang="en-CA" sz="1400" dirty="0" smtClean="0"/>
              <a:t> in this table -&gt; </a:t>
            </a:r>
          </a:p>
          <a:p>
            <a:r>
              <a:rPr lang="en-CA" sz="1400" dirty="0" smtClean="0"/>
              <a:t>Look in the formula bar, you see “12” the height of the box.</a:t>
            </a:r>
            <a:endParaRPr lang="en-CA" sz="1400" dirty="0"/>
          </a:p>
        </p:txBody>
      </p:sp>
      <p:pic>
        <p:nvPicPr>
          <p:cNvPr id="15" name="Picture 4"/>
          <p:cNvPicPr>
            <a:picLocks noChangeAspect="1" noChangeArrowheads="1"/>
          </p:cNvPicPr>
          <p:nvPr/>
        </p:nvPicPr>
        <p:blipFill>
          <a:blip r:embed="rId7" cstate="print"/>
          <a:srcRect/>
          <a:stretch>
            <a:fillRect/>
          </a:stretch>
        </p:blipFill>
        <p:spPr bwMode="auto">
          <a:xfrm>
            <a:off x="251520" y="5661248"/>
            <a:ext cx="792088" cy="782905"/>
          </a:xfrm>
          <a:prstGeom prst="rect">
            <a:avLst/>
          </a:prstGeom>
          <a:noFill/>
          <a:ln w="9525">
            <a:noFill/>
            <a:miter lim="800000"/>
            <a:headEnd/>
            <a:tailEnd/>
          </a:ln>
        </p:spPr>
      </p:pic>
      <p:sp>
        <p:nvSpPr>
          <p:cNvPr id="18" name="Oval Callout 17"/>
          <p:cNvSpPr/>
          <p:nvPr/>
        </p:nvSpPr>
        <p:spPr>
          <a:xfrm>
            <a:off x="1907704" y="5661248"/>
            <a:ext cx="4464496" cy="720080"/>
          </a:xfrm>
          <a:prstGeom prst="wedgeEllipseCallout">
            <a:avLst>
              <a:gd name="adj1" fmla="val -68281"/>
              <a:gd name="adj2" fmla="val 883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sz="1600" dirty="0" smtClean="0">
                <a:solidFill>
                  <a:srgbClr val="0000FF"/>
                </a:solidFill>
                <a:latin typeface="Comic Sans MS" pitchFamily="66" charset="0"/>
              </a:rPr>
              <a:t>Nice, but </a:t>
            </a:r>
            <a:r>
              <a:rPr lang="en-CA" sz="1600" b="1" dirty="0" smtClean="0">
                <a:solidFill>
                  <a:srgbClr val="0000FF"/>
                </a:solidFill>
                <a:latin typeface="Comic Sans MS" pitchFamily="66" charset="0"/>
              </a:rPr>
              <a:t>I can use my calculator </a:t>
            </a:r>
            <a:r>
              <a:rPr lang="en-CA" sz="1600" dirty="0" smtClean="0">
                <a:solidFill>
                  <a:srgbClr val="0000FF"/>
                </a:solidFill>
                <a:latin typeface="Comic Sans MS" pitchFamily="66" charset="0"/>
              </a:rPr>
              <a:t>and do it faster!</a:t>
            </a:r>
            <a:endParaRPr lang="en-CA" sz="1600" b="1" dirty="0">
              <a:solidFill>
                <a:srgbClr val="0000FF"/>
              </a:solidFill>
              <a:latin typeface="Chiller" pitchFamily="82"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6876256" y="836712"/>
            <a:ext cx="1238250" cy="1038225"/>
          </a:xfrm>
          <a:prstGeom prst="rect">
            <a:avLst/>
          </a:prstGeom>
          <a:noFill/>
          <a:ln w="9525">
            <a:noFill/>
            <a:miter lim="800000"/>
            <a:headEnd/>
            <a:tailEnd/>
          </a:ln>
        </p:spPr>
      </p:pic>
      <p:sp>
        <p:nvSpPr>
          <p:cNvPr id="2" name="Rectangle 1"/>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1026" name="Picture 2"/>
          <p:cNvPicPr>
            <a:picLocks noChangeAspect="1" noChangeArrowheads="1"/>
          </p:cNvPicPr>
          <p:nvPr/>
        </p:nvPicPr>
        <p:blipFill>
          <a:blip r:embed="rId3" cstate="print"/>
          <a:srcRect/>
          <a:stretch>
            <a:fillRect/>
          </a:stretch>
        </p:blipFill>
        <p:spPr bwMode="auto">
          <a:xfrm>
            <a:off x="0" y="2951559"/>
            <a:ext cx="3400425" cy="3933825"/>
          </a:xfrm>
          <a:prstGeom prst="rect">
            <a:avLst/>
          </a:prstGeom>
          <a:noFill/>
          <a:ln w="9525">
            <a:noFill/>
            <a:miter lim="800000"/>
            <a:headEnd/>
            <a:tailEnd/>
          </a:ln>
        </p:spPr>
      </p:pic>
      <p:pic>
        <p:nvPicPr>
          <p:cNvPr id="1027" name="Picture 3"/>
          <p:cNvPicPr>
            <a:picLocks noChangeAspect="1" noChangeArrowheads="1"/>
          </p:cNvPicPr>
          <p:nvPr/>
        </p:nvPicPr>
        <p:blipFill>
          <a:blip r:embed="rId4" cstate="print"/>
          <a:srcRect/>
          <a:stretch>
            <a:fillRect/>
          </a:stretch>
        </p:blipFill>
        <p:spPr bwMode="auto">
          <a:xfrm>
            <a:off x="4830638" y="2951559"/>
            <a:ext cx="4133850" cy="3924300"/>
          </a:xfrm>
          <a:prstGeom prst="rect">
            <a:avLst/>
          </a:prstGeom>
          <a:noFill/>
          <a:ln w="9525">
            <a:noFill/>
            <a:miter lim="800000"/>
            <a:headEnd/>
            <a:tailEnd/>
          </a:ln>
        </p:spPr>
      </p:pic>
      <p:sp>
        <p:nvSpPr>
          <p:cNvPr id="9" name="Rectangle 8"/>
          <p:cNvSpPr/>
          <p:nvPr/>
        </p:nvSpPr>
        <p:spPr>
          <a:xfrm>
            <a:off x="0" y="116632"/>
            <a:ext cx="9144000" cy="646331"/>
          </a:xfrm>
          <a:prstGeom prst="rect">
            <a:avLst/>
          </a:prstGeom>
          <a:noFill/>
        </p:spPr>
        <p:txBody>
          <a:bodyPr wrap="square">
            <a:spAutoFit/>
          </a:bodyPr>
          <a:lstStyle/>
          <a:p>
            <a:r>
              <a:rPr lang="en-CA" b="1" dirty="0" smtClean="0">
                <a:latin typeface="Comic Sans MS" pitchFamily="66" charset="0"/>
              </a:rPr>
              <a:t>You are right!  If you have to do these calculations for ONE box only, using  your calculator will be faster</a:t>
            </a:r>
            <a:endParaRPr lang="en-CA" b="1" dirty="0">
              <a:solidFill>
                <a:srgbClr val="FF0000"/>
              </a:solidFill>
              <a:latin typeface="Comic Sans MS" pitchFamily="66" charset="0"/>
            </a:endParaRPr>
          </a:p>
        </p:txBody>
      </p:sp>
      <p:sp>
        <p:nvSpPr>
          <p:cNvPr id="11" name="Right Arrow 10"/>
          <p:cNvSpPr/>
          <p:nvPr/>
        </p:nvSpPr>
        <p:spPr>
          <a:xfrm>
            <a:off x="2267744" y="3861048"/>
            <a:ext cx="2520280" cy="648072"/>
          </a:xfrm>
          <a:prstGeom prst="rightArrow">
            <a:avLst/>
          </a:prstGeom>
          <a:solidFill>
            <a:srgbClr val="FFFF00">
              <a:alpha val="44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solidFill>
                  <a:srgbClr val="FF0000"/>
                </a:solidFill>
              </a:rPr>
              <a:t> </a:t>
            </a:r>
            <a:r>
              <a:rPr lang="en-CA" b="1" dirty="0" smtClean="0">
                <a:solidFill>
                  <a:schemeClr val="tx1"/>
                </a:solidFill>
              </a:rPr>
              <a:t>Me: Less than 30 sec.</a:t>
            </a:r>
            <a:endParaRPr lang="en-CA" b="1" dirty="0">
              <a:solidFill>
                <a:schemeClr val="tx1"/>
              </a:solidFill>
            </a:endParaRPr>
          </a:p>
        </p:txBody>
      </p:sp>
      <p:sp>
        <p:nvSpPr>
          <p:cNvPr id="10" name="Rectangle 9"/>
          <p:cNvSpPr/>
          <p:nvPr/>
        </p:nvSpPr>
        <p:spPr>
          <a:xfrm>
            <a:off x="0" y="1641574"/>
            <a:ext cx="9144000" cy="923330"/>
          </a:xfrm>
          <a:prstGeom prst="rect">
            <a:avLst/>
          </a:prstGeom>
          <a:solidFill>
            <a:srgbClr val="FFFF00">
              <a:alpha val="48000"/>
            </a:srgbClr>
          </a:solidFill>
        </p:spPr>
        <p:txBody>
          <a:bodyPr wrap="square">
            <a:spAutoFit/>
          </a:bodyPr>
          <a:lstStyle/>
          <a:p>
            <a:r>
              <a:rPr lang="en-CA" b="1" dirty="0" smtClean="0"/>
              <a:t>Let’s race!  I will use the Arithmetical equations (and refer to the appropriate cells)  to calculate volume and surface area of the 1</a:t>
            </a:r>
            <a:r>
              <a:rPr lang="en-CA" b="1" baseline="30000" dirty="0" smtClean="0"/>
              <a:t>st</a:t>
            </a:r>
            <a:r>
              <a:rPr lang="en-CA" b="1" dirty="0" smtClean="0"/>
              <a:t> box. THEN I will use the copy/paste tool to do the same 2 calculations for my 15 other boxes. </a:t>
            </a:r>
          </a:p>
        </p:txBody>
      </p:sp>
      <p:sp>
        <p:nvSpPr>
          <p:cNvPr id="12" name="Rectangle 11"/>
          <p:cNvSpPr/>
          <p:nvPr/>
        </p:nvSpPr>
        <p:spPr>
          <a:xfrm>
            <a:off x="0" y="836712"/>
            <a:ext cx="7596336" cy="738664"/>
          </a:xfrm>
          <a:prstGeom prst="rect">
            <a:avLst/>
          </a:prstGeom>
          <a:noFill/>
        </p:spPr>
        <p:txBody>
          <a:bodyPr wrap="square">
            <a:spAutoFit/>
          </a:bodyPr>
          <a:lstStyle/>
          <a:p>
            <a:r>
              <a:rPr lang="en-CA" b="1" dirty="0" smtClean="0">
                <a:latin typeface="Ravie" pitchFamily="82" charset="0"/>
                <a:cs typeface="Raavi" pitchFamily="34" charset="0"/>
              </a:rPr>
              <a:t>But what if you need to calculate the </a:t>
            </a:r>
            <a:r>
              <a:rPr lang="en-CA" b="1" dirty="0" smtClean="0">
                <a:solidFill>
                  <a:srgbClr val="FF0000"/>
                </a:solidFill>
                <a:latin typeface="Ravie" pitchFamily="82" charset="0"/>
                <a:cs typeface="Raavi" pitchFamily="34" charset="0"/>
              </a:rPr>
              <a:t>volume </a:t>
            </a:r>
            <a:r>
              <a:rPr lang="en-CA" b="1" dirty="0" smtClean="0">
                <a:latin typeface="Ravie" pitchFamily="82" charset="0"/>
                <a:cs typeface="Raavi" pitchFamily="34" charset="0"/>
              </a:rPr>
              <a:t>and</a:t>
            </a:r>
            <a:r>
              <a:rPr lang="en-CA" b="1" dirty="0" smtClean="0">
                <a:solidFill>
                  <a:srgbClr val="FF0000"/>
                </a:solidFill>
                <a:latin typeface="Ravie" pitchFamily="82" charset="0"/>
                <a:cs typeface="Raavi" pitchFamily="34" charset="0"/>
              </a:rPr>
              <a:t> </a:t>
            </a:r>
            <a:r>
              <a:rPr lang="en-CA" b="1" dirty="0" smtClean="0">
                <a:solidFill>
                  <a:srgbClr val="00B050"/>
                </a:solidFill>
                <a:latin typeface="Ravie" pitchFamily="82" charset="0"/>
                <a:cs typeface="Raavi" pitchFamily="34" charset="0"/>
              </a:rPr>
              <a:t>surface area </a:t>
            </a:r>
            <a:r>
              <a:rPr lang="en-CA" b="1" dirty="0" smtClean="0">
                <a:latin typeface="Ravie" pitchFamily="82" charset="0"/>
                <a:cs typeface="Raavi" pitchFamily="34" charset="0"/>
              </a:rPr>
              <a:t>of </a:t>
            </a:r>
            <a:r>
              <a:rPr lang="en-CA" sz="2400" b="1" u="sng" dirty="0" smtClean="0">
                <a:latin typeface="Perpetua Titling MT" pitchFamily="18" charset="0"/>
                <a:cs typeface="Raavi" pitchFamily="34" charset="0"/>
              </a:rPr>
              <a:t>16</a:t>
            </a:r>
            <a:r>
              <a:rPr lang="en-CA" b="1" dirty="0" smtClean="0">
                <a:latin typeface="Ravie" pitchFamily="82" charset="0"/>
                <a:cs typeface="Raavi" pitchFamily="34" charset="0"/>
              </a:rPr>
              <a:t> boxes? </a:t>
            </a:r>
            <a:endParaRPr lang="en-CA" b="1" dirty="0"/>
          </a:p>
        </p:txBody>
      </p:sp>
      <p:pic>
        <p:nvPicPr>
          <p:cNvPr id="4" name="Picture 2"/>
          <p:cNvPicPr>
            <a:picLocks noChangeAspect="1" noChangeArrowheads="1"/>
          </p:cNvPicPr>
          <p:nvPr/>
        </p:nvPicPr>
        <p:blipFill>
          <a:blip r:embed="rId5" cstate="print"/>
          <a:srcRect/>
          <a:stretch>
            <a:fillRect/>
          </a:stretch>
        </p:blipFill>
        <p:spPr bwMode="auto">
          <a:xfrm>
            <a:off x="3930774" y="5535758"/>
            <a:ext cx="857250" cy="952500"/>
          </a:xfrm>
          <a:prstGeom prst="rect">
            <a:avLst/>
          </a:prstGeom>
          <a:noFill/>
          <a:ln w="9525">
            <a:noFill/>
            <a:miter lim="800000"/>
            <a:headEnd/>
            <a:tailEnd/>
          </a:ln>
        </p:spPr>
      </p:pic>
      <p:pic>
        <p:nvPicPr>
          <p:cNvPr id="5" name="Picture 3"/>
          <p:cNvPicPr>
            <a:picLocks noChangeAspect="1" noChangeArrowheads="1"/>
          </p:cNvPicPr>
          <p:nvPr/>
        </p:nvPicPr>
        <p:blipFill>
          <a:blip r:embed="rId6" cstate="print"/>
          <a:srcRect/>
          <a:stretch>
            <a:fillRect/>
          </a:stretch>
        </p:blipFill>
        <p:spPr bwMode="auto">
          <a:xfrm rot="18681122">
            <a:off x="3661837" y="6091178"/>
            <a:ext cx="309886" cy="382800"/>
          </a:xfrm>
          <a:prstGeom prst="rect">
            <a:avLst/>
          </a:prstGeom>
          <a:noFill/>
          <a:ln w="9525">
            <a:noFill/>
            <a:miter lim="800000"/>
            <a:headEnd/>
            <a:tailEnd/>
          </a:ln>
        </p:spPr>
      </p:pic>
      <p:sp>
        <p:nvSpPr>
          <p:cNvPr id="13" name="Oval Callout 12"/>
          <p:cNvSpPr/>
          <p:nvPr/>
        </p:nvSpPr>
        <p:spPr>
          <a:xfrm>
            <a:off x="2778646" y="4743670"/>
            <a:ext cx="1800200" cy="864096"/>
          </a:xfrm>
          <a:prstGeom prst="wedgeEllipseCallout">
            <a:avLst>
              <a:gd name="adj1" fmla="val 22753"/>
              <a:gd name="adj2" fmla="val 77552"/>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000" b="1" dirty="0" smtClean="0">
                <a:solidFill>
                  <a:srgbClr val="0000FF"/>
                </a:solidFill>
                <a:latin typeface="Comic Sans MS" pitchFamily="66" charset="0"/>
              </a:rPr>
              <a:t>16 minutes</a:t>
            </a:r>
            <a:r>
              <a:rPr lang="en-CA" sz="1200" b="1" dirty="0" smtClean="0">
                <a:solidFill>
                  <a:srgbClr val="0000FF"/>
                </a:solidFill>
                <a:latin typeface="Comic Sans MS" pitchFamily="66" charset="0"/>
              </a:rPr>
              <a:t>! Pfff...</a:t>
            </a:r>
            <a:endParaRPr lang="en-CA" sz="1200" b="1" dirty="0">
              <a:solidFill>
                <a:srgbClr val="0000FF"/>
              </a:solidFill>
              <a:latin typeface="Chiller" pitchFamily="82" charset="0"/>
            </a:endParaRPr>
          </a:p>
        </p:txBody>
      </p:sp>
      <p:sp>
        <p:nvSpPr>
          <p:cNvPr id="14" name="Rectangle 13"/>
          <p:cNvSpPr/>
          <p:nvPr/>
        </p:nvSpPr>
        <p:spPr>
          <a:xfrm>
            <a:off x="0" y="2564904"/>
            <a:ext cx="9144000" cy="369332"/>
          </a:xfrm>
          <a:prstGeom prst="rect">
            <a:avLst/>
          </a:prstGeom>
          <a:solidFill>
            <a:srgbClr val="FFFF00"/>
          </a:solidFill>
        </p:spPr>
        <p:txBody>
          <a:bodyPr wrap="square">
            <a:spAutoFit/>
          </a:bodyPr>
          <a:lstStyle/>
          <a:p>
            <a:r>
              <a:rPr lang="en-CA" b="1" dirty="0" smtClean="0">
                <a:solidFill>
                  <a:srgbClr val="0000FF"/>
                </a:solidFill>
              </a:rPr>
              <a:t>You will do the same calculations using your calculator!</a:t>
            </a:r>
            <a:endParaRPr lang="en-CA" b="1" dirty="0">
              <a:solidFill>
                <a:srgbClr val="0000FF"/>
              </a:solidFill>
            </a:endParaRPr>
          </a:p>
        </p:txBody>
      </p:sp>
      <p:sp>
        <p:nvSpPr>
          <p:cNvPr id="15" name="Right Arrow 14"/>
          <p:cNvSpPr/>
          <p:nvPr/>
        </p:nvSpPr>
        <p:spPr>
          <a:xfrm rot="1716184">
            <a:off x="2146391" y="4490707"/>
            <a:ext cx="990762" cy="648072"/>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solidFill>
                  <a:srgbClr val="FF0000"/>
                </a:solidFill>
              </a:rPr>
              <a:t> </a:t>
            </a:r>
            <a:r>
              <a:rPr lang="en-CA" b="1" dirty="0" smtClean="0">
                <a:solidFill>
                  <a:srgbClr val="0000FF"/>
                </a:solidFill>
              </a:rPr>
              <a:t>You?</a:t>
            </a:r>
            <a:endParaRPr lang="en-CA" b="1" dirty="0">
              <a:solidFill>
                <a:srgbClr val="0000FF"/>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858000"/>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200" b="1" dirty="0" smtClean="0">
                <a:solidFill>
                  <a:schemeClr val="tx1"/>
                </a:solidFill>
              </a:rPr>
              <a:t>NOW – LETS GO BACK TO OUR BRAIN STORY AND LEARN HOW TO DO IT!</a:t>
            </a:r>
            <a:endParaRPr lang="en-CA" sz="3200" b="1" dirty="0">
              <a:solidFill>
                <a:schemeClr val="tx1"/>
              </a:solidFill>
            </a:endParaRPr>
          </a:p>
        </p:txBody>
      </p:sp>
      <p:sp>
        <p:nvSpPr>
          <p:cNvPr id="3" name="TextBox 2"/>
          <p:cNvSpPr txBox="1"/>
          <p:nvPr/>
        </p:nvSpPr>
        <p:spPr>
          <a:xfrm>
            <a:off x="0" y="0"/>
            <a:ext cx="498855" cy="400110"/>
          </a:xfrm>
          <a:prstGeom prst="rect">
            <a:avLst/>
          </a:prstGeom>
          <a:noFill/>
        </p:spPr>
        <p:txBody>
          <a:bodyPr wrap="none" rtlCol="0">
            <a:spAutoFit/>
          </a:bodyPr>
          <a:lstStyle/>
          <a:p>
            <a:r>
              <a:rPr lang="en-CA" sz="2000" b="1" dirty="0" smtClean="0">
                <a:latin typeface="Comic Sans MS" pitchFamily="66" charset="0"/>
              </a:rPr>
              <a:t>9-</a:t>
            </a:r>
            <a:endParaRPr lang="en-CA" sz="2000" b="1" dirty="0">
              <a:latin typeface="Comic Sans MS" pitchFamily="66"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3"/>
          <p:cNvPicPr>
            <a:picLocks noChangeAspect="1" noChangeArrowheads="1"/>
          </p:cNvPicPr>
          <p:nvPr/>
        </p:nvPicPr>
        <p:blipFill>
          <a:blip r:embed="rId2" cstate="print"/>
          <a:srcRect/>
          <a:stretch>
            <a:fillRect/>
          </a:stretch>
        </p:blipFill>
        <p:spPr bwMode="auto">
          <a:xfrm>
            <a:off x="0" y="620688"/>
            <a:ext cx="9144000" cy="4054806"/>
          </a:xfrm>
          <a:prstGeom prst="rect">
            <a:avLst/>
          </a:prstGeom>
          <a:noFill/>
          <a:ln w="9525">
            <a:noFill/>
            <a:miter lim="800000"/>
            <a:headEnd/>
            <a:tailEnd/>
          </a:ln>
        </p:spPr>
      </p:pic>
      <p:sp>
        <p:nvSpPr>
          <p:cNvPr id="10" name="TextBox 9"/>
          <p:cNvSpPr txBox="1"/>
          <p:nvPr/>
        </p:nvSpPr>
        <p:spPr>
          <a:xfrm>
            <a:off x="0" y="0"/>
            <a:ext cx="9144000" cy="646331"/>
          </a:xfrm>
          <a:prstGeom prst="rect">
            <a:avLst/>
          </a:prstGeom>
          <a:solidFill>
            <a:schemeClr val="accent6">
              <a:lumMod val="75000"/>
            </a:schemeClr>
          </a:solidFill>
        </p:spPr>
        <p:txBody>
          <a:bodyPr wrap="square" rtlCol="0">
            <a:spAutoFit/>
          </a:bodyPr>
          <a:lstStyle/>
          <a:p>
            <a:r>
              <a:rPr lang="en-CA" b="1" dirty="0" smtClean="0">
                <a:uFill>
                  <a:solidFill>
                    <a:srgbClr val="FF0000"/>
                  </a:solidFill>
                </a:uFill>
                <a:latin typeface="Comic Sans MS" pitchFamily="66" charset="0"/>
              </a:rPr>
              <a:t>In Excel 2</a:t>
            </a:r>
            <a:r>
              <a:rPr lang="en-CA" b="1" dirty="0" smtClean="0">
                <a:solidFill>
                  <a:schemeClr val="bg1">
                    <a:lumMod val="85000"/>
                  </a:schemeClr>
                </a:solidFill>
                <a:uFill>
                  <a:solidFill>
                    <a:srgbClr val="FF0000"/>
                  </a:solidFill>
                </a:uFill>
                <a:latin typeface="Comic Sans MS" pitchFamily="66" charset="0"/>
              </a:rPr>
              <a:t> </a:t>
            </a:r>
            <a:r>
              <a:rPr lang="en-CA" b="1" dirty="0" smtClean="0">
                <a:uFill>
                  <a:solidFill>
                    <a:srgbClr val="FF0000"/>
                  </a:solidFill>
                </a:uFill>
                <a:latin typeface="Comic Sans MS" pitchFamily="66" charset="0"/>
              </a:rPr>
              <a:t>we saw that the brains of French Women are significantly smaller (*) than their male counterparts</a:t>
            </a:r>
            <a:endParaRPr lang="en-CA" sz="5400" b="1" dirty="0"/>
          </a:p>
        </p:txBody>
      </p:sp>
      <p:sp>
        <p:nvSpPr>
          <p:cNvPr id="5" name="TextBox 4"/>
          <p:cNvSpPr txBox="1"/>
          <p:nvPr/>
        </p:nvSpPr>
        <p:spPr>
          <a:xfrm>
            <a:off x="0" y="4725144"/>
            <a:ext cx="9144000" cy="1754326"/>
          </a:xfrm>
          <a:prstGeom prst="rect">
            <a:avLst/>
          </a:prstGeom>
          <a:solidFill>
            <a:schemeClr val="accent6">
              <a:lumMod val="75000"/>
            </a:schemeClr>
          </a:solidFill>
        </p:spPr>
        <p:txBody>
          <a:bodyPr wrap="square" rtlCol="0">
            <a:spAutoFit/>
          </a:bodyPr>
          <a:lstStyle/>
          <a:p>
            <a:r>
              <a:rPr lang="en-CA" b="1" dirty="0" smtClean="0">
                <a:uFill>
                  <a:solidFill>
                    <a:srgbClr val="FF0000"/>
                  </a:solidFill>
                </a:uFill>
                <a:latin typeface="Comic Sans MS" pitchFamily="66" charset="0"/>
              </a:rPr>
              <a:t>It may just be because Females are smaller than Males and therefore we should standardise our data to correct for the difference in Body size. </a:t>
            </a:r>
          </a:p>
          <a:p>
            <a:endParaRPr lang="en-CA" b="1" dirty="0" smtClean="0">
              <a:uFill>
                <a:solidFill>
                  <a:srgbClr val="FF0000"/>
                </a:solidFill>
              </a:uFill>
              <a:latin typeface="Comic Sans MS" pitchFamily="66" charset="0"/>
            </a:endParaRPr>
          </a:p>
          <a:p>
            <a:r>
              <a:rPr lang="en-CA" b="1" dirty="0" smtClean="0">
                <a:solidFill>
                  <a:schemeClr val="bg1">
                    <a:lumMod val="95000"/>
                  </a:schemeClr>
                </a:solidFill>
                <a:uFill>
                  <a:solidFill>
                    <a:srgbClr val="FF0000"/>
                  </a:solidFill>
                </a:uFill>
                <a:latin typeface="Comic Sans MS" pitchFamily="66" charset="0"/>
              </a:rPr>
              <a:t>In this tutorial we will utilise the “arithmetic equations” feature of Excel to standardise our data.  We will divide each brain weight by the body weight of its owner.  </a:t>
            </a:r>
            <a:endParaRPr lang="en-CA" sz="5400" b="1" dirty="0">
              <a:solidFill>
                <a:schemeClr val="bg1">
                  <a:lumMod val="95000"/>
                </a:schemeClr>
              </a:solidFill>
            </a:endParaRPr>
          </a:p>
        </p:txBody>
      </p:sp>
      <p:sp>
        <p:nvSpPr>
          <p:cNvPr id="6" name="TextBox 5"/>
          <p:cNvSpPr txBox="1"/>
          <p:nvPr/>
        </p:nvSpPr>
        <p:spPr>
          <a:xfrm>
            <a:off x="6228184" y="2276872"/>
            <a:ext cx="576064" cy="369332"/>
          </a:xfrm>
          <a:prstGeom prst="rect">
            <a:avLst/>
          </a:prstGeom>
          <a:noFill/>
        </p:spPr>
        <p:txBody>
          <a:bodyPr wrap="square" rtlCol="0">
            <a:spAutoFit/>
          </a:bodyPr>
          <a:lstStyle/>
          <a:p>
            <a:pPr algn="ctr"/>
            <a:r>
              <a:rPr lang="en-CA" dirty="0" smtClean="0"/>
              <a:t>*</a:t>
            </a:r>
            <a:endParaRPr lang="en-CA" dirty="0"/>
          </a:p>
        </p:txBody>
      </p:sp>
      <p:sp>
        <p:nvSpPr>
          <p:cNvPr id="8" name="TextBox 7"/>
          <p:cNvSpPr txBox="1"/>
          <p:nvPr/>
        </p:nvSpPr>
        <p:spPr>
          <a:xfrm>
            <a:off x="7812360" y="1916832"/>
            <a:ext cx="648072" cy="369332"/>
          </a:xfrm>
          <a:prstGeom prst="rect">
            <a:avLst/>
          </a:prstGeom>
          <a:noFill/>
        </p:spPr>
        <p:txBody>
          <a:bodyPr wrap="square" rtlCol="0">
            <a:spAutoFit/>
          </a:bodyPr>
          <a:lstStyle/>
          <a:p>
            <a:pPr algn="ctr"/>
            <a:r>
              <a:rPr lang="en-CA" dirty="0" smtClean="0"/>
              <a:t>*</a:t>
            </a:r>
            <a:endParaRPr lang="en-CA"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a:stretch>
            <a:fillRect/>
          </a:stretch>
        </p:blipFill>
        <p:spPr bwMode="auto">
          <a:xfrm>
            <a:off x="0" y="988010"/>
            <a:ext cx="8964488" cy="4827032"/>
          </a:xfrm>
          <a:prstGeom prst="rect">
            <a:avLst/>
          </a:prstGeom>
          <a:noFill/>
          <a:ln w="9525">
            <a:noFill/>
            <a:miter lim="800000"/>
            <a:headEnd/>
            <a:tailEnd/>
          </a:ln>
        </p:spPr>
      </p:pic>
      <p:cxnSp>
        <p:nvCxnSpPr>
          <p:cNvPr id="12" name="Straight Arrow Connector 11"/>
          <p:cNvCxnSpPr/>
          <p:nvPr/>
        </p:nvCxnSpPr>
        <p:spPr>
          <a:xfrm rot="10800000" flipV="1">
            <a:off x="5004048" y="1054477"/>
            <a:ext cx="1440160" cy="864096"/>
          </a:xfrm>
          <a:prstGeom prst="straightConnector1">
            <a:avLst/>
          </a:prstGeom>
          <a:ln w="508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5796136" y="478413"/>
            <a:ext cx="2620864" cy="646331"/>
          </a:xfrm>
          <a:prstGeom prst="rect">
            <a:avLst/>
          </a:prstGeom>
          <a:noFill/>
        </p:spPr>
        <p:txBody>
          <a:bodyPr wrap="square" rtlCol="0">
            <a:spAutoFit/>
          </a:bodyPr>
          <a:lstStyle/>
          <a:p>
            <a:pPr algn="ctr"/>
            <a:r>
              <a:rPr lang="en-CA" b="1" dirty="0" smtClean="0">
                <a:solidFill>
                  <a:schemeClr val="accent6">
                    <a:lumMod val="75000"/>
                  </a:schemeClr>
                </a:solidFill>
                <a:latin typeface="Comic Sans MS" pitchFamily="66" charset="0"/>
              </a:rPr>
              <a:t>Learn how to use Arithmetic Equations</a:t>
            </a:r>
            <a:endParaRPr lang="en-CA" b="1" dirty="0">
              <a:solidFill>
                <a:schemeClr val="accent6">
                  <a:lumMod val="75000"/>
                </a:schemeClr>
              </a:solidFill>
              <a:latin typeface="Comic Sans MS" pitchFamily="66" charset="0"/>
            </a:endParaRPr>
          </a:p>
        </p:txBody>
      </p:sp>
      <p:sp>
        <p:nvSpPr>
          <p:cNvPr id="15" name="Rounded Rectangle 14"/>
          <p:cNvSpPr/>
          <p:nvPr/>
        </p:nvSpPr>
        <p:spPr>
          <a:xfrm>
            <a:off x="3131840" y="3358733"/>
            <a:ext cx="5868144" cy="2520280"/>
          </a:xfrm>
          <a:prstGeom prst="round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TextBox 15"/>
          <p:cNvSpPr txBox="1"/>
          <p:nvPr/>
        </p:nvSpPr>
        <p:spPr>
          <a:xfrm>
            <a:off x="-79845" y="5807005"/>
            <a:ext cx="3427709" cy="646331"/>
          </a:xfrm>
          <a:prstGeom prst="rect">
            <a:avLst/>
          </a:prstGeom>
          <a:noFill/>
        </p:spPr>
        <p:txBody>
          <a:bodyPr wrap="square" rtlCol="0">
            <a:spAutoFit/>
          </a:bodyPr>
          <a:lstStyle/>
          <a:p>
            <a:pPr algn="ctr"/>
            <a:r>
              <a:rPr lang="en-CA" b="1" dirty="0" smtClean="0">
                <a:solidFill>
                  <a:schemeClr val="accent6">
                    <a:lumMod val="75000"/>
                  </a:schemeClr>
                </a:solidFill>
                <a:latin typeface="Comic Sans MS" pitchFamily="66" charset="0"/>
              </a:rPr>
              <a:t>Learn how to make 2 graphs in less than 30 sec.</a:t>
            </a:r>
            <a:endParaRPr lang="en-CA" b="1" dirty="0">
              <a:solidFill>
                <a:schemeClr val="accent6">
                  <a:lumMod val="75000"/>
                </a:schemeClr>
              </a:solidFill>
              <a:latin typeface="Comic Sans MS" pitchFamily="66" charset="0"/>
            </a:endParaRPr>
          </a:p>
        </p:txBody>
      </p:sp>
      <p:sp>
        <p:nvSpPr>
          <p:cNvPr id="19" name="Rounded Rectangle 18"/>
          <p:cNvSpPr/>
          <p:nvPr/>
        </p:nvSpPr>
        <p:spPr>
          <a:xfrm>
            <a:off x="3851920" y="1846565"/>
            <a:ext cx="1152128" cy="936104"/>
          </a:xfrm>
          <a:prstGeom prst="roundRect">
            <a:avLst/>
          </a:prstGeom>
          <a:noFill/>
          <a:ln w="508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ounded Rectangle 19"/>
          <p:cNvSpPr/>
          <p:nvPr/>
        </p:nvSpPr>
        <p:spPr>
          <a:xfrm>
            <a:off x="7812360" y="1846565"/>
            <a:ext cx="1152128" cy="936104"/>
          </a:xfrm>
          <a:prstGeom prst="roundRect">
            <a:avLst/>
          </a:prstGeom>
          <a:noFill/>
          <a:ln w="508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22" name="Straight Arrow Connector 21"/>
          <p:cNvCxnSpPr/>
          <p:nvPr/>
        </p:nvCxnSpPr>
        <p:spPr>
          <a:xfrm>
            <a:off x="6732240" y="1054477"/>
            <a:ext cx="1080120" cy="936104"/>
          </a:xfrm>
          <a:prstGeom prst="straightConnector1">
            <a:avLst/>
          </a:prstGeom>
          <a:ln w="508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V="1">
            <a:off x="2771800" y="5879013"/>
            <a:ext cx="1152128" cy="432048"/>
          </a:xfrm>
          <a:prstGeom prst="straightConnector1">
            <a:avLst/>
          </a:prstGeom>
          <a:ln w="508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395536" y="332656"/>
            <a:ext cx="2592288" cy="646331"/>
          </a:xfrm>
          <a:prstGeom prst="rect">
            <a:avLst/>
          </a:prstGeom>
          <a:noFill/>
        </p:spPr>
        <p:txBody>
          <a:bodyPr wrap="square" rtlCol="0">
            <a:spAutoFit/>
          </a:bodyPr>
          <a:lstStyle/>
          <a:p>
            <a:pPr algn="ctr"/>
            <a:r>
              <a:rPr lang="en-CA" b="1" dirty="0" smtClean="0">
                <a:solidFill>
                  <a:schemeClr val="accent6">
                    <a:lumMod val="75000"/>
                  </a:schemeClr>
                </a:solidFill>
                <a:latin typeface="Comic Sans MS" pitchFamily="66" charset="0"/>
              </a:rPr>
              <a:t>Learn how to insert an extra column</a:t>
            </a:r>
            <a:endParaRPr lang="en-CA" b="1" dirty="0">
              <a:solidFill>
                <a:schemeClr val="accent6">
                  <a:lumMod val="75000"/>
                </a:schemeClr>
              </a:solidFill>
              <a:latin typeface="Comic Sans MS" pitchFamily="66" charset="0"/>
            </a:endParaRPr>
          </a:p>
        </p:txBody>
      </p:sp>
      <p:cxnSp>
        <p:nvCxnSpPr>
          <p:cNvPr id="21" name="Straight Arrow Connector 20"/>
          <p:cNvCxnSpPr/>
          <p:nvPr/>
        </p:nvCxnSpPr>
        <p:spPr>
          <a:xfrm rot="16200000" flipH="1">
            <a:off x="2555776" y="910461"/>
            <a:ext cx="792088" cy="648072"/>
          </a:xfrm>
          <a:prstGeom prst="straightConnector1">
            <a:avLst/>
          </a:prstGeom>
          <a:ln w="508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707904" y="332656"/>
            <a:ext cx="2034464" cy="584775"/>
          </a:xfrm>
          <a:prstGeom prst="rect">
            <a:avLst/>
          </a:prstGeom>
          <a:noFill/>
        </p:spPr>
        <p:txBody>
          <a:bodyPr wrap="square" rtlCol="0">
            <a:spAutoFit/>
          </a:bodyPr>
          <a:lstStyle/>
          <a:p>
            <a:pPr algn="ctr"/>
            <a:r>
              <a:rPr lang="en-CA" sz="1600" b="1" dirty="0" smtClean="0">
                <a:solidFill>
                  <a:schemeClr val="accent6">
                    <a:lumMod val="75000"/>
                  </a:schemeClr>
                </a:solidFill>
                <a:latin typeface="Comic Sans MS" pitchFamily="66" charset="0"/>
              </a:rPr>
              <a:t>Learn how to wrap text inside a cell</a:t>
            </a:r>
            <a:endParaRPr lang="en-CA" sz="1600" b="1" dirty="0">
              <a:solidFill>
                <a:schemeClr val="accent6">
                  <a:lumMod val="75000"/>
                </a:schemeClr>
              </a:solidFill>
              <a:latin typeface="Comic Sans MS" pitchFamily="66" charset="0"/>
            </a:endParaRPr>
          </a:p>
        </p:txBody>
      </p:sp>
      <p:cxnSp>
        <p:nvCxnSpPr>
          <p:cNvPr id="25" name="Straight Arrow Connector 24"/>
          <p:cNvCxnSpPr/>
          <p:nvPr/>
        </p:nvCxnSpPr>
        <p:spPr>
          <a:xfrm rot="5400000">
            <a:off x="4680012" y="1090481"/>
            <a:ext cx="792088" cy="288032"/>
          </a:xfrm>
          <a:prstGeom prst="straightConnector1">
            <a:avLst/>
          </a:prstGeom>
          <a:ln w="381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3"/>
          <p:cNvPicPr>
            <a:picLocks noChangeAspect="1" noChangeArrowheads="1"/>
          </p:cNvPicPr>
          <p:nvPr/>
        </p:nvPicPr>
        <p:blipFill>
          <a:blip r:embed="rId2" cstate="print"/>
          <a:srcRect/>
          <a:stretch>
            <a:fillRect/>
          </a:stretch>
        </p:blipFill>
        <p:spPr bwMode="auto">
          <a:xfrm>
            <a:off x="0" y="886362"/>
            <a:ext cx="9144000" cy="4054806"/>
          </a:xfrm>
          <a:prstGeom prst="rect">
            <a:avLst/>
          </a:prstGeom>
          <a:noFill/>
          <a:ln w="9525">
            <a:noFill/>
            <a:miter lim="800000"/>
            <a:headEnd/>
            <a:tailEnd/>
          </a:ln>
        </p:spPr>
      </p:pic>
      <p:sp>
        <p:nvSpPr>
          <p:cNvPr id="10" name="TextBox 9"/>
          <p:cNvSpPr txBox="1"/>
          <p:nvPr/>
        </p:nvSpPr>
        <p:spPr>
          <a:xfrm>
            <a:off x="0" y="0"/>
            <a:ext cx="9144000" cy="646331"/>
          </a:xfrm>
          <a:prstGeom prst="rect">
            <a:avLst/>
          </a:prstGeom>
          <a:solidFill>
            <a:schemeClr val="accent6">
              <a:lumMod val="75000"/>
            </a:schemeClr>
          </a:solidFill>
        </p:spPr>
        <p:txBody>
          <a:bodyPr wrap="square" rtlCol="0">
            <a:spAutoFit/>
          </a:bodyPr>
          <a:lstStyle/>
          <a:p>
            <a:r>
              <a:rPr lang="en-CA" b="1" dirty="0" smtClean="0">
                <a:uFill>
                  <a:solidFill>
                    <a:srgbClr val="FF0000"/>
                  </a:solidFill>
                </a:uFill>
                <a:latin typeface="Comic Sans MS" pitchFamily="66" charset="0"/>
              </a:rPr>
              <a:t>10- Remember the brain story? The brains of French Women seems to be significantly smaller (*) than their male counterparts...</a:t>
            </a:r>
            <a:endParaRPr lang="en-CA" sz="5400" b="1" dirty="0"/>
          </a:p>
        </p:txBody>
      </p:sp>
      <p:sp>
        <p:nvSpPr>
          <p:cNvPr id="5" name="TextBox 4"/>
          <p:cNvSpPr txBox="1"/>
          <p:nvPr/>
        </p:nvSpPr>
        <p:spPr>
          <a:xfrm>
            <a:off x="0" y="5075892"/>
            <a:ext cx="9144000" cy="923330"/>
          </a:xfrm>
          <a:prstGeom prst="rect">
            <a:avLst/>
          </a:prstGeom>
          <a:solidFill>
            <a:schemeClr val="accent6">
              <a:lumMod val="75000"/>
            </a:schemeClr>
          </a:solidFill>
        </p:spPr>
        <p:txBody>
          <a:bodyPr wrap="square" rtlCol="0">
            <a:spAutoFit/>
          </a:bodyPr>
          <a:lstStyle/>
          <a:p>
            <a:r>
              <a:rPr lang="en-CA" b="1" dirty="0" smtClean="0">
                <a:uFill>
                  <a:solidFill>
                    <a:srgbClr val="FF0000"/>
                  </a:solidFill>
                </a:uFill>
                <a:latin typeface="Comic Sans MS" pitchFamily="66" charset="0"/>
              </a:rPr>
              <a:t>It may just be because Females are smaller than Males. Let’s standardise our data by dividing each brain weight by the body weight of its subject and see if we still get the same trend between genders.</a:t>
            </a:r>
            <a:endParaRPr lang="en-CA" sz="5400" b="1" dirty="0"/>
          </a:p>
        </p:txBody>
      </p:sp>
      <p:sp>
        <p:nvSpPr>
          <p:cNvPr id="6" name="TextBox 5"/>
          <p:cNvSpPr txBox="1"/>
          <p:nvPr/>
        </p:nvSpPr>
        <p:spPr>
          <a:xfrm>
            <a:off x="899592" y="6228020"/>
            <a:ext cx="7543347" cy="369332"/>
          </a:xfrm>
          <a:prstGeom prst="rect">
            <a:avLst/>
          </a:prstGeom>
          <a:noFill/>
        </p:spPr>
        <p:txBody>
          <a:bodyPr wrap="none" rtlCol="0">
            <a:spAutoFit/>
          </a:bodyPr>
          <a:lstStyle/>
          <a:p>
            <a:r>
              <a:rPr lang="en-CA" b="1" dirty="0" smtClean="0"/>
              <a:t>And we will use </a:t>
            </a:r>
            <a:r>
              <a:rPr lang="en-CA" b="1" dirty="0" smtClean="0">
                <a:latin typeface="Ravie" pitchFamily="82" charset="0"/>
              </a:rPr>
              <a:t>Excel arithmetic equations </a:t>
            </a:r>
            <a:r>
              <a:rPr lang="en-CA" b="1" dirty="0" smtClean="0"/>
              <a:t>to do just that!</a:t>
            </a:r>
            <a:endParaRPr lang="en-CA" sz="4400" b="1"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0" y="908721"/>
            <a:ext cx="5004048" cy="2078912"/>
          </a:xfrm>
          <a:prstGeom prst="rect">
            <a:avLst/>
          </a:prstGeom>
          <a:noFill/>
          <a:ln w="9525">
            <a:noFill/>
            <a:miter lim="800000"/>
            <a:headEnd/>
            <a:tailEnd/>
          </a:ln>
        </p:spPr>
      </p:pic>
      <p:pic>
        <p:nvPicPr>
          <p:cNvPr id="2" name="Picture 2"/>
          <p:cNvPicPr>
            <a:picLocks noChangeAspect="1" noChangeArrowheads="1"/>
          </p:cNvPicPr>
          <p:nvPr/>
        </p:nvPicPr>
        <p:blipFill>
          <a:blip r:embed="rId3" cstate="print"/>
          <a:srcRect/>
          <a:stretch>
            <a:fillRect/>
          </a:stretch>
        </p:blipFill>
        <p:spPr bwMode="auto">
          <a:xfrm>
            <a:off x="4860033" y="986864"/>
            <a:ext cx="4176464" cy="5754504"/>
          </a:xfrm>
          <a:prstGeom prst="rect">
            <a:avLst/>
          </a:prstGeom>
          <a:noFill/>
          <a:ln w="50800">
            <a:solidFill>
              <a:schemeClr val="tx1"/>
            </a:solidFill>
            <a:miter lim="800000"/>
            <a:headEnd/>
            <a:tailEnd/>
          </a:ln>
        </p:spPr>
      </p:pic>
      <p:sp>
        <p:nvSpPr>
          <p:cNvPr id="11" name="Rectangle 10"/>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TextBox 9"/>
          <p:cNvSpPr txBox="1"/>
          <p:nvPr/>
        </p:nvSpPr>
        <p:spPr>
          <a:xfrm>
            <a:off x="0" y="0"/>
            <a:ext cx="4488729" cy="707886"/>
          </a:xfrm>
          <a:prstGeom prst="rect">
            <a:avLst/>
          </a:prstGeom>
          <a:noFill/>
        </p:spPr>
        <p:txBody>
          <a:bodyPr wrap="none" rtlCol="0">
            <a:spAutoFit/>
          </a:bodyPr>
          <a:lstStyle/>
          <a:p>
            <a:r>
              <a:rPr lang="en-CA" sz="2000" b="1" dirty="0" smtClean="0">
                <a:latin typeface="Comic Sans MS" pitchFamily="66" charset="0"/>
              </a:rPr>
              <a:t>Moving the graph below the table </a:t>
            </a:r>
          </a:p>
          <a:p>
            <a:r>
              <a:rPr lang="en-CA" sz="2000" b="1" dirty="0" smtClean="0">
                <a:latin typeface="Comic Sans MS" pitchFamily="66" charset="0"/>
              </a:rPr>
              <a:t>     </a:t>
            </a:r>
            <a:endParaRPr lang="en-CA" sz="2000" b="1" dirty="0">
              <a:latin typeface="Comic Sans MS" pitchFamily="66" charset="0"/>
            </a:endParaRPr>
          </a:p>
        </p:txBody>
      </p:sp>
      <p:sp>
        <p:nvSpPr>
          <p:cNvPr id="14" name="Rectangle 13"/>
          <p:cNvSpPr/>
          <p:nvPr/>
        </p:nvSpPr>
        <p:spPr>
          <a:xfrm>
            <a:off x="1043608" y="5589240"/>
            <a:ext cx="4962641" cy="52322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CA" sz="2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Just click on the graph &amp; drag it!</a:t>
            </a:r>
            <a:endParaRPr lang="en-CA" sz="28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6" name="Down Arrow 15"/>
          <p:cNvSpPr/>
          <p:nvPr/>
        </p:nvSpPr>
        <p:spPr>
          <a:xfrm rot="18453648">
            <a:off x="4335734" y="3025713"/>
            <a:ext cx="1136509" cy="1053672"/>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b="1" dirty="0" smtClean="0">
                <a:ln w="18000">
                  <a:solidFill>
                    <a:schemeClr val="accent2">
                      <a:satMod val="140000"/>
                    </a:schemeClr>
                  </a:solidFill>
                  <a:prstDash val="solid"/>
                  <a:miter lim="800000"/>
                </a:ln>
                <a:solidFill>
                  <a:schemeClr val="tx1"/>
                </a:solidFill>
              </a:rPr>
              <a:t>TO</a:t>
            </a:r>
            <a:endParaRPr lang="en-CA" sz="2400" b="1" dirty="0">
              <a:ln w="18000">
                <a:solidFill>
                  <a:schemeClr val="accent2">
                    <a:satMod val="140000"/>
                  </a:schemeClr>
                </a:solidFill>
                <a:prstDash val="solid"/>
                <a:miter lim="800000"/>
              </a:ln>
              <a:solidFill>
                <a:schemeClr val="tx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0" y="908721"/>
            <a:ext cx="5292080" cy="2198574"/>
          </a:xfrm>
          <a:prstGeom prst="rect">
            <a:avLst/>
          </a:prstGeom>
          <a:noFill/>
          <a:ln w="9525">
            <a:noFill/>
            <a:miter lim="800000"/>
            <a:headEnd/>
            <a:tailEnd/>
          </a:ln>
        </p:spPr>
      </p:pic>
      <p:pic>
        <p:nvPicPr>
          <p:cNvPr id="2" name="Picture 2"/>
          <p:cNvPicPr>
            <a:picLocks noChangeAspect="1" noChangeArrowheads="1"/>
          </p:cNvPicPr>
          <p:nvPr/>
        </p:nvPicPr>
        <p:blipFill>
          <a:blip r:embed="rId3" cstate="print"/>
          <a:srcRect/>
          <a:stretch>
            <a:fillRect/>
          </a:stretch>
        </p:blipFill>
        <p:spPr bwMode="auto">
          <a:xfrm>
            <a:off x="4860033" y="986864"/>
            <a:ext cx="4176464" cy="5754504"/>
          </a:xfrm>
          <a:prstGeom prst="rect">
            <a:avLst/>
          </a:prstGeom>
          <a:noFill/>
          <a:ln w="50800">
            <a:solidFill>
              <a:schemeClr val="tx1"/>
            </a:solidFill>
            <a:miter lim="800000"/>
            <a:headEnd/>
            <a:tailEnd/>
          </a:ln>
        </p:spPr>
      </p:pic>
      <p:sp>
        <p:nvSpPr>
          <p:cNvPr id="11" name="Rectangle 10"/>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TextBox 9"/>
          <p:cNvSpPr txBox="1"/>
          <p:nvPr/>
        </p:nvSpPr>
        <p:spPr>
          <a:xfrm>
            <a:off x="0" y="0"/>
            <a:ext cx="5070619" cy="707886"/>
          </a:xfrm>
          <a:prstGeom prst="rect">
            <a:avLst/>
          </a:prstGeom>
          <a:noFill/>
        </p:spPr>
        <p:txBody>
          <a:bodyPr wrap="none" rtlCol="0">
            <a:spAutoFit/>
          </a:bodyPr>
          <a:lstStyle/>
          <a:p>
            <a:r>
              <a:rPr lang="en-CA" sz="2000" b="1" dirty="0" smtClean="0">
                <a:latin typeface="Comic Sans MS" pitchFamily="66" charset="0"/>
              </a:rPr>
              <a:t>11- Moving the graph below the table </a:t>
            </a:r>
          </a:p>
          <a:p>
            <a:r>
              <a:rPr lang="en-CA" sz="2000" b="1" dirty="0" smtClean="0">
                <a:latin typeface="Comic Sans MS" pitchFamily="66" charset="0"/>
              </a:rPr>
              <a:t>     </a:t>
            </a:r>
            <a:endParaRPr lang="en-CA" sz="2000" b="1" dirty="0">
              <a:latin typeface="Comic Sans MS" pitchFamily="66" charset="0"/>
            </a:endParaRPr>
          </a:p>
        </p:txBody>
      </p:sp>
      <p:pic>
        <p:nvPicPr>
          <p:cNvPr id="12" name="Picture 4" descr="http://sanitronix.com/movie_icon.gif"/>
          <p:cNvPicPr>
            <a:picLocks noChangeAspect="1" noChangeArrowheads="1"/>
          </p:cNvPicPr>
          <p:nvPr/>
        </p:nvPicPr>
        <p:blipFill>
          <a:blip r:embed="rId4" cstate="print"/>
          <a:srcRect/>
          <a:stretch>
            <a:fillRect/>
          </a:stretch>
        </p:blipFill>
        <p:spPr bwMode="auto">
          <a:xfrm>
            <a:off x="3131840" y="6030579"/>
            <a:ext cx="504056" cy="504057"/>
          </a:xfrm>
          <a:prstGeom prst="rect">
            <a:avLst/>
          </a:prstGeom>
          <a:noFill/>
        </p:spPr>
      </p:pic>
      <p:sp>
        <p:nvSpPr>
          <p:cNvPr id="14" name="Rectangle 13"/>
          <p:cNvSpPr/>
          <p:nvPr/>
        </p:nvSpPr>
        <p:spPr>
          <a:xfrm>
            <a:off x="4932040" y="0"/>
            <a:ext cx="3591304" cy="40011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CA" sz="2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Just click on the graph &amp; drag it!</a:t>
            </a:r>
            <a:endParaRPr lang="en-CA" sz="2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3" name="TextBox 12"/>
          <p:cNvSpPr txBox="1"/>
          <p:nvPr/>
        </p:nvSpPr>
        <p:spPr>
          <a:xfrm>
            <a:off x="395536" y="6165304"/>
            <a:ext cx="2455544" cy="369332"/>
          </a:xfrm>
          <a:prstGeom prst="rect">
            <a:avLst/>
          </a:prstGeom>
          <a:noFill/>
        </p:spPr>
        <p:txBody>
          <a:bodyPr wrap="none" rtlCol="0">
            <a:spAutoFit/>
          </a:bodyPr>
          <a:lstStyle/>
          <a:p>
            <a:r>
              <a:rPr lang="en-CA" b="1" dirty="0" smtClean="0">
                <a:solidFill>
                  <a:srgbClr val="FF0000"/>
                </a:solidFill>
              </a:rPr>
              <a:t>For a demo click here -&gt;</a:t>
            </a:r>
            <a:endParaRPr lang="en-CA" b="1" dirty="0">
              <a:solidFill>
                <a:srgbClr val="FF0000"/>
              </a:solidFill>
            </a:endParaRPr>
          </a:p>
        </p:txBody>
      </p:sp>
      <p:sp>
        <p:nvSpPr>
          <p:cNvPr id="16" name="Down Arrow 15"/>
          <p:cNvSpPr/>
          <p:nvPr/>
        </p:nvSpPr>
        <p:spPr>
          <a:xfrm rot="18453648">
            <a:off x="4335734" y="3025713"/>
            <a:ext cx="1136509" cy="1053672"/>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b="1" dirty="0" smtClean="0">
                <a:ln w="18000">
                  <a:solidFill>
                    <a:schemeClr val="accent2">
                      <a:satMod val="140000"/>
                    </a:schemeClr>
                  </a:solidFill>
                  <a:prstDash val="solid"/>
                  <a:miter lim="800000"/>
                </a:ln>
                <a:solidFill>
                  <a:schemeClr val="tx1"/>
                </a:solidFill>
              </a:rPr>
              <a:t>TO</a:t>
            </a:r>
            <a:endParaRPr lang="en-CA" sz="2400" b="1" dirty="0">
              <a:ln w="18000">
                <a:solidFill>
                  <a:schemeClr val="accent2">
                    <a:satMod val="140000"/>
                  </a:schemeClr>
                </a:solidFill>
                <a:prstDash val="solid"/>
                <a:miter lim="800000"/>
              </a:ln>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2"/>
          <p:cNvPicPr>
            <a:picLocks noChangeAspect="1" noChangeArrowheads="1"/>
          </p:cNvPicPr>
          <p:nvPr/>
        </p:nvPicPr>
        <p:blipFill>
          <a:blip r:embed="rId2" cstate="print"/>
          <a:srcRect/>
          <a:stretch>
            <a:fillRect/>
          </a:stretch>
        </p:blipFill>
        <p:spPr bwMode="auto">
          <a:xfrm>
            <a:off x="1" y="836713"/>
            <a:ext cx="2038196" cy="2808311"/>
          </a:xfrm>
          <a:prstGeom prst="rect">
            <a:avLst/>
          </a:prstGeom>
          <a:noFill/>
          <a:ln w="50800">
            <a:noFill/>
            <a:miter lim="800000"/>
            <a:headEnd/>
            <a:tailEnd/>
          </a:ln>
        </p:spPr>
      </p:pic>
      <p:pic>
        <p:nvPicPr>
          <p:cNvPr id="1026" name="Picture 2"/>
          <p:cNvPicPr>
            <a:picLocks noChangeAspect="1" noChangeArrowheads="1"/>
          </p:cNvPicPr>
          <p:nvPr/>
        </p:nvPicPr>
        <p:blipFill>
          <a:blip r:embed="rId3" cstate="print"/>
          <a:srcRect/>
          <a:stretch>
            <a:fillRect/>
          </a:stretch>
        </p:blipFill>
        <p:spPr bwMode="auto">
          <a:xfrm>
            <a:off x="1698237" y="1556793"/>
            <a:ext cx="7339077" cy="5184575"/>
          </a:xfrm>
          <a:prstGeom prst="rect">
            <a:avLst/>
          </a:prstGeom>
          <a:noFill/>
          <a:ln w="50800">
            <a:solidFill>
              <a:schemeClr val="tx1"/>
            </a:solidFill>
            <a:miter lim="800000"/>
            <a:headEnd/>
            <a:tailEnd/>
          </a:ln>
        </p:spPr>
      </p:pic>
      <p:sp>
        <p:nvSpPr>
          <p:cNvPr id="11" name="Rectangle 10"/>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TextBox 3"/>
          <p:cNvSpPr txBox="1"/>
          <p:nvPr/>
        </p:nvSpPr>
        <p:spPr>
          <a:xfrm>
            <a:off x="1115616" y="188640"/>
            <a:ext cx="7884368" cy="584775"/>
          </a:xfrm>
          <a:prstGeom prst="rect">
            <a:avLst/>
          </a:prstGeom>
          <a:noFill/>
        </p:spPr>
        <p:txBody>
          <a:bodyPr wrap="square" rtlCol="0">
            <a:spAutoFit/>
          </a:bodyPr>
          <a:lstStyle/>
          <a:p>
            <a:r>
              <a:rPr lang="en-CA" sz="1600" b="1" dirty="0" smtClean="0">
                <a:latin typeface="Comic Sans MS" pitchFamily="66" charset="0"/>
              </a:rPr>
              <a:t>Inserting columns in the table to type the subjects’ Identification numbers and body weight</a:t>
            </a:r>
          </a:p>
        </p:txBody>
      </p:sp>
      <p:sp>
        <p:nvSpPr>
          <p:cNvPr id="10" name="TextBox 9"/>
          <p:cNvSpPr txBox="1"/>
          <p:nvPr/>
        </p:nvSpPr>
        <p:spPr>
          <a:xfrm>
            <a:off x="0" y="0"/>
            <a:ext cx="870751" cy="400110"/>
          </a:xfrm>
          <a:prstGeom prst="rect">
            <a:avLst/>
          </a:prstGeom>
          <a:noFill/>
        </p:spPr>
        <p:txBody>
          <a:bodyPr wrap="none" rtlCol="0">
            <a:spAutoFit/>
          </a:bodyPr>
          <a:lstStyle/>
          <a:p>
            <a:r>
              <a:rPr lang="en-CA" sz="2000" b="1" dirty="0" smtClean="0">
                <a:latin typeface="Comic Sans MS" pitchFamily="66" charset="0"/>
              </a:rPr>
              <a:t>Table</a:t>
            </a:r>
            <a:endParaRPr lang="en-CA" sz="2000" b="1" dirty="0">
              <a:latin typeface="Comic Sans MS" pitchFamily="66" charset="0"/>
            </a:endParaRPr>
          </a:p>
        </p:txBody>
      </p:sp>
      <p:sp>
        <p:nvSpPr>
          <p:cNvPr id="8" name="TextBox 7"/>
          <p:cNvSpPr txBox="1"/>
          <p:nvPr/>
        </p:nvSpPr>
        <p:spPr>
          <a:xfrm>
            <a:off x="6156176" y="4725144"/>
            <a:ext cx="2664296" cy="1261884"/>
          </a:xfrm>
          <a:prstGeom prst="rect">
            <a:avLst/>
          </a:prstGeom>
          <a:solidFill>
            <a:schemeClr val="bg1"/>
          </a:solidFill>
        </p:spPr>
        <p:txBody>
          <a:bodyPr wrap="square" rtlCol="0">
            <a:spAutoFit/>
          </a:bodyPr>
          <a:lstStyle/>
          <a:p>
            <a:pPr algn="ctr"/>
            <a:r>
              <a:rPr lang="en-CA" sz="1600" b="1" dirty="0" smtClean="0">
                <a:latin typeface="Comic Sans MS" pitchFamily="66" charset="0"/>
              </a:rPr>
              <a:t>The graph becomes all </a:t>
            </a:r>
            <a:r>
              <a:rPr lang="en-CA" sz="2000" b="1" dirty="0" smtClean="0">
                <a:latin typeface="Ravie" pitchFamily="82" charset="0"/>
                <a:cs typeface="Raavi" pitchFamily="34" charset="0"/>
              </a:rPr>
              <a:t>weird</a:t>
            </a:r>
            <a:r>
              <a:rPr lang="en-CA" sz="1600" b="1" dirty="0" smtClean="0">
                <a:latin typeface="Comic Sans MS" pitchFamily="66" charset="0"/>
              </a:rPr>
              <a:t> </a:t>
            </a:r>
          </a:p>
          <a:p>
            <a:pPr algn="ctr"/>
            <a:r>
              <a:rPr lang="en-CA" sz="2000" b="1" dirty="0" smtClean="0">
                <a:solidFill>
                  <a:srgbClr val="FF0000"/>
                </a:solidFill>
                <a:latin typeface="Comic Sans MS" pitchFamily="66" charset="0"/>
              </a:rPr>
              <a:t>Do NOT PANIC! </a:t>
            </a:r>
          </a:p>
          <a:p>
            <a:pPr algn="ctr"/>
            <a:r>
              <a:rPr lang="en-CA" sz="2000" b="1" dirty="0" smtClean="0">
                <a:solidFill>
                  <a:srgbClr val="FF0000"/>
                </a:solidFill>
                <a:latin typeface="Comic Sans MS" pitchFamily="66" charset="0"/>
              </a:rPr>
              <a:t>DO NOT DESPAIR!</a:t>
            </a:r>
          </a:p>
        </p:txBody>
      </p:sp>
      <p:sp>
        <p:nvSpPr>
          <p:cNvPr id="16" name="Down Arrow 15"/>
          <p:cNvSpPr/>
          <p:nvPr/>
        </p:nvSpPr>
        <p:spPr>
          <a:xfrm rot="18453648">
            <a:off x="1383406" y="1369529"/>
            <a:ext cx="1136509" cy="1053672"/>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b="1" dirty="0" smtClean="0">
                <a:ln w="18000">
                  <a:solidFill>
                    <a:schemeClr val="accent2">
                      <a:satMod val="140000"/>
                    </a:schemeClr>
                  </a:solidFill>
                  <a:prstDash val="solid"/>
                  <a:miter lim="800000"/>
                </a:ln>
                <a:solidFill>
                  <a:schemeClr val="tx1"/>
                </a:solidFill>
              </a:rPr>
              <a:t>TO</a:t>
            </a:r>
            <a:endParaRPr lang="en-CA" sz="2400" b="1" dirty="0">
              <a:ln w="18000">
                <a:solidFill>
                  <a:schemeClr val="accent2">
                    <a:satMod val="140000"/>
                  </a:schemeClr>
                </a:solidFill>
                <a:prstDash val="solid"/>
                <a:miter lim="800000"/>
              </a:ln>
              <a:solidFill>
                <a:schemeClr val="tx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2"/>
          <p:cNvPicPr>
            <a:picLocks noChangeAspect="1" noChangeArrowheads="1"/>
          </p:cNvPicPr>
          <p:nvPr/>
        </p:nvPicPr>
        <p:blipFill>
          <a:blip r:embed="rId2" cstate="print"/>
          <a:srcRect/>
          <a:stretch>
            <a:fillRect/>
          </a:stretch>
        </p:blipFill>
        <p:spPr bwMode="auto">
          <a:xfrm>
            <a:off x="0" y="836712"/>
            <a:ext cx="2987824" cy="4116747"/>
          </a:xfrm>
          <a:prstGeom prst="rect">
            <a:avLst/>
          </a:prstGeom>
          <a:noFill/>
          <a:ln w="50800">
            <a:noFill/>
            <a:miter lim="800000"/>
            <a:headEnd/>
            <a:tailEnd/>
          </a:ln>
        </p:spPr>
      </p:pic>
      <p:pic>
        <p:nvPicPr>
          <p:cNvPr id="1026" name="Picture 2"/>
          <p:cNvPicPr>
            <a:picLocks noChangeAspect="1" noChangeArrowheads="1"/>
          </p:cNvPicPr>
          <p:nvPr/>
        </p:nvPicPr>
        <p:blipFill>
          <a:blip r:embed="rId3" cstate="print"/>
          <a:srcRect/>
          <a:stretch>
            <a:fillRect/>
          </a:stretch>
        </p:blipFill>
        <p:spPr bwMode="auto">
          <a:xfrm>
            <a:off x="2411760" y="1988841"/>
            <a:ext cx="6625554" cy="4680518"/>
          </a:xfrm>
          <a:prstGeom prst="rect">
            <a:avLst/>
          </a:prstGeom>
          <a:noFill/>
          <a:ln w="50800">
            <a:solidFill>
              <a:schemeClr val="tx1"/>
            </a:solidFill>
            <a:miter lim="800000"/>
            <a:headEnd/>
            <a:tailEnd/>
          </a:ln>
        </p:spPr>
      </p:pic>
      <p:sp>
        <p:nvSpPr>
          <p:cNvPr id="11" name="Rectangle 10"/>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TextBox 3"/>
          <p:cNvSpPr txBox="1"/>
          <p:nvPr/>
        </p:nvSpPr>
        <p:spPr>
          <a:xfrm>
            <a:off x="1259632" y="138118"/>
            <a:ext cx="7884368" cy="338554"/>
          </a:xfrm>
          <a:prstGeom prst="rect">
            <a:avLst/>
          </a:prstGeom>
          <a:noFill/>
        </p:spPr>
        <p:txBody>
          <a:bodyPr wrap="square" rtlCol="0">
            <a:spAutoFit/>
          </a:bodyPr>
          <a:lstStyle/>
          <a:p>
            <a:r>
              <a:rPr lang="en-CA" sz="1600" b="1" dirty="0" smtClean="0">
                <a:latin typeface="Comic Sans MS" pitchFamily="66" charset="0"/>
              </a:rPr>
              <a:t>Inserting subjects’ Identification numbers and their body weight in the table</a:t>
            </a:r>
          </a:p>
        </p:txBody>
      </p:sp>
      <p:sp>
        <p:nvSpPr>
          <p:cNvPr id="10" name="TextBox 9"/>
          <p:cNvSpPr txBox="1"/>
          <p:nvPr/>
        </p:nvSpPr>
        <p:spPr>
          <a:xfrm>
            <a:off x="0" y="0"/>
            <a:ext cx="1452642" cy="400110"/>
          </a:xfrm>
          <a:prstGeom prst="rect">
            <a:avLst/>
          </a:prstGeom>
          <a:noFill/>
        </p:spPr>
        <p:txBody>
          <a:bodyPr wrap="none" rtlCol="0">
            <a:spAutoFit/>
          </a:bodyPr>
          <a:lstStyle/>
          <a:p>
            <a:r>
              <a:rPr lang="en-CA" sz="2000" b="1" dirty="0" smtClean="0">
                <a:latin typeface="Comic Sans MS" pitchFamily="66" charset="0"/>
              </a:rPr>
              <a:t>12- Table</a:t>
            </a:r>
            <a:endParaRPr lang="en-CA" sz="2000" b="1" dirty="0">
              <a:latin typeface="Comic Sans MS" pitchFamily="66" charset="0"/>
            </a:endParaRPr>
          </a:p>
        </p:txBody>
      </p:sp>
      <p:sp>
        <p:nvSpPr>
          <p:cNvPr id="8" name="TextBox 7"/>
          <p:cNvSpPr txBox="1"/>
          <p:nvPr/>
        </p:nvSpPr>
        <p:spPr>
          <a:xfrm>
            <a:off x="6156176" y="4725144"/>
            <a:ext cx="2664296" cy="1261884"/>
          </a:xfrm>
          <a:prstGeom prst="rect">
            <a:avLst/>
          </a:prstGeom>
          <a:solidFill>
            <a:schemeClr val="bg1"/>
          </a:solidFill>
        </p:spPr>
        <p:txBody>
          <a:bodyPr wrap="square" rtlCol="0">
            <a:spAutoFit/>
          </a:bodyPr>
          <a:lstStyle/>
          <a:p>
            <a:pPr algn="ctr"/>
            <a:r>
              <a:rPr lang="en-CA" sz="1600" b="1" dirty="0" smtClean="0">
                <a:latin typeface="Comic Sans MS" pitchFamily="66" charset="0"/>
              </a:rPr>
              <a:t>The graph becomes all </a:t>
            </a:r>
            <a:r>
              <a:rPr lang="en-CA" sz="2000" b="1" dirty="0" smtClean="0">
                <a:latin typeface="Ravie" pitchFamily="82" charset="0"/>
                <a:cs typeface="Raavi" pitchFamily="34" charset="0"/>
              </a:rPr>
              <a:t>weird</a:t>
            </a:r>
            <a:r>
              <a:rPr lang="en-CA" sz="1600" b="1" dirty="0" smtClean="0">
                <a:latin typeface="Comic Sans MS" pitchFamily="66" charset="0"/>
              </a:rPr>
              <a:t> </a:t>
            </a:r>
          </a:p>
          <a:p>
            <a:pPr algn="ctr"/>
            <a:r>
              <a:rPr lang="en-CA" sz="2000" b="1" dirty="0" smtClean="0">
                <a:solidFill>
                  <a:srgbClr val="FF0000"/>
                </a:solidFill>
                <a:latin typeface="Comic Sans MS" pitchFamily="66" charset="0"/>
              </a:rPr>
              <a:t>Do NOT PANIC! </a:t>
            </a:r>
          </a:p>
          <a:p>
            <a:pPr algn="ctr"/>
            <a:r>
              <a:rPr lang="en-CA" sz="2000" b="1" dirty="0" smtClean="0">
                <a:solidFill>
                  <a:srgbClr val="FF0000"/>
                </a:solidFill>
                <a:latin typeface="Comic Sans MS" pitchFamily="66" charset="0"/>
              </a:rPr>
              <a:t>DO NOT DESPAIR!</a:t>
            </a:r>
          </a:p>
        </p:txBody>
      </p:sp>
      <p:sp>
        <p:nvSpPr>
          <p:cNvPr id="16" name="Down Arrow 15"/>
          <p:cNvSpPr/>
          <p:nvPr/>
        </p:nvSpPr>
        <p:spPr>
          <a:xfrm rot="18453648">
            <a:off x="2103485" y="2377640"/>
            <a:ext cx="1136509" cy="1053672"/>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b="1" dirty="0" smtClean="0">
                <a:ln w="18000">
                  <a:solidFill>
                    <a:schemeClr val="accent2">
                      <a:satMod val="140000"/>
                    </a:schemeClr>
                  </a:solidFill>
                  <a:prstDash val="solid"/>
                  <a:miter lim="800000"/>
                </a:ln>
                <a:solidFill>
                  <a:schemeClr val="tx1"/>
                </a:solidFill>
              </a:rPr>
              <a:t>TO</a:t>
            </a:r>
            <a:endParaRPr lang="en-CA" sz="2400" b="1" dirty="0">
              <a:ln w="18000">
                <a:solidFill>
                  <a:schemeClr val="accent2">
                    <a:satMod val="140000"/>
                  </a:schemeClr>
                </a:solidFill>
                <a:prstDash val="solid"/>
                <a:miter lim="800000"/>
              </a:ln>
              <a:solidFill>
                <a:schemeClr val="tx1"/>
              </a:solidFill>
            </a:endParaRPr>
          </a:p>
        </p:txBody>
      </p:sp>
      <p:pic>
        <p:nvPicPr>
          <p:cNvPr id="13" name="Picture 4" descr="http://sanitronix.com/movie_icon.gif"/>
          <p:cNvPicPr>
            <a:picLocks noChangeAspect="1" noChangeArrowheads="1"/>
          </p:cNvPicPr>
          <p:nvPr/>
        </p:nvPicPr>
        <p:blipFill>
          <a:blip r:embed="rId4" cstate="print"/>
          <a:srcRect/>
          <a:stretch>
            <a:fillRect/>
          </a:stretch>
        </p:blipFill>
        <p:spPr bwMode="auto">
          <a:xfrm>
            <a:off x="2411760" y="6165304"/>
            <a:ext cx="504056" cy="504057"/>
          </a:xfrm>
          <a:prstGeom prst="rect">
            <a:avLst/>
          </a:prstGeom>
          <a:noFill/>
        </p:spPr>
      </p:pic>
      <p:sp>
        <p:nvSpPr>
          <p:cNvPr id="15" name="TextBox 14"/>
          <p:cNvSpPr txBox="1"/>
          <p:nvPr/>
        </p:nvSpPr>
        <p:spPr>
          <a:xfrm>
            <a:off x="0" y="6237312"/>
            <a:ext cx="2455544" cy="369332"/>
          </a:xfrm>
          <a:prstGeom prst="rect">
            <a:avLst/>
          </a:prstGeom>
          <a:noFill/>
        </p:spPr>
        <p:txBody>
          <a:bodyPr wrap="none" rtlCol="0">
            <a:spAutoFit/>
          </a:bodyPr>
          <a:lstStyle/>
          <a:p>
            <a:r>
              <a:rPr lang="en-CA" b="1" dirty="0" smtClean="0">
                <a:solidFill>
                  <a:srgbClr val="FF0000"/>
                </a:solidFill>
              </a:rPr>
              <a:t>For a demo click here -&gt;</a:t>
            </a:r>
            <a:endParaRPr lang="en-CA" b="1"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pic>
        <p:nvPicPr>
          <p:cNvPr id="18" name="Picture 3"/>
          <p:cNvPicPr>
            <a:picLocks noChangeAspect="1" noChangeArrowheads="1"/>
          </p:cNvPicPr>
          <p:nvPr/>
        </p:nvPicPr>
        <p:blipFill>
          <a:blip r:embed="rId2" cstate="print"/>
          <a:srcRect/>
          <a:stretch>
            <a:fillRect/>
          </a:stretch>
        </p:blipFill>
        <p:spPr bwMode="auto">
          <a:xfrm>
            <a:off x="0" y="1052736"/>
            <a:ext cx="9144000" cy="4054806"/>
          </a:xfrm>
          <a:prstGeom prst="rect">
            <a:avLst/>
          </a:prstGeom>
          <a:noFill/>
          <a:ln w="9525">
            <a:noFill/>
            <a:miter lim="800000"/>
            <a:headEnd/>
            <a:tailEnd/>
          </a:ln>
        </p:spPr>
      </p:pic>
      <p:sp>
        <p:nvSpPr>
          <p:cNvPr id="10" name="TextBox 9"/>
          <p:cNvSpPr txBox="1"/>
          <p:nvPr/>
        </p:nvSpPr>
        <p:spPr>
          <a:xfrm>
            <a:off x="0" y="476672"/>
            <a:ext cx="9144000" cy="646331"/>
          </a:xfrm>
          <a:prstGeom prst="rect">
            <a:avLst/>
          </a:prstGeom>
          <a:solidFill>
            <a:schemeClr val="accent6">
              <a:lumMod val="75000"/>
            </a:schemeClr>
          </a:solidFill>
        </p:spPr>
        <p:txBody>
          <a:bodyPr wrap="square" rtlCol="0">
            <a:spAutoFit/>
          </a:bodyPr>
          <a:lstStyle/>
          <a:p>
            <a:r>
              <a:rPr lang="en-CA" b="1" dirty="0" smtClean="0">
                <a:uFill>
                  <a:solidFill>
                    <a:srgbClr val="FF0000"/>
                  </a:solidFill>
                </a:uFill>
                <a:latin typeface="Comic Sans MS" pitchFamily="66" charset="0"/>
              </a:rPr>
              <a:t>In Excel 2</a:t>
            </a:r>
            <a:r>
              <a:rPr lang="en-CA" b="1" dirty="0" smtClean="0">
                <a:solidFill>
                  <a:schemeClr val="bg1">
                    <a:lumMod val="85000"/>
                  </a:schemeClr>
                </a:solidFill>
                <a:uFill>
                  <a:solidFill>
                    <a:srgbClr val="FF0000"/>
                  </a:solidFill>
                </a:uFill>
                <a:latin typeface="Comic Sans MS" pitchFamily="66" charset="0"/>
              </a:rPr>
              <a:t> </a:t>
            </a:r>
            <a:r>
              <a:rPr lang="en-CA" b="1" dirty="0" smtClean="0">
                <a:uFill>
                  <a:solidFill>
                    <a:srgbClr val="FF0000"/>
                  </a:solidFill>
                </a:uFill>
                <a:latin typeface="Comic Sans MS" pitchFamily="66" charset="0"/>
              </a:rPr>
              <a:t>we saw that the brains of French Women are significantly smaller (*) than their male counterparts</a:t>
            </a:r>
            <a:endParaRPr lang="en-CA" sz="5400" b="1" dirty="0"/>
          </a:p>
        </p:txBody>
      </p:sp>
      <p:sp>
        <p:nvSpPr>
          <p:cNvPr id="5" name="TextBox 4"/>
          <p:cNvSpPr txBox="1"/>
          <p:nvPr/>
        </p:nvSpPr>
        <p:spPr>
          <a:xfrm>
            <a:off x="0" y="5103674"/>
            <a:ext cx="9144000" cy="1754326"/>
          </a:xfrm>
          <a:prstGeom prst="rect">
            <a:avLst/>
          </a:prstGeom>
          <a:solidFill>
            <a:schemeClr val="accent6">
              <a:lumMod val="75000"/>
            </a:schemeClr>
          </a:solidFill>
        </p:spPr>
        <p:txBody>
          <a:bodyPr wrap="square" rtlCol="0">
            <a:spAutoFit/>
          </a:bodyPr>
          <a:lstStyle/>
          <a:p>
            <a:r>
              <a:rPr lang="en-CA" b="1" dirty="0" smtClean="0">
                <a:uFill>
                  <a:solidFill>
                    <a:srgbClr val="FF0000"/>
                  </a:solidFill>
                </a:uFill>
                <a:latin typeface="Comic Sans MS" pitchFamily="66" charset="0"/>
              </a:rPr>
              <a:t>It may just be because Females are smaller than Males and therefore we should standardise our data to correct for the difference in Body size. </a:t>
            </a:r>
          </a:p>
          <a:p>
            <a:endParaRPr lang="en-CA" b="1" dirty="0" smtClean="0">
              <a:uFill>
                <a:solidFill>
                  <a:srgbClr val="FF0000"/>
                </a:solidFill>
              </a:uFill>
              <a:latin typeface="Comic Sans MS" pitchFamily="66" charset="0"/>
            </a:endParaRPr>
          </a:p>
          <a:p>
            <a:r>
              <a:rPr lang="en-CA" b="1" dirty="0" smtClean="0">
                <a:solidFill>
                  <a:schemeClr val="bg1">
                    <a:lumMod val="95000"/>
                  </a:schemeClr>
                </a:solidFill>
                <a:uFill>
                  <a:solidFill>
                    <a:srgbClr val="FF0000"/>
                  </a:solidFill>
                </a:uFill>
                <a:latin typeface="Comic Sans MS" pitchFamily="66" charset="0"/>
              </a:rPr>
              <a:t>In this tutorial we will utilise the “arithmetic equations” feature of Excel to standardise our data.  We will divide each brain weight by the body weight of its owner.  </a:t>
            </a:r>
            <a:endParaRPr lang="en-CA" sz="5400" b="1" dirty="0">
              <a:solidFill>
                <a:schemeClr val="bg1">
                  <a:lumMod val="95000"/>
                </a:schemeClr>
              </a:solidFill>
            </a:endParaRPr>
          </a:p>
        </p:txBody>
      </p:sp>
      <p:sp>
        <p:nvSpPr>
          <p:cNvPr id="7" name="Rectangle 6"/>
          <p:cNvSpPr/>
          <p:nvPr/>
        </p:nvSpPr>
        <p:spPr>
          <a:xfrm>
            <a:off x="0" y="0"/>
            <a:ext cx="9144000" cy="461665"/>
          </a:xfrm>
          <a:prstGeom prst="rect">
            <a:avLst/>
          </a:prstGeom>
        </p:spPr>
        <p:txBody>
          <a:bodyPr wrap="square">
            <a:spAutoFit/>
          </a:bodyPr>
          <a:lstStyle/>
          <a:p>
            <a:pPr algn="ctr"/>
            <a:r>
              <a:rPr lang="en-CA" sz="24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EXCEL’S ARITHMETIC EQUATIONS</a:t>
            </a:r>
            <a:endParaRPr lang="en-CA" sz="2400" dirty="0"/>
          </a:p>
        </p:txBody>
      </p:sp>
      <p:sp>
        <p:nvSpPr>
          <p:cNvPr id="6" name="TextBox 5"/>
          <p:cNvSpPr txBox="1"/>
          <p:nvPr/>
        </p:nvSpPr>
        <p:spPr>
          <a:xfrm>
            <a:off x="6228184" y="2276872"/>
            <a:ext cx="576064" cy="369332"/>
          </a:xfrm>
          <a:prstGeom prst="rect">
            <a:avLst/>
          </a:prstGeom>
          <a:noFill/>
        </p:spPr>
        <p:txBody>
          <a:bodyPr wrap="square" rtlCol="0">
            <a:spAutoFit/>
          </a:bodyPr>
          <a:lstStyle/>
          <a:p>
            <a:pPr algn="ctr"/>
            <a:r>
              <a:rPr lang="en-CA" dirty="0" smtClean="0"/>
              <a:t>*</a:t>
            </a:r>
            <a:endParaRPr lang="en-CA" dirty="0"/>
          </a:p>
        </p:txBody>
      </p:sp>
      <p:sp>
        <p:nvSpPr>
          <p:cNvPr id="8" name="TextBox 7"/>
          <p:cNvSpPr txBox="1"/>
          <p:nvPr/>
        </p:nvSpPr>
        <p:spPr>
          <a:xfrm>
            <a:off x="7812360" y="1916832"/>
            <a:ext cx="648072" cy="369332"/>
          </a:xfrm>
          <a:prstGeom prst="rect">
            <a:avLst/>
          </a:prstGeom>
          <a:noFill/>
        </p:spPr>
        <p:txBody>
          <a:bodyPr wrap="square" rtlCol="0">
            <a:spAutoFit/>
          </a:bodyPr>
          <a:lstStyle/>
          <a:p>
            <a:pPr algn="ctr"/>
            <a:r>
              <a:rPr lang="en-CA" dirty="0" smtClean="0"/>
              <a:t>*</a:t>
            </a:r>
            <a:endParaRPr lang="en-CA"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
          <p:cNvPicPr>
            <a:picLocks noChangeAspect="1" noChangeArrowheads="1"/>
          </p:cNvPicPr>
          <p:nvPr/>
        </p:nvPicPr>
        <p:blipFill>
          <a:blip r:embed="rId2" cstate="print"/>
          <a:srcRect/>
          <a:stretch>
            <a:fillRect/>
          </a:stretch>
        </p:blipFill>
        <p:spPr bwMode="auto">
          <a:xfrm>
            <a:off x="0" y="1124744"/>
            <a:ext cx="2956016" cy="2088232"/>
          </a:xfrm>
          <a:prstGeom prst="rect">
            <a:avLst/>
          </a:prstGeom>
          <a:noFill/>
          <a:ln w="50800">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942483" y="1988841"/>
            <a:ext cx="8094014" cy="4752528"/>
          </a:xfrm>
          <a:prstGeom prst="rect">
            <a:avLst/>
          </a:prstGeom>
          <a:noFill/>
          <a:ln w="50800">
            <a:solidFill>
              <a:schemeClr val="tx1"/>
            </a:solidFill>
            <a:miter lim="800000"/>
            <a:headEnd/>
            <a:tailEnd/>
          </a:ln>
        </p:spPr>
      </p:pic>
      <p:sp>
        <p:nvSpPr>
          <p:cNvPr id="3" name="Rectangle 2"/>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extBox 4"/>
          <p:cNvSpPr txBox="1"/>
          <p:nvPr/>
        </p:nvSpPr>
        <p:spPr>
          <a:xfrm>
            <a:off x="0" y="0"/>
            <a:ext cx="8276625" cy="400110"/>
          </a:xfrm>
          <a:prstGeom prst="rect">
            <a:avLst/>
          </a:prstGeom>
          <a:noFill/>
        </p:spPr>
        <p:txBody>
          <a:bodyPr wrap="none" rtlCol="0">
            <a:spAutoFit/>
          </a:bodyPr>
          <a:lstStyle/>
          <a:p>
            <a:r>
              <a:rPr lang="en-CA" sz="2000" b="1" dirty="0" smtClean="0">
                <a:latin typeface="Comic Sans MS" pitchFamily="66" charset="0"/>
              </a:rPr>
              <a:t>13- Using Arithmetic equations to standardise the brain weight </a:t>
            </a:r>
            <a:endParaRPr lang="en-CA" sz="2000" b="1" dirty="0">
              <a:latin typeface="Comic Sans MS" pitchFamily="66" charset="0"/>
            </a:endParaRPr>
          </a:p>
        </p:txBody>
      </p:sp>
      <p:sp>
        <p:nvSpPr>
          <p:cNvPr id="6" name="TextBox 5"/>
          <p:cNvSpPr txBox="1"/>
          <p:nvPr/>
        </p:nvSpPr>
        <p:spPr>
          <a:xfrm>
            <a:off x="3995936" y="5877272"/>
            <a:ext cx="3563888" cy="707886"/>
          </a:xfrm>
          <a:prstGeom prst="rect">
            <a:avLst/>
          </a:prstGeom>
          <a:solidFill>
            <a:schemeClr val="bg1"/>
          </a:solidFill>
        </p:spPr>
        <p:txBody>
          <a:bodyPr wrap="square" rtlCol="0">
            <a:spAutoFit/>
          </a:bodyPr>
          <a:lstStyle/>
          <a:p>
            <a:pPr algn="ctr"/>
            <a:r>
              <a:rPr lang="en-CA" sz="1600" b="1" dirty="0" smtClean="0">
                <a:latin typeface="Comic Sans MS" pitchFamily="66" charset="0"/>
              </a:rPr>
              <a:t>The graph becomes </a:t>
            </a:r>
            <a:r>
              <a:rPr lang="en-CA" sz="2000" b="1" dirty="0" smtClean="0">
                <a:latin typeface="Ravie" pitchFamily="82" charset="0"/>
                <a:cs typeface="Raavi" pitchFamily="34" charset="0"/>
              </a:rPr>
              <a:t>weirder</a:t>
            </a:r>
            <a:endParaRPr lang="en-CA" sz="1600" b="1" dirty="0" smtClean="0">
              <a:latin typeface="Comic Sans MS" pitchFamily="66" charset="0"/>
            </a:endParaRPr>
          </a:p>
          <a:p>
            <a:pPr algn="ctr"/>
            <a:r>
              <a:rPr lang="en-CA" sz="2000" b="1" dirty="0" smtClean="0">
                <a:solidFill>
                  <a:srgbClr val="FF0000"/>
                </a:solidFill>
                <a:latin typeface="Comic Sans MS" pitchFamily="66" charset="0"/>
              </a:rPr>
              <a:t>Keep steady!</a:t>
            </a:r>
          </a:p>
        </p:txBody>
      </p:sp>
      <p:sp>
        <p:nvSpPr>
          <p:cNvPr id="7" name="TextBox 6"/>
          <p:cNvSpPr txBox="1"/>
          <p:nvPr/>
        </p:nvSpPr>
        <p:spPr>
          <a:xfrm>
            <a:off x="0" y="476672"/>
            <a:ext cx="9144000" cy="738664"/>
          </a:xfrm>
          <a:prstGeom prst="rect">
            <a:avLst/>
          </a:prstGeom>
          <a:solidFill>
            <a:schemeClr val="accent6">
              <a:lumMod val="75000"/>
            </a:schemeClr>
          </a:solidFill>
        </p:spPr>
        <p:txBody>
          <a:bodyPr wrap="square" rtlCol="0">
            <a:spAutoFit/>
          </a:bodyPr>
          <a:lstStyle/>
          <a:p>
            <a:pPr algn="ctr"/>
            <a:r>
              <a:rPr lang="en-CA" sz="1600" b="1" dirty="0" smtClean="0"/>
              <a:t>For each subject, we will divide the brain weight by the body weight using the arithmetic formulae: </a:t>
            </a:r>
          </a:p>
          <a:p>
            <a:pPr algn="ctr"/>
            <a:endParaRPr lang="en-CA" sz="800" b="1" dirty="0" smtClean="0"/>
          </a:p>
          <a:p>
            <a:pPr algn="ctr"/>
            <a:r>
              <a:rPr lang="en-CA" b="1" dirty="0" smtClean="0"/>
              <a:t>Standardised brain size in g per kg </a:t>
            </a:r>
            <a:r>
              <a:rPr lang="en-CA" b="1" baseline="-25000" dirty="0" smtClean="0"/>
              <a:t>body weight </a:t>
            </a:r>
            <a:r>
              <a:rPr lang="en-CA" b="1" dirty="0" smtClean="0"/>
              <a:t>= (Brain weight in kg * 1000) / Body weight in kg</a:t>
            </a:r>
            <a:endParaRPr lang="en-CA" sz="2400" b="1" dirty="0"/>
          </a:p>
        </p:txBody>
      </p:sp>
      <p:sp>
        <p:nvSpPr>
          <p:cNvPr id="10" name="Down Arrow 9"/>
          <p:cNvSpPr/>
          <p:nvPr/>
        </p:nvSpPr>
        <p:spPr>
          <a:xfrm rot="18453648">
            <a:off x="519310" y="2850623"/>
            <a:ext cx="1136509" cy="1053672"/>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b="1" dirty="0" smtClean="0">
                <a:ln w="18000">
                  <a:solidFill>
                    <a:schemeClr val="accent2">
                      <a:satMod val="140000"/>
                    </a:schemeClr>
                  </a:solidFill>
                  <a:prstDash val="solid"/>
                  <a:miter lim="800000"/>
                </a:ln>
                <a:solidFill>
                  <a:schemeClr val="tx1"/>
                </a:solidFill>
              </a:rPr>
              <a:t>TO</a:t>
            </a:r>
            <a:endParaRPr lang="en-CA" sz="2400" b="1" dirty="0">
              <a:ln w="18000">
                <a:solidFill>
                  <a:schemeClr val="accent2">
                    <a:satMod val="140000"/>
                  </a:schemeClr>
                </a:solidFill>
                <a:prstDash val="solid"/>
                <a:miter lim="800000"/>
              </a:ln>
              <a:solidFill>
                <a:schemeClr val="tx1"/>
              </a:solidFill>
            </a:endParaRPr>
          </a:p>
        </p:txBody>
      </p:sp>
      <p:sp>
        <p:nvSpPr>
          <p:cNvPr id="13" name="Rectangle 12"/>
          <p:cNvSpPr/>
          <p:nvPr/>
        </p:nvSpPr>
        <p:spPr>
          <a:xfrm>
            <a:off x="3923928" y="4725144"/>
            <a:ext cx="3987245" cy="646331"/>
          </a:xfrm>
          <a:prstGeom prst="rect">
            <a:avLst/>
          </a:prstGeom>
          <a:solidFill>
            <a:schemeClr val="bg1"/>
          </a:solid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CA"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Type the arithmetic equation in one cell</a:t>
            </a:r>
          </a:p>
          <a:p>
            <a:pPr algn="ctr"/>
            <a:r>
              <a:rPr lang="en-CA"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then Copy &amp; Paste it in the other cells!</a:t>
            </a:r>
            <a:endParaRPr lang="en-CA"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1" name="TextBox 10"/>
          <p:cNvSpPr txBox="1"/>
          <p:nvPr/>
        </p:nvSpPr>
        <p:spPr>
          <a:xfrm>
            <a:off x="5004048" y="1268760"/>
            <a:ext cx="2448272" cy="584775"/>
          </a:xfrm>
          <a:prstGeom prst="rect">
            <a:avLst/>
          </a:prstGeom>
          <a:noFill/>
        </p:spPr>
        <p:txBody>
          <a:bodyPr wrap="square" rtlCol="0">
            <a:spAutoFit/>
          </a:bodyPr>
          <a:lstStyle/>
          <a:p>
            <a:pPr algn="ctr"/>
            <a:r>
              <a:rPr lang="en-CA" sz="1600" b="1" dirty="0" smtClean="0">
                <a:solidFill>
                  <a:schemeClr val="accent6">
                    <a:lumMod val="75000"/>
                  </a:schemeClr>
                </a:solidFill>
                <a:latin typeface="Comic Sans MS" pitchFamily="66" charset="0"/>
              </a:rPr>
              <a:t>... and learn how to wrap text inside a cell</a:t>
            </a:r>
            <a:endParaRPr lang="en-CA" sz="1600" b="1" dirty="0">
              <a:solidFill>
                <a:schemeClr val="accent6">
                  <a:lumMod val="75000"/>
                </a:schemeClr>
              </a:solidFill>
              <a:latin typeface="Comic Sans MS" pitchFamily="66" charset="0"/>
            </a:endParaRPr>
          </a:p>
        </p:txBody>
      </p:sp>
      <p:cxnSp>
        <p:nvCxnSpPr>
          <p:cNvPr id="12" name="Straight Arrow Connector 11"/>
          <p:cNvCxnSpPr/>
          <p:nvPr/>
        </p:nvCxnSpPr>
        <p:spPr>
          <a:xfrm rot="5400000">
            <a:off x="4463988" y="2024844"/>
            <a:ext cx="792088" cy="288032"/>
          </a:xfrm>
          <a:prstGeom prst="straightConnector1">
            <a:avLst/>
          </a:prstGeom>
          <a:ln w="381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
          <p:cNvPicPr>
            <a:picLocks noChangeAspect="1" noChangeArrowheads="1"/>
          </p:cNvPicPr>
          <p:nvPr/>
        </p:nvPicPr>
        <p:blipFill>
          <a:blip r:embed="rId2" cstate="print"/>
          <a:srcRect/>
          <a:stretch>
            <a:fillRect/>
          </a:stretch>
        </p:blipFill>
        <p:spPr bwMode="auto">
          <a:xfrm>
            <a:off x="0" y="1124744"/>
            <a:ext cx="2956016" cy="2088232"/>
          </a:xfrm>
          <a:prstGeom prst="rect">
            <a:avLst/>
          </a:prstGeom>
          <a:noFill/>
          <a:ln w="50800">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942483" y="1988841"/>
            <a:ext cx="8094014" cy="4752528"/>
          </a:xfrm>
          <a:prstGeom prst="rect">
            <a:avLst/>
          </a:prstGeom>
          <a:noFill/>
          <a:ln w="50800">
            <a:solidFill>
              <a:schemeClr val="tx1"/>
            </a:solidFill>
            <a:miter lim="800000"/>
            <a:headEnd/>
            <a:tailEnd/>
          </a:ln>
        </p:spPr>
      </p:pic>
      <p:sp>
        <p:nvSpPr>
          <p:cNvPr id="3" name="Rectangle 2"/>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TextBox 5"/>
          <p:cNvSpPr txBox="1"/>
          <p:nvPr/>
        </p:nvSpPr>
        <p:spPr>
          <a:xfrm>
            <a:off x="3995936" y="5877272"/>
            <a:ext cx="3563888" cy="707886"/>
          </a:xfrm>
          <a:prstGeom prst="rect">
            <a:avLst/>
          </a:prstGeom>
          <a:solidFill>
            <a:schemeClr val="bg1"/>
          </a:solidFill>
        </p:spPr>
        <p:txBody>
          <a:bodyPr wrap="square" rtlCol="0">
            <a:spAutoFit/>
          </a:bodyPr>
          <a:lstStyle/>
          <a:p>
            <a:pPr algn="ctr"/>
            <a:r>
              <a:rPr lang="en-CA" sz="1600" b="1" dirty="0" smtClean="0">
                <a:latin typeface="Comic Sans MS" pitchFamily="66" charset="0"/>
              </a:rPr>
              <a:t>The graph becomes </a:t>
            </a:r>
            <a:r>
              <a:rPr lang="en-CA" sz="2000" b="1" dirty="0" smtClean="0">
                <a:latin typeface="Ravie" pitchFamily="82" charset="0"/>
                <a:cs typeface="Raavi" pitchFamily="34" charset="0"/>
              </a:rPr>
              <a:t>weirder</a:t>
            </a:r>
            <a:endParaRPr lang="en-CA" sz="1600" b="1" dirty="0" smtClean="0">
              <a:latin typeface="Comic Sans MS" pitchFamily="66" charset="0"/>
            </a:endParaRPr>
          </a:p>
          <a:p>
            <a:pPr algn="ctr"/>
            <a:r>
              <a:rPr lang="en-CA" sz="2000" b="1" dirty="0" smtClean="0">
                <a:solidFill>
                  <a:srgbClr val="FF0000"/>
                </a:solidFill>
                <a:latin typeface="Comic Sans MS" pitchFamily="66" charset="0"/>
              </a:rPr>
              <a:t>Keep steady!</a:t>
            </a:r>
          </a:p>
        </p:txBody>
      </p:sp>
      <p:sp>
        <p:nvSpPr>
          <p:cNvPr id="10" name="Down Arrow 9"/>
          <p:cNvSpPr/>
          <p:nvPr/>
        </p:nvSpPr>
        <p:spPr>
          <a:xfrm rot="18453648">
            <a:off x="519310" y="2850623"/>
            <a:ext cx="1136509" cy="1053672"/>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b="1" dirty="0" smtClean="0">
                <a:ln w="18000">
                  <a:solidFill>
                    <a:schemeClr val="accent2">
                      <a:satMod val="140000"/>
                    </a:schemeClr>
                  </a:solidFill>
                  <a:prstDash val="solid"/>
                  <a:miter lim="800000"/>
                </a:ln>
                <a:solidFill>
                  <a:schemeClr val="tx1"/>
                </a:solidFill>
              </a:rPr>
              <a:t>TO</a:t>
            </a:r>
            <a:endParaRPr lang="en-CA" sz="2400" b="1" dirty="0">
              <a:ln w="18000">
                <a:solidFill>
                  <a:schemeClr val="accent2">
                    <a:satMod val="140000"/>
                  </a:schemeClr>
                </a:solidFill>
                <a:prstDash val="solid"/>
                <a:miter lim="800000"/>
              </a:ln>
              <a:solidFill>
                <a:schemeClr val="tx1"/>
              </a:solidFill>
            </a:endParaRPr>
          </a:p>
        </p:txBody>
      </p:sp>
      <p:sp>
        <p:nvSpPr>
          <p:cNvPr id="13" name="Rectangle 12"/>
          <p:cNvSpPr/>
          <p:nvPr/>
        </p:nvSpPr>
        <p:spPr>
          <a:xfrm>
            <a:off x="3923928" y="4725144"/>
            <a:ext cx="3987245" cy="646331"/>
          </a:xfrm>
          <a:prstGeom prst="rect">
            <a:avLst/>
          </a:prstGeom>
          <a:solidFill>
            <a:schemeClr val="bg1"/>
          </a:solid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CA"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Type the arithmetic equation in one cell</a:t>
            </a:r>
          </a:p>
          <a:p>
            <a:pPr algn="ctr"/>
            <a:r>
              <a:rPr lang="en-CA"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then Copy &amp; Paste it in the other cells!</a:t>
            </a:r>
            <a:endParaRPr lang="en-CA"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1" name="TextBox 10"/>
          <p:cNvSpPr txBox="1"/>
          <p:nvPr/>
        </p:nvSpPr>
        <p:spPr>
          <a:xfrm>
            <a:off x="4788024" y="1052736"/>
            <a:ext cx="3960440" cy="584775"/>
          </a:xfrm>
          <a:prstGeom prst="rect">
            <a:avLst/>
          </a:prstGeom>
          <a:noFill/>
        </p:spPr>
        <p:txBody>
          <a:bodyPr wrap="square" rtlCol="0">
            <a:spAutoFit/>
          </a:bodyPr>
          <a:lstStyle/>
          <a:p>
            <a:pPr algn="ctr"/>
            <a:r>
              <a:rPr lang="en-CA" sz="1600" b="1" dirty="0" smtClean="0">
                <a:solidFill>
                  <a:schemeClr val="accent6">
                    <a:lumMod val="75000"/>
                  </a:schemeClr>
                </a:solidFill>
                <a:latin typeface="Comic Sans MS" pitchFamily="66" charset="0"/>
              </a:rPr>
              <a:t>Insert these two columns ... and learn how to wrap text inside a cell</a:t>
            </a:r>
            <a:endParaRPr lang="en-CA" sz="1600" b="1" dirty="0">
              <a:solidFill>
                <a:schemeClr val="accent6">
                  <a:lumMod val="75000"/>
                </a:schemeClr>
              </a:solidFill>
              <a:latin typeface="Comic Sans MS" pitchFamily="66" charset="0"/>
            </a:endParaRPr>
          </a:p>
        </p:txBody>
      </p:sp>
      <p:cxnSp>
        <p:nvCxnSpPr>
          <p:cNvPr id="12" name="Straight Arrow Connector 11"/>
          <p:cNvCxnSpPr/>
          <p:nvPr/>
        </p:nvCxnSpPr>
        <p:spPr>
          <a:xfrm rot="10800000" flipV="1">
            <a:off x="4716016" y="1628800"/>
            <a:ext cx="1008112" cy="936104"/>
          </a:xfrm>
          <a:prstGeom prst="straightConnector1">
            <a:avLst/>
          </a:prstGeom>
          <a:ln w="381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1259632" y="188640"/>
            <a:ext cx="7884368" cy="584775"/>
          </a:xfrm>
          <a:prstGeom prst="rect">
            <a:avLst/>
          </a:prstGeom>
          <a:noFill/>
        </p:spPr>
        <p:txBody>
          <a:bodyPr wrap="square" rtlCol="0">
            <a:spAutoFit/>
          </a:bodyPr>
          <a:lstStyle/>
          <a:p>
            <a:r>
              <a:rPr lang="en-CA" sz="1600" b="1" dirty="0" smtClean="0">
                <a:latin typeface="Comic Sans MS" pitchFamily="66" charset="0"/>
              </a:rPr>
              <a:t>Inserting columns in the table to calculate their standardised brain weights &amp; learning how to wrap text in cells</a:t>
            </a:r>
          </a:p>
        </p:txBody>
      </p:sp>
      <p:sp>
        <p:nvSpPr>
          <p:cNvPr id="17" name="TextBox 16"/>
          <p:cNvSpPr txBox="1"/>
          <p:nvPr/>
        </p:nvSpPr>
        <p:spPr>
          <a:xfrm>
            <a:off x="0" y="0"/>
            <a:ext cx="870751" cy="400110"/>
          </a:xfrm>
          <a:prstGeom prst="rect">
            <a:avLst/>
          </a:prstGeom>
          <a:noFill/>
        </p:spPr>
        <p:txBody>
          <a:bodyPr wrap="none" rtlCol="0">
            <a:spAutoFit/>
          </a:bodyPr>
          <a:lstStyle/>
          <a:p>
            <a:r>
              <a:rPr lang="en-CA" sz="2000" b="1" dirty="0" smtClean="0">
                <a:latin typeface="Comic Sans MS" pitchFamily="66" charset="0"/>
              </a:rPr>
              <a:t>Table</a:t>
            </a:r>
            <a:endParaRPr lang="en-CA" sz="2000" b="1" dirty="0">
              <a:latin typeface="Comic Sans MS" pitchFamily="66" charset="0"/>
            </a:endParaRPr>
          </a:p>
        </p:txBody>
      </p:sp>
      <p:sp>
        <p:nvSpPr>
          <p:cNvPr id="22" name="Rectangle 21"/>
          <p:cNvSpPr/>
          <p:nvPr/>
        </p:nvSpPr>
        <p:spPr>
          <a:xfrm>
            <a:off x="4283968" y="2996952"/>
            <a:ext cx="360040" cy="72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7" name="Rectangle 26"/>
          <p:cNvSpPr/>
          <p:nvPr/>
        </p:nvSpPr>
        <p:spPr>
          <a:xfrm>
            <a:off x="4644008" y="3645024"/>
            <a:ext cx="432048" cy="457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9" name="Rectangle 28"/>
          <p:cNvSpPr/>
          <p:nvPr/>
        </p:nvSpPr>
        <p:spPr>
          <a:xfrm>
            <a:off x="8172400" y="3645024"/>
            <a:ext cx="432048" cy="457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0" name="Rectangle 29"/>
          <p:cNvSpPr/>
          <p:nvPr/>
        </p:nvSpPr>
        <p:spPr>
          <a:xfrm>
            <a:off x="4572000" y="2996952"/>
            <a:ext cx="288032" cy="457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1" name="Rectangle 30"/>
          <p:cNvSpPr/>
          <p:nvPr/>
        </p:nvSpPr>
        <p:spPr>
          <a:xfrm>
            <a:off x="8388424" y="2996952"/>
            <a:ext cx="288032" cy="457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3" name="Rectangle 32"/>
          <p:cNvSpPr/>
          <p:nvPr/>
        </p:nvSpPr>
        <p:spPr>
          <a:xfrm>
            <a:off x="4716016" y="3356992"/>
            <a:ext cx="144016" cy="72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4" name="Rectangle 33"/>
          <p:cNvSpPr/>
          <p:nvPr/>
        </p:nvSpPr>
        <p:spPr>
          <a:xfrm>
            <a:off x="8388424" y="3356992"/>
            <a:ext cx="144016" cy="72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5" name="Rectangle 34"/>
          <p:cNvSpPr/>
          <p:nvPr/>
        </p:nvSpPr>
        <p:spPr>
          <a:xfrm>
            <a:off x="4868416" y="3509392"/>
            <a:ext cx="144016" cy="72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6" name="Rectangle 35"/>
          <p:cNvSpPr/>
          <p:nvPr/>
        </p:nvSpPr>
        <p:spPr>
          <a:xfrm>
            <a:off x="4716016" y="3501008"/>
            <a:ext cx="216024" cy="720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7" name="Rectangle 36"/>
          <p:cNvSpPr/>
          <p:nvPr/>
        </p:nvSpPr>
        <p:spPr>
          <a:xfrm>
            <a:off x="8316416" y="3356992"/>
            <a:ext cx="216024" cy="720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8" name="Rectangle 37"/>
          <p:cNvSpPr/>
          <p:nvPr/>
        </p:nvSpPr>
        <p:spPr>
          <a:xfrm>
            <a:off x="8388424" y="3501008"/>
            <a:ext cx="216024" cy="720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9" name="Rectangle 38"/>
          <p:cNvSpPr/>
          <p:nvPr/>
        </p:nvSpPr>
        <p:spPr>
          <a:xfrm>
            <a:off x="4716016" y="3356992"/>
            <a:ext cx="216024" cy="720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42" name="Straight Connector 41"/>
          <p:cNvCxnSpPr/>
          <p:nvPr/>
        </p:nvCxnSpPr>
        <p:spPr>
          <a:xfrm>
            <a:off x="4499992" y="3140968"/>
            <a:ext cx="432048"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8172400" y="3140968"/>
            <a:ext cx="432048"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4572000" y="3645024"/>
            <a:ext cx="432048" cy="0"/>
          </a:xfrm>
          <a:prstGeom prst="line">
            <a:avLst/>
          </a:prstGeom>
          <a:ln w="539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8244408" y="3645024"/>
            <a:ext cx="432048" cy="0"/>
          </a:xfrm>
          <a:prstGeom prst="line">
            <a:avLst/>
          </a:prstGeom>
          <a:ln w="539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4572000" y="2996952"/>
            <a:ext cx="432048" cy="0"/>
          </a:xfrm>
          <a:prstGeom prst="line">
            <a:avLst/>
          </a:prstGeom>
          <a:ln w="539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8316416" y="2996952"/>
            <a:ext cx="432048" cy="0"/>
          </a:xfrm>
          <a:prstGeom prst="line">
            <a:avLst/>
          </a:prstGeom>
          <a:ln w="53975">
            <a:solidFill>
              <a:schemeClr val="bg1"/>
            </a:solidFill>
          </a:ln>
        </p:spPr>
        <p:style>
          <a:lnRef idx="1">
            <a:schemeClr val="accent1"/>
          </a:lnRef>
          <a:fillRef idx="0">
            <a:schemeClr val="accent1"/>
          </a:fillRef>
          <a:effectRef idx="0">
            <a:schemeClr val="accent1"/>
          </a:effectRef>
          <a:fontRef idx="minor">
            <a:schemeClr val="tx1"/>
          </a:fontRef>
        </p:style>
      </p:cxnSp>
      <p:sp>
        <p:nvSpPr>
          <p:cNvPr id="55" name="Rectangle 54"/>
          <p:cNvSpPr/>
          <p:nvPr/>
        </p:nvSpPr>
        <p:spPr>
          <a:xfrm>
            <a:off x="4716016" y="2852936"/>
            <a:ext cx="144016" cy="720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6" name="Rectangle 55"/>
          <p:cNvSpPr/>
          <p:nvPr/>
        </p:nvSpPr>
        <p:spPr>
          <a:xfrm>
            <a:off x="8388424" y="2852936"/>
            <a:ext cx="144016" cy="720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9" name="Rectangle 58"/>
          <p:cNvSpPr/>
          <p:nvPr/>
        </p:nvSpPr>
        <p:spPr>
          <a:xfrm>
            <a:off x="4644008" y="3212976"/>
            <a:ext cx="216024" cy="72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0" name="Rectangle 59"/>
          <p:cNvSpPr/>
          <p:nvPr/>
        </p:nvSpPr>
        <p:spPr>
          <a:xfrm>
            <a:off x="8316416" y="3212976"/>
            <a:ext cx="216024" cy="72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62" name="Straight Connector 61"/>
          <p:cNvCxnSpPr/>
          <p:nvPr/>
        </p:nvCxnSpPr>
        <p:spPr>
          <a:xfrm>
            <a:off x="8244408" y="3284984"/>
            <a:ext cx="360040"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4644008" y="3284984"/>
            <a:ext cx="360040"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a:off x="7092280" y="1628800"/>
            <a:ext cx="1152128" cy="936104"/>
          </a:xfrm>
          <a:prstGeom prst="straightConnector1">
            <a:avLst/>
          </a:prstGeom>
          <a:ln w="381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35496" y="908720"/>
            <a:ext cx="3002294" cy="1728192"/>
          </a:xfrm>
          <a:prstGeom prst="rect">
            <a:avLst/>
          </a:prstGeom>
          <a:noFill/>
          <a:ln w="9525">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942483" y="1988841"/>
            <a:ext cx="8094014" cy="4752528"/>
          </a:xfrm>
          <a:prstGeom prst="rect">
            <a:avLst/>
          </a:prstGeom>
          <a:noFill/>
          <a:ln w="50800">
            <a:solidFill>
              <a:schemeClr val="tx1"/>
            </a:solidFill>
            <a:miter lim="800000"/>
            <a:headEnd/>
            <a:tailEnd/>
          </a:ln>
        </p:spPr>
      </p:pic>
      <p:sp>
        <p:nvSpPr>
          <p:cNvPr id="3" name="Rectangle 2"/>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TextBox 5"/>
          <p:cNvSpPr txBox="1"/>
          <p:nvPr/>
        </p:nvSpPr>
        <p:spPr>
          <a:xfrm>
            <a:off x="3995936" y="5877272"/>
            <a:ext cx="3563888" cy="707886"/>
          </a:xfrm>
          <a:prstGeom prst="rect">
            <a:avLst/>
          </a:prstGeom>
          <a:solidFill>
            <a:schemeClr val="bg1"/>
          </a:solidFill>
        </p:spPr>
        <p:txBody>
          <a:bodyPr wrap="square" rtlCol="0">
            <a:spAutoFit/>
          </a:bodyPr>
          <a:lstStyle/>
          <a:p>
            <a:pPr algn="ctr"/>
            <a:r>
              <a:rPr lang="en-CA" sz="1600" b="1" dirty="0" smtClean="0">
                <a:latin typeface="Comic Sans MS" pitchFamily="66" charset="0"/>
              </a:rPr>
              <a:t>The graph becomes </a:t>
            </a:r>
            <a:r>
              <a:rPr lang="en-CA" sz="2000" b="1" dirty="0" smtClean="0">
                <a:latin typeface="Ravie" pitchFamily="82" charset="0"/>
                <a:cs typeface="Raavi" pitchFamily="34" charset="0"/>
              </a:rPr>
              <a:t>weirder</a:t>
            </a:r>
            <a:endParaRPr lang="en-CA" sz="1600" b="1" dirty="0" smtClean="0">
              <a:latin typeface="Comic Sans MS" pitchFamily="66" charset="0"/>
            </a:endParaRPr>
          </a:p>
          <a:p>
            <a:pPr algn="ctr"/>
            <a:r>
              <a:rPr lang="en-CA" sz="2000" b="1" dirty="0" smtClean="0">
                <a:solidFill>
                  <a:srgbClr val="FF0000"/>
                </a:solidFill>
                <a:latin typeface="Comic Sans MS" pitchFamily="66" charset="0"/>
              </a:rPr>
              <a:t>Keep steady!</a:t>
            </a:r>
          </a:p>
        </p:txBody>
      </p:sp>
      <p:sp>
        <p:nvSpPr>
          <p:cNvPr id="13" name="Rectangle 12"/>
          <p:cNvSpPr/>
          <p:nvPr/>
        </p:nvSpPr>
        <p:spPr>
          <a:xfrm>
            <a:off x="3923928" y="4725144"/>
            <a:ext cx="3987245" cy="646331"/>
          </a:xfrm>
          <a:prstGeom prst="rect">
            <a:avLst/>
          </a:prstGeom>
          <a:solidFill>
            <a:schemeClr val="bg1"/>
          </a:solid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CA"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Type the arithmetic equation in one cell</a:t>
            </a:r>
          </a:p>
          <a:p>
            <a:pPr algn="ctr"/>
            <a:r>
              <a:rPr lang="en-CA"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then Copy &amp; Paste it in the other cells!</a:t>
            </a:r>
            <a:endParaRPr lang="en-CA"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1" name="TextBox 10"/>
          <p:cNvSpPr txBox="1"/>
          <p:nvPr/>
        </p:nvSpPr>
        <p:spPr>
          <a:xfrm>
            <a:off x="4788024" y="1052736"/>
            <a:ext cx="3960440" cy="584775"/>
          </a:xfrm>
          <a:prstGeom prst="rect">
            <a:avLst/>
          </a:prstGeom>
          <a:noFill/>
        </p:spPr>
        <p:txBody>
          <a:bodyPr wrap="square" rtlCol="0">
            <a:spAutoFit/>
          </a:bodyPr>
          <a:lstStyle/>
          <a:p>
            <a:pPr algn="ctr"/>
            <a:r>
              <a:rPr lang="en-CA" sz="1600" b="1" dirty="0" smtClean="0">
                <a:solidFill>
                  <a:schemeClr val="accent6">
                    <a:lumMod val="75000"/>
                  </a:schemeClr>
                </a:solidFill>
                <a:latin typeface="Comic Sans MS" pitchFamily="66" charset="0"/>
              </a:rPr>
              <a:t>Insert these two columns ... and learn how to wrap text inside a cell</a:t>
            </a:r>
            <a:endParaRPr lang="en-CA" sz="1600" b="1" dirty="0">
              <a:solidFill>
                <a:schemeClr val="accent6">
                  <a:lumMod val="75000"/>
                </a:schemeClr>
              </a:solidFill>
              <a:latin typeface="Comic Sans MS" pitchFamily="66" charset="0"/>
            </a:endParaRPr>
          </a:p>
        </p:txBody>
      </p:sp>
      <p:sp>
        <p:nvSpPr>
          <p:cNvPr id="16" name="TextBox 15"/>
          <p:cNvSpPr txBox="1"/>
          <p:nvPr/>
        </p:nvSpPr>
        <p:spPr>
          <a:xfrm>
            <a:off x="1259632" y="188640"/>
            <a:ext cx="7884368" cy="584775"/>
          </a:xfrm>
          <a:prstGeom prst="rect">
            <a:avLst/>
          </a:prstGeom>
          <a:noFill/>
        </p:spPr>
        <p:txBody>
          <a:bodyPr wrap="square" rtlCol="0">
            <a:spAutoFit/>
          </a:bodyPr>
          <a:lstStyle/>
          <a:p>
            <a:r>
              <a:rPr lang="en-CA" sz="1600" b="1" dirty="0" smtClean="0">
                <a:latin typeface="Comic Sans MS" pitchFamily="66" charset="0"/>
              </a:rPr>
              <a:t>Inserting columns in the table to calculate their standardised brain weights &amp; learning how to wrap text in cells</a:t>
            </a:r>
          </a:p>
        </p:txBody>
      </p:sp>
      <p:sp>
        <p:nvSpPr>
          <p:cNvPr id="17" name="TextBox 16"/>
          <p:cNvSpPr txBox="1"/>
          <p:nvPr/>
        </p:nvSpPr>
        <p:spPr>
          <a:xfrm>
            <a:off x="0" y="0"/>
            <a:ext cx="870751" cy="400110"/>
          </a:xfrm>
          <a:prstGeom prst="rect">
            <a:avLst/>
          </a:prstGeom>
          <a:noFill/>
        </p:spPr>
        <p:txBody>
          <a:bodyPr wrap="none" rtlCol="0">
            <a:spAutoFit/>
          </a:bodyPr>
          <a:lstStyle/>
          <a:p>
            <a:r>
              <a:rPr lang="en-CA" sz="2000" b="1" dirty="0" smtClean="0">
                <a:latin typeface="Comic Sans MS" pitchFamily="66" charset="0"/>
              </a:rPr>
              <a:t>Table</a:t>
            </a:r>
            <a:endParaRPr lang="en-CA" sz="2000" b="1" dirty="0">
              <a:latin typeface="Comic Sans MS" pitchFamily="66" charset="0"/>
            </a:endParaRPr>
          </a:p>
        </p:txBody>
      </p:sp>
      <p:sp>
        <p:nvSpPr>
          <p:cNvPr id="22" name="Rectangle 21"/>
          <p:cNvSpPr/>
          <p:nvPr/>
        </p:nvSpPr>
        <p:spPr>
          <a:xfrm>
            <a:off x="4283968" y="2996952"/>
            <a:ext cx="360040" cy="72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7" name="Rectangle 26"/>
          <p:cNvSpPr/>
          <p:nvPr/>
        </p:nvSpPr>
        <p:spPr>
          <a:xfrm>
            <a:off x="4644008" y="3645024"/>
            <a:ext cx="432048" cy="457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9" name="Rectangle 28"/>
          <p:cNvSpPr/>
          <p:nvPr/>
        </p:nvSpPr>
        <p:spPr>
          <a:xfrm>
            <a:off x="8172400" y="3645024"/>
            <a:ext cx="432048" cy="457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0" name="Rectangle 29"/>
          <p:cNvSpPr/>
          <p:nvPr/>
        </p:nvSpPr>
        <p:spPr>
          <a:xfrm>
            <a:off x="4572000" y="2996952"/>
            <a:ext cx="288032" cy="457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1" name="Rectangle 30"/>
          <p:cNvSpPr/>
          <p:nvPr/>
        </p:nvSpPr>
        <p:spPr>
          <a:xfrm>
            <a:off x="8388424" y="2996952"/>
            <a:ext cx="288032" cy="457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3" name="Rectangle 32"/>
          <p:cNvSpPr/>
          <p:nvPr/>
        </p:nvSpPr>
        <p:spPr>
          <a:xfrm>
            <a:off x="4716016" y="3356992"/>
            <a:ext cx="144016" cy="72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4" name="Rectangle 33"/>
          <p:cNvSpPr/>
          <p:nvPr/>
        </p:nvSpPr>
        <p:spPr>
          <a:xfrm>
            <a:off x="8388424" y="3356992"/>
            <a:ext cx="144016" cy="72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5" name="Rectangle 34"/>
          <p:cNvSpPr/>
          <p:nvPr/>
        </p:nvSpPr>
        <p:spPr>
          <a:xfrm>
            <a:off x="4868416" y="3509392"/>
            <a:ext cx="144016" cy="72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6" name="Rectangle 35"/>
          <p:cNvSpPr/>
          <p:nvPr/>
        </p:nvSpPr>
        <p:spPr>
          <a:xfrm>
            <a:off x="4716016" y="3501008"/>
            <a:ext cx="216024" cy="720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7" name="Rectangle 36"/>
          <p:cNvSpPr/>
          <p:nvPr/>
        </p:nvSpPr>
        <p:spPr>
          <a:xfrm>
            <a:off x="8316416" y="3356992"/>
            <a:ext cx="216024" cy="720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8" name="Rectangle 37"/>
          <p:cNvSpPr/>
          <p:nvPr/>
        </p:nvSpPr>
        <p:spPr>
          <a:xfrm>
            <a:off x="8388424" y="3501008"/>
            <a:ext cx="216024" cy="720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9" name="Rectangle 38"/>
          <p:cNvSpPr/>
          <p:nvPr/>
        </p:nvSpPr>
        <p:spPr>
          <a:xfrm>
            <a:off x="4716016" y="3356992"/>
            <a:ext cx="216024" cy="720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42" name="Straight Connector 41"/>
          <p:cNvCxnSpPr/>
          <p:nvPr/>
        </p:nvCxnSpPr>
        <p:spPr>
          <a:xfrm>
            <a:off x="4499992" y="3140968"/>
            <a:ext cx="432048"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8172400" y="3140968"/>
            <a:ext cx="432048"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4572000" y="3645024"/>
            <a:ext cx="432048" cy="0"/>
          </a:xfrm>
          <a:prstGeom prst="line">
            <a:avLst/>
          </a:prstGeom>
          <a:ln w="539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8244408" y="3645024"/>
            <a:ext cx="432048" cy="0"/>
          </a:xfrm>
          <a:prstGeom prst="line">
            <a:avLst/>
          </a:prstGeom>
          <a:ln w="539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4572000" y="2996952"/>
            <a:ext cx="432048" cy="0"/>
          </a:xfrm>
          <a:prstGeom prst="line">
            <a:avLst/>
          </a:prstGeom>
          <a:ln w="539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8316416" y="2996952"/>
            <a:ext cx="432048" cy="0"/>
          </a:xfrm>
          <a:prstGeom prst="line">
            <a:avLst/>
          </a:prstGeom>
          <a:ln w="53975">
            <a:solidFill>
              <a:schemeClr val="bg1"/>
            </a:solidFill>
          </a:ln>
        </p:spPr>
        <p:style>
          <a:lnRef idx="1">
            <a:schemeClr val="accent1"/>
          </a:lnRef>
          <a:fillRef idx="0">
            <a:schemeClr val="accent1"/>
          </a:fillRef>
          <a:effectRef idx="0">
            <a:schemeClr val="accent1"/>
          </a:effectRef>
          <a:fontRef idx="minor">
            <a:schemeClr val="tx1"/>
          </a:fontRef>
        </p:style>
      </p:cxnSp>
      <p:sp>
        <p:nvSpPr>
          <p:cNvPr id="55" name="Rectangle 54"/>
          <p:cNvSpPr/>
          <p:nvPr/>
        </p:nvSpPr>
        <p:spPr>
          <a:xfrm>
            <a:off x="4716016" y="2852936"/>
            <a:ext cx="144016" cy="720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6" name="Rectangle 55"/>
          <p:cNvSpPr/>
          <p:nvPr/>
        </p:nvSpPr>
        <p:spPr>
          <a:xfrm>
            <a:off x="8388424" y="2852936"/>
            <a:ext cx="144016" cy="720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9" name="Rectangle 58"/>
          <p:cNvSpPr/>
          <p:nvPr/>
        </p:nvSpPr>
        <p:spPr>
          <a:xfrm>
            <a:off x="4644008" y="3212976"/>
            <a:ext cx="216024" cy="72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0" name="Rectangle 59"/>
          <p:cNvSpPr/>
          <p:nvPr/>
        </p:nvSpPr>
        <p:spPr>
          <a:xfrm>
            <a:off x="8316416" y="3212976"/>
            <a:ext cx="216024" cy="72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62" name="Straight Connector 61"/>
          <p:cNvCxnSpPr/>
          <p:nvPr/>
        </p:nvCxnSpPr>
        <p:spPr>
          <a:xfrm>
            <a:off x="8244408" y="3284984"/>
            <a:ext cx="360040"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4644008" y="3284984"/>
            <a:ext cx="360040"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p:cNvPicPr>
            <a:picLocks noChangeAspect="1" noChangeArrowheads="1"/>
          </p:cNvPicPr>
          <p:nvPr/>
        </p:nvPicPr>
        <p:blipFill>
          <a:blip r:embed="rId2" cstate="print"/>
          <a:srcRect/>
          <a:stretch>
            <a:fillRect/>
          </a:stretch>
        </p:blipFill>
        <p:spPr bwMode="auto">
          <a:xfrm>
            <a:off x="1" y="1196752"/>
            <a:ext cx="2483768" cy="1429716"/>
          </a:xfrm>
          <a:prstGeom prst="rect">
            <a:avLst/>
          </a:prstGeom>
          <a:noFill/>
          <a:ln w="9525">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942483" y="1988841"/>
            <a:ext cx="8094014" cy="4752528"/>
          </a:xfrm>
          <a:prstGeom prst="rect">
            <a:avLst/>
          </a:prstGeom>
          <a:noFill/>
          <a:ln w="50800">
            <a:solidFill>
              <a:schemeClr val="tx1"/>
            </a:solidFill>
            <a:miter lim="800000"/>
            <a:headEnd/>
            <a:tailEnd/>
          </a:ln>
        </p:spPr>
      </p:pic>
      <p:sp>
        <p:nvSpPr>
          <p:cNvPr id="3" name="Rectangle 2"/>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extBox 4"/>
          <p:cNvSpPr txBox="1"/>
          <p:nvPr/>
        </p:nvSpPr>
        <p:spPr>
          <a:xfrm>
            <a:off x="1259632" y="138118"/>
            <a:ext cx="6210354" cy="338554"/>
          </a:xfrm>
          <a:prstGeom prst="rect">
            <a:avLst/>
          </a:prstGeom>
          <a:noFill/>
        </p:spPr>
        <p:txBody>
          <a:bodyPr wrap="none" rtlCol="0">
            <a:spAutoFit/>
          </a:bodyPr>
          <a:lstStyle/>
          <a:p>
            <a:r>
              <a:rPr lang="en-CA" sz="1600" b="1" dirty="0" smtClean="0">
                <a:latin typeface="Comic Sans MS" pitchFamily="66" charset="0"/>
              </a:rPr>
              <a:t>Using Arithmetic equations to standardise the brain weight </a:t>
            </a:r>
            <a:endParaRPr lang="en-CA" sz="1600" b="1" dirty="0">
              <a:latin typeface="Comic Sans MS" pitchFamily="66" charset="0"/>
            </a:endParaRPr>
          </a:p>
        </p:txBody>
      </p:sp>
      <p:sp>
        <p:nvSpPr>
          <p:cNvPr id="6" name="TextBox 5"/>
          <p:cNvSpPr txBox="1"/>
          <p:nvPr/>
        </p:nvSpPr>
        <p:spPr>
          <a:xfrm>
            <a:off x="3995936" y="5877272"/>
            <a:ext cx="3563888" cy="707886"/>
          </a:xfrm>
          <a:prstGeom prst="rect">
            <a:avLst/>
          </a:prstGeom>
          <a:solidFill>
            <a:schemeClr val="bg1"/>
          </a:solidFill>
        </p:spPr>
        <p:txBody>
          <a:bodyPr wrap="square" rtlCol="0">
            <a:spAutoFit/>
          </a:bodyPr>
          <a:lstStyle/>
          <a:p>
            <a:pPr algn="ctr"/>
            <a:r>
              <a:rPr lang="en-CA" sz="1600" b="1" dirty="0" smtClean="0">
                <a:latin typeface="Comic Sans MS" pitchFamily="66" charset="0"/>
              </a:rPr>
              <a:t>The graph becomes </a:t>
            </a:r>
            <a:r>
              <a:rPr lang="en-CA" sz="2000" b="1" dirty="0" smtClean="0">
                <a:latin typeface="Ravie" pitchFamily="82" charset="0"/>
                <a:cs typeface="Raavi" pitchFamily="34" charset="0"/>
              </a:rPr>
              <a:t>weirder</a:t>
            </a:r>
            <a:endParaRPr lang="en-CA" sz="1600" b="1" dirty="0" smtClean="0">
              <a:latin typeface="Comic Sans MS" pitchFamily="66" charset="0"/>
            </a:endParaRPr>
          </a:p>
          <a:p>
            <a:pPr algn="ctr"/>
            <a:r>
              <a:rPr lang="en-CA" sz="2000" b="1" dirty="0" smtClean="0">
                <a:solidFill>
                  <a:srgbClr val="FF0000"/>
                </a:solidFill>
                <a:latin typeface="Comic Sans MS" pitchFamily="66" charset="0"/>
              </a:rPr>
              <a:t>Keep steady!</a:t>
            </a:r>
          </a:p>
        </p:txBody>
      </p:sp>
      <p:sp>
        <p:nvSpPr>
          <p:cNvPr id="7" name="TextBox 6"/>
          <p:cNvSpPr txBox="1"/>
          <p:nvPr/>
        </p:nvSpPr>
        <p:spPr>
          <a:xfrm>
            <a:off x="0" y="476672"/>
            <a:ext cx="9144000" cy="738664"/>
          </a:xfrm>
          <a:prstGeom prst="rect">
            <a:avLst/>
          </a:prstGeom>
          <a:solidFill>
            <a:schemeClr val="accent6">
              <a:lumMod val="75000"/>
            </a:schemeClr>
          </a:solidFill>
        </p:spPr>
        <p:txBody>
          <a:bodyPr wrap="square" rtlCol="0">
            <a:spAutoFit/>
          </a:bodyPr>
          <a:lstStyle/>
          <a:p>
            <a:pPr algn="ctr"/>
            <a:r>
              <a:rPr lang="en-CA" sz="1600" b="1" dirty="0" smtClean="0"/>
              <a:t>For each subject, we will divide the brain weight by the body weight using the arithmetic formulae: </a:t>
            </a:r>
          </a:p>
          <a:p>
            <a:pPr algn="ctr"/>
            <a:endParaRPr lang="en-CA" sz="800" b="1" dirty="0" smtClean="0"/>
          </a:p>
          <a:p>
            <a:pPr algn="ctr"/>
            <a:r>
              <a:rPr lang="en-CA" b="1" dirty="0" smtClean="0"/>
              <a:t>Standardised brain size in g per kg </a:t>
            </a:r>
            <a:r>
              <a:rPr lang="en-CA" b="1" baseline="-25000" dirty="0" smtClean="0"/>
              <a:t>body weight </a:t>
            </a:r>
            <a:r>
              <a:rPr lang="en-CA" b="1" dirty="0" smtClean="0"/>
              <a:t>= (Brain weight in kg * 1000) / Body weight in kg</a:t>
            </a:r>
            <a:endParaRPr lang="en-CA" sz="2400" b="1" dirty="0"/>
          </a:p>
        </p:txBody>
      </p:sp>
      <p:sp>
        <p:nvSpPr>
          <p:cNvPr id="10" name="Down Arrow 9"/>
          <p:cNvSpPr/>
          <p:nvPr/>
        </p:nvSpPr>
        <p:spPr>
          <a:xfrm rot="18453648">
            <a:off x="519310" y="2850623"/>
            <a:ext cx="1136509" cy="1053672"/>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b="1" dirty="0" smtClean="0">
                <a:ln w="18000">
                  <a:solidFill>
                    <a:schemeClr val="accent2">
                      <a:satMod val="140000"/>
                    </a:schemeClr>
                  </a:solidFill>
                  <a:prstDash val="solid"/>
                  <a:miter lim="800000"/>
                </a:ln>
                <a:solidFill>
                  <a:schemeClr val="tx1"/>
                </a:solidFill>
              </a:rPr>
              <a:t>TO</a:t>
            </a:r>
            <a:endParaRPr lang="en-CA" sz="2400" b="1" dirty="0">
              <a:ln w="18000">
                <a:solidFill>
                  <a:schemeClr val="accent2">
                    <a:satMod val="140000"/>
                  </a:schemeClr>
                </a:solidFill>
                <a:prstDash val="solid"/>
                <a:miter lim="800000"/>
              </a:ln>
              <a:solidFill>
                <a:schemeClr val="tx1"/>
              </a:solidFill>
            </a:endParaRPr>
          </a:p>
        </p:txBody>
      </p:sp>
      <p:sp>
        <p:nvSpPr>
          <p:cNvPr id="13" name="Rectangle 12"/>
          <p:cNvSpPr/>
          <p:nvPr/>
        </p:nvSpPr>
        <p:spPr>
          <a:xfrm>
            <a:off x="3923928" y="4725144"/>
            <a:ext cx="3987245" cy="646331"/>
          </a:xfrm>
          <a:prstGeom prst="rect">
            <a:avLst/>
          </a:prstGeom>
          <a:solidFill>
            <a:schemeClr val="bg1"/>
          </a:solid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CA"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Type the arithmetic equation in one cell</a:t>
            </a:r>
          </a:p>
          <a:p>
            <a:pPr algn="ctr"/>
            <a:r>
              <a:rPr lang="en-CA"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then Copy &amp; Paste it in the other cells!</a:t>
            </a:r>
            <a:endParaRPr lang="en-CA"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4" name="TextBox 13"/>
          <p:cNvSpPr txBox="1"/>
          <p:nvPr/>
        </p:nvSpPr>
        <p:spPr>
          <a:xfrm>
            <a:off x="0" y="0"/>
            <a:ext cx="870751" cy="400110"/>
          </a:xfrm>
          <a:prstGeom prst="rect">
            <a:avLst/>
          </a:prstGeom>
          <a:noFill/>
        </p:spPr>
        <p:txBody>
          <a:bodyPr wrap="none" rtlCol="0">
            <a:spAutoFit/>
          </a:bodyPr>
          <a:lstStyle/>
          <a:p>
            <a:r>
              <a:rPr lang="en-CA" sz="2000" b="1" dirty="0" smtClean="0">
                <a:latin typeface="Comic Sans MS" pitchFamily="66" charset="0"/>
              </a:rPr>
              <a:t>Table</a:t>
            </a:r>
            <a:endParaRPr lang="en-CA" sz="2000" b="1" dirty="0">
              <a:latin typeface="Comic Sans MS" pitchFamily="66"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http://sanitronix.com/movie_icon.gif"/>
          <p:cNvPicPr>
            <a:picLocks noChangeAspect="1" noChangeArrowheads="1"/>
          </p:cNvPicPr>
          <p:nvPr/>
        </p:nvPicPr>
        <p:blipFill>
          <a:blip r:embed="rId2" cstate="print"/>
          <a:srcRect/>
          <a:stretch>
            <a:fillRect/>
          </a:stretch>
        </p:blipFill>
        <p:spPr bwMode="auto">
          <a:xfrm>
            <a:off x="5724128" y="4365104"/>
            <a:ext cx="504056" cy="504057"/>
          </a:xfrm>
          <a:prstGeom prst="rect">
            <a:avLst/>
          </a:prstGeom>
          <a:noFill/>
        </p:spPr>
      </p:pic>
      <p:sp>
        <p:nvSpPr>
          <p:cNvPr id="3" name="TextBox 2"/>
          <p:cNvSpPr txBox="1"/>
          <p:nvPr/>
        </p:nvSpPr>
        <p:spPr>
          <a:xfrm>
            <a:off x="251520" y="4293096"/>
            <a:ext cx="5608908" cy="861774"/>
          </a:xfrm>
          <a:prstGeom prst="rect">
            <a:avLst/>
          </a:prstGeom>
          <a:noFill/>
        </p:spPr>
        <p:txBody>
          <a:bodyPr wrap="none" rtlCol="0">
            <a:spAutoFit/>
          </a:bodyPr>
          <a:lstStyle/>
          <a:p>
            <a:r>
              <a:rPr lang="en-CA" b="1" dirty="0" smtClean="0">
                <a:solidFill>
                  <a:srgbClr val="FF0000"/>
                </a:solidFill>
              </a:rPr>
              <a:t>For a demo on how to wrap text inside a cell click here -&gt;</a:t>
            </a:r>
          </a:p>
          <a:p>
            <a:r>
              <a:rPr lang="en-CA" sz="1600" dirty="0" smtClean="0"/>
              <a:t>(if you just want to see the demo of the wrap, </a:t>
            </a:r>
          </a:p>
          <a:p>
            <a:r>
              <a:rPr lang="en-CA" sz="1600" dirty="0" smtClean="0"/>
              <a:t>speed up right to the second half of the clip)</a:t>
            </a:r>
            <a:endParaRPr lang="en-CA" sz="1600" dirty="0"/>
          </a:p>
        </p:txBody>
      </p:sp>
      <p:sp>
        <p:nvSpPr>
          <p:cNvPr id="4" name="TextBox 3"/>
          <p:cNvSpPr txBox="1"/>
          <p:nvPr/>
        </p:nvSpPr>
        <p:spPr>
          <a:xfrm>
            <a:off x="251520" y="5373216"/>
            <a:ext cx="5674887" cy="369332"/>
          </a:xfrm>
          <a:prstGeom prst="rect">
            <a:avLst/>
          </a:prstGeom>
          <a:noFill/>
        </p:spPr>
        <p:txBody>
          <a:bodyPr wrap="none" rtlCol="0">
            <a:spAutoFit/>
          </a:bodyPr>
          <a:lstStyle/>
          <a:p>
            <a:r>
              <a:rPr lang="en-CA" b="1" dirty="0" smtClean="0">
                <a:solidFill>
                  <a:srgbClr val="FF0000"/>
                </a:solidFill>
              </a:rPr>
              <a:t>For a demo on how to do arithmetic function click here -&gt;</a:t>
            </a:r>
            <a:endParaRPr lang="en-CA" b="1" dirty="0">
              <a:solidFill>
                <a:srgbClr val="FF0000"/>
              </a:solidFill>
            </a:endParaRPr>
          </a:p>
        </p:txBody>
      </p:sp>
      <p:pic>
        <p:nvPicPr>
          <p:cNvPr id="5" name="Picture 4" descr="http://sanitronix.com/movie_icon.gif"/>
          <p:cNvPicPr>
            <a:picLocks noChangeAspect="1" noChangeArrowheads="1"/>
          </p:cNvPicPr>
          <p:nvPr/>
        </p:nvPicPr>
        <p:blipFill>
          <a:blip r:embed="rId2" cstate="print"/>
          <a:srcRect/>
          <a:stretch>
            <a:fillRect/>
          </a:stretch>
        </p:blipFill>
        <p:spPr bwMode="auto">
          <a:xfrm>
            <a:off x="5868144" y="5301208"/>
            <a:ext cx="504056" cy="504057"/>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3"/>
          <p:cNvPicPr>
            <a:picLocks noChangeAspect="1" noChangeArrowheads="1"/>
          </p:cNvPicPr>
          <p:nvPr/>
        </p:nvPicPr>
        <p:blipFill>
          <a:blip r:embed="rId2" cstate="print"/>
          <a:srcRect/>
          <a:stretch>
            <a:fillRect/>
          </a:stretch>
        </p:blipFill>
        <p:spPr bwMode="auto">
          <a:xfrm>
            <a:off x="0" y="836713"/>
            <a:ext cx="3275856" cy="1923470"/>
          </a:xfrm>
          <a:prstGeom prst="rect">
            <a:avLst/>
          </a:prstGeom>
          <a:noFill/>
          <a:ln w="50800">
            <a:noFill/>
            <a:miter lim="800000"/>
            <a:headEnd/>
            <a:tailEnd/>
          </a:ln>
        </p:spPr>
      </p:pic>
      <p:pic>
        <p:nvPicPr>
          <p:cNvPr id="2" name="Picture 2"/>
          <p:cNvPicPr>
            <a:picLocks noChangeAspect="1" noChangeArrowheads="1"/>
          </p:cNvPicPr>
          <p:nvPr/>
        </p:nvPicPr>
        <p:blipFill>
          <a:blip r:embed="rId3" cstate="print"/>
          <a:srcRect/>
          <a:stretch>
            <a:fillRect/>
          </a:stretch>
        </p:blipFill>
        <p:spPr bwMode="auto">
          <a:xfrm>
            <a:off x="539552" y="1916110"/>
            <a:ext cx="8496944" cy="4609233"/>
          </a:xfrm>
          <a:prstGeom prst="rect">
            <a:avLst/>
          </a:prstGeom>
          <a:noFill/>
          <a:ln w="50800">
            <a:solidFill>
              <a:schemeClr val="tx1"/>
            </a:solidFill>
            <a:miter lim="800000"/>
            <a:headEnd/>
            <a:tailEnd/>
          </a:ln>
        </p:spPr>
      </p:pic>
      <p:sp>
        <p:nvSpPr>
          <p:cNvPr id="3" name="Rectangle 2"/>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extBox 4"/>
          <p:cNvSpPr txBox="1"/>
          <p:nvPr/>
        </p:nvSpPr>
        <p:spPr>
          <a:xfrm>
            <a:off x="971600" y="188640"/>
            <a:ext cx="8172400" cy="584775"/>
          </a:xfrm>
          <a:prstGeom prst="rect">
            <a:avLst/>
          </a:prstGeom>
          <a:noFill/>
        </p:spPr>
        <p:txBody>
          <a:bodyPr wrap="square" rtlCol="0">
            <a:spAutoFit/>
          </a:bodyPr>
          <a:lstStyle/>
          <a:p>
            <a:r>
              <a:rPr lang="en-CA" sz="1600" b="1" dirty="0" smtClean="0">
                <a:latin typeface="Comic Sans MS" pitchFamily="66" charset="0"/>
              </a:rPr>
              <a:t>Calculating averages and confidence intervals of the body sizes and standardised brain weights of males and females</a:t>
            </a:r>
            <a:endParaRPr lang="en-CA" sz="1600" b="1" dirty="0">
              <a:latin typeface="Comic Sans MS" pitchFamily="66" charset="0"/>
            </a:endParaRPr>
          </a:p>
        </p:txBody>
      </p:sp>
      <p:sp>
        <p:nvSpPr>
          <p:cNvPr id="11" name="TextBox 10"/>
          <p:cNvSpPr txBox="1"/>
          <p:nvPr/>
        </p:nvSpPr>
        <p:spPr>
          <a:xfrm>
            <a:off x="3779912" y="5805264"/>
            <a:ext cx="3563888" cy="400110"/>
          </a:xfrm>
          <a:prstGeom prst="rect">
            <a:avLst/>
          </a:prstGeom>
          <a:solidFill>
            <a:schemeClr val="bg1"/>
          </a:solidFill>
        </p:spPr>
        <p:txBody>
          <a:bodyPr wrap="square" rtlCol="0">
            <a:spAutoFit/>
          </a:bodyPr>
          <a:lstStyle/>
          <a:p>
            <a:pPr algn="ctr"/>
            <a:r>
              <a:rPr lang="en-CA" sz="2000" b="1" dirty="0" smtClean="0">
                <a:latin typeface="Ravie" pitchFamily="82" charset="0"/>
                <a:cs typeface="Raavi" pitchFamily="34" charset="0"/>
              </a:rPr>
              <a:t>Weirder &amp; Weirder!</a:t>
            </a:r>
            <a:endParaRPr lang="en-CA" sz="1600" b="1" dirty="0" smtClean="0">
              <a:latin typeface="Comic Sans MS" pitchFamily="66" charset="0"/>
            </a:endParaRPr>
          </a:p>
        </p:txBody>
      </p:sp>
      <p:sp>
        <p:nvSpPr>
          <p:cNvPr id="12" name="Rectangle 11"/>
          <p:cNvSpPr/>
          <p:nvPr/>
        </p:nvSpPr>
        <p:spPr>
          <a:xfrm>
            <a:off x="3707904" y="1052736"/>
            <a:ext cx="4089454" cy="707886"/>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CA" sz="4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Just Copy &amp; Paste!</a:t>
            </a:r>
            <a:endParaRPr lang="en-CA" sz="4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0" name="Down Arrow 9"/>
          <p:cNvSpPr/>
          <p:nvPr/>
        </p:nvSpPr>
        <p:spPr>
          <a:xfrm rot="18453648">
            <a:off x="435296" y="1375441"/>
            <a:ext cx="1136509" cy="1023380"/>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b="1" dirty="0" smtClean="0">
                <a:ln w="18000">
                  <a:solidFill>
                    <a:schemeClr val="accent2">
                      <a:satMod val="140000"/>
                    </a:schemeClr>
                  </a:solidFill>
                  <a:prstDash val="solid"/>
                  <a:miter lim="800000"/>
                </a:ln>
                <a:solidFill>
                  <a:schemeClr val="tx1"/>
                </a:solidFill>
              </a:rPr>
              <a:t>TO</a:t>
            </a:r>
            <a:endParaRPr lang="en-CA" sz="2400" b="1" dirty="0">
              <a:ln w="18000">
                <a:solidFill>
                  <a:schemeClr val="accent2">
                    <a:satMod val="140000"/>
                  </a:schemeClr>
                </a:solidFill>
                <a:prstDash val="solid"/>
                <a:miter lim="800000"/>
              </a:ln>
              <a:solidFill>
                <a:schemeClr val="tx1"/>
              </a:solidFill>
            </a:endParaRPr>
          </a:p>
        </p:txBody>
      </p:sp>
      <p:sp>
        <p:nvSpPr>
          <p:cNvPr id="13" name="TextBox 12"/>
          <p:cNvSpPr txBox="1"/>
          <p:nvPr/>
        </p:nvSpPr>
        <p:spPr>
          <a:xfrm>
            <a:off x="0" y="0"/>
            <a:ext cx="870751" cy="400110"/>
          </a:xfrm>
          <a:prstGeom prst="rect">
            <a:avLst/>
          </a:prstGeom>
          <a:noFill/>
        </p:spPr>
        <p:txBody>
          <a:bodyPr wrap="none" rtlCol="0">
            <a:spAutoFit/>
          </a:bodyPr>
          <a:lstStyle/>
          <a:p>
            <a:r>
              <a:rPr lang="en-CA" sz="2000" b="1" dirty="0" smtClean="0">
                <a:latin typeface="Comic Sans MS" pitchFamily="66" charset="0"/>
              </a:rPr>
              <a:t>Table</a:t>
            </a:r>
            <a:endParaRPr lang="en-CA" sz="2000" b="1" dirty="0">
              <a:latin typeface="Comic Sans MS" pitchFamily="66"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2699792" y="3149509"/>
            <a:ext cx="6302102" cy="3447843"/>
          </a:xfrm>
          <a:prstGeom prst="rect">
            <a:avLst/>
          </a:prstGeom>
          <a:noFill/>
          <a:ln w="50800">
            <a:solidFill>
              <a:schemeClr val="tx1"/>
            </a:solidFill>
            <a:miter lim="800000"/>
            <a:headEnd/>
            <a:tailEnd/>
          </a:ln>
        </p:spPr>
      </p:pic>
      <p:sp>
        <p:nvSpPr>
          <p:cNvPr id="3" name="Rectangle 2"/>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extBox 4"/>
          <p:cNvSpPr txBox="1"/>
          <p:nvPr/>
        </p:nvSpPr>
        <p:spPr>
          <a:xfrm>
            <a:off x="1" y="0"/>
            <a:ext cx="9144000" cy="707886"/>
          </a:xfrm>
          <a:prstGeom prst="rect">
            <a:avLst/>
          </a:prstGeom>
          <a:noFill/>
        </p:spPr>
        <p:txBody>
          <a:bodyPr wrap="square" rtlCol="0">
            <a:spAutoFit/>
          </a:bodyPr>
          <a:lstStyle/>
          <a:p>
            <a:r>
              <a:rPr lang="en-CA" sz="2000" b="1" dirty="0" smtClean="0">
                <a:latin typeface="Comic Sans MS" pitchFamily="66" charset="0"/>
              </a:rPr>
              <a:t>14- We calculate averages and confidence intervals of the body size and the standardised brain weight of our males and females</a:t>
            </a:r>
            <a:endParaRPr lang="en-CA" sz="2000" b="1" dirty="0">
              <a:latin typeface="Comic Sans MS" pitchFamily="66" charset="0"/>
            </a:endParaRPr>
          </a:p>
        </p:txBody>
      </p:sp>
      <p:sp>
        <p:nvSpPr>
          <p:cNvPr id="11" name="TextBox 10"/>
          <p:cNvSpPr txBox="1"/>
          <p:nvPr/>
        </p:nvSpPr>
        <p:spPr>
          <a:xfrm>
            <a:off x="5292080" y="5589240"/>
            <a:ext cx="3563888" cy="400110"/>
          </a:xfrm>
          <a:prstGeom prst="rect">
            <a:avLst/>
          </a:prstGeom>
          <a:solidFill>
            <a:schemeClr val="bg1"/>
          </a:solidFill>
        </p:spPr>
        <p:txBody>
          <a:bodyPr wrap="square" rtlCol="0">
            <a:spAutoFit/>
          </a:bodyPr>
          <a:lstStyle/>
          <a:p>
            <a:pPr algn="ctr"/>
            <a:r>
              <a:rPr lang="en-CA" sz="2000" b="1" dirty="0" smtClean="0">
                <a:latin typeface="Ravie" pitchFamily="82" charset="0"/>
                <a:cs typeface="Raavi" pitchFamily="34" charset="0"/>
              </a:rPr>
              <a:t>Weirder &amp; Weirder!</a:t>
            </a:r>
            <a:endParaRPr lang="en-CA" sz="1600" b="1" dirty="0" smtClean="0">
              <a:latin typeface="Comic Sans MS" pitchFamily="66" charset="0"/>
            </a:endParaRPr>
          </a:p>
        </p:txBody>
      </p:sp>
      <p:sp>
        <p:nvSpPr>
          <p:cNvPr id="12" name="Rectangle 11"/>
          <p:cNvSpPr/>
          <p:nvPr/>
        </p:nvSpPr>
        <p:spPr>
          <a:xfrm>
            <a:off x="6516216" y="1196752"/>
            <a:ext cx="2137894" cy="40011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CA" sz="2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Just Copy &amp; Paste!</a:t>
            </a:r>
            <a:endParaRPr lang="en-CA" sz="2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9" name="Picture 3"/>
          <p:cNvPicPr>
            <a:picLocks noChangeAspect="1" noChangeArrowheads="1"/>
          </p:cNvPicPr>
          <p:nvPr/>
        </p:nvPicPr>
        <p:blipFill>
          <a:blip r:embed="rId3" cstate="print"/>
          <a:srcRect/>
          <a:stretch>
            <a:fillRect/>
          </a:stretch>
        </p:blipFill>
        <p:spPr bwMode="auto">
          <a:xfrm>
            <a:off x="0" y="836713"/>
            <a:ext cx="4414917" cy="2592288"/>
          </a:xfrm>
          <a:prstGeom prst="rect">
            <a:avLst/>
          </a:prstGeom>
          <a:noFill/>
          <a:ln w="50800">
            <a:noFill/>
            <a:miter lim="800000"/>
            <a:headEnd/>
            <a:tailEnd/>
          </a:ln>
        </p:spPr>
      </p:pic>
      <p:sp>
        <p:nvSpPr>
          <p:cNvPr id="10" name="Down Arrow 9"/>
          <p:cNvSpPr/>
          <p:nvPr/>
        </p:nvSpPr>
        <p:spPr>
          <a:xfrm rot="18453648">
            <a:off x="2247502" y="2953704"/>
            <a:ext cx="1136509" cy="1053672"/>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b="1" dirty="0" smtClean="0">
                <a:ln w="18000">
                  <a:solidFill>
                    <a:schemeClr val="accent2">
                      <a:satMod val="140000"/>
                    </a:schemeClr>
                  </a:solidFill>
                  <a:prstDash val="solid"/>
                  <a:miter lim="800000"/>
                </a:ln>
                <a:solidFill>
                  <a:schemeClr val="tx1"/>
                </a:solidFill>
              </a:rPr>
              <a:t>TO</a:t>
            </a:r>
            <a:endParaRPr lang="en-CA" sz="2400" b="1" dirty="0">
              <a:ln w="18000">
                <a:solidFill>
                  <a:schemeClr val="accent2">
                    <a:satMod val="140000"/>
                  </a:schemeClr>
                </a:solidFill>
                <a:prstDash val="solid"/>
                <a:miter lim="800000"/>
              </a:ln>
              <a:solidFill>
                <a:schemeClr val="tx1"/>
              </a:solidFill>
            </a:endParaRPr>
          </a:p>
        </p:txBody>
      </p:sp>
      <p:pic>
        <p:nvPicPr>
          <p:cNvPr id="13" name="Picture 4" descr="http://sanitronix.com/movie_icon.gif"/>
          <p:cNvPicPr>
            <a:picLocks noChangeAspect="1" noChangeArrowheads="1"/>
          </p:cNvPicPr>
          <p:nvPr/>
        </p:nvPicPr>
        <p:blipFill>
          <a:blip r:embed="rId4" cstate="print"/>
          <a:srcRect/>
          <a:stretch>
            <a:fillRect/>
          </a:stretch>
        </p:blipFill>
        <p:spPr bwMode="auto">
          <a:xfrm>
            <a:off x="2411760" y="6165304"/>
            <a:ext cx="504056" cy="504057"/>
          </a:xfrm>
          <a:prstGeom prst="rect">
            <a:avLst/>
          </a:prstGeom>
          <a:noFill/>
        </p:spPr>
      </p:pic>
      <p:sp>
        <p:nvSpPr>
          <p:cNvPr id="14" name="TextBox 13"/>
          <p:cNvSpPr txBox="1"/>
          <p:nvPr/>
        </p:nvSpPr>
        <p:spPr>
          <a:xfrm>
            <a:off x="0" y="6237312"/>
            <a:ext cx="2455544" cy="369332"/>
          </a:xfrm>
          <a:prstGeom prst="rect">
            <a:avLst/>
          </a:prstGeom>
          <a:noFill/>
        </p:spPr>
        <p:txBody>
          <a:bodyPr wrap="none" rtlCol="0">
            <a:spAutoFit/>
          </a:bodyPr>
          <a:lstStyle/>
          <a:p>
            <a:r>
              <a:rPr lang="en-CA" b="1" dirty="0" smtClean="0">
                <a:solidFill>
                  <a:srgbClr val="FF0000"/>
                </a:solidFill>
              </a:rPr>
              <a:t>For a demo click here -&gt;</a:t>
            </a:r>
            <a:endParaRPr lang="en-CA" b="1" dirty="0">
              <a:solidFill>
                <a:srgbClr val="FF000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p:cNvPicPr>
            <a:picLocks noChangeAspect="1" noChangeArrowheads="1"/>
          </p:cNvPicPr>
          <p:nvPr/>
        </p:nvPicPr>
        <p:blipFill>
          <a:blip r:embed="rId2" cstate="print"/>
          <a:srcRect/>
          <a:stretch>
            <a:fillRect/>
          </a:stretch>
        </p:blipFill>
        <p:spPr bwMode="auto">
          <a:xfrm>
            <a:off x="0" y="836713"/>
            <a:ext cx="2500761" cy="1368152"/>
          </a:xfrm>
          <a:prstGeom prst="rect">
            <a:avLst/>
          </a:prstGeom>
          <a:noFill/>
          <a:ln w="9525">
            <a:noFill/>
            <a:miter lim="800000"/>
            <a:headEnd/>
            <a:tailEnd/>
          </a:ln>
        </p:spPr>
      </p:pic>
      <p:sp>
        <p:nvSpPr>
          <p:cNvPr id="3" name="Rectangle 2"/>
          <p:cNvSpPr/>
          <p:nvPr/>
        </p:nvSpPr>
        <p:spPr>
          <a:xfrm>
            <a:off x="0" y="0"/>
            <a:ext cx="9144000" cy="908720"/>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extBox 4"/>
          <p:cNvSpPr txBox="1"/>
          <p:nvPr/>
        </p:nvSpPr>
        <p:spPr>
          <a:xfrm>
            <a:off x="1" y="0"/>
            <a:ext cx="9144000" cy="400110"/>
          </a:xfrm>
          <a:prstGeom prst="rect">
            <a:avLst/>
          </a:prstGeom>
          <a:noFill/>
        </p:spPr>
        <p:txBody>
          <a:bodyPr wrap="square" rtlCol="0">
            <a:spAutoFit/>
          </a:bodyPr>
          <a:lstStyle/>
          <a:p>
            <a:r>
              <a:rPr lang="en-CA" sz="2000" b="1" dirty="0" smtClean="0">
                <a:latin typeface="Comic Sans MS" pitchFamily="66" charset="0"/>
              </a:rPr>
              <a:t>Fixing the “weird graph” -&gt; we have 2 choices:</a:t>
            </a:r>
            <a:endParaRPr lang="en-CA" sz="2000" b="1" dirty="0">
              <a:latin typeface="Comic Sans MS" pitchFamily="66" charset="0"/>
            </a:endParaRPr>
          </a:p>
        </p:txBody>
      </p:sp>
      <p:pic>
        <p:nvPicPr>
          <p:cNvPr id="1027" name="Picture 3"/>
          <p:cNvPicPr>
            <a:picLocks noChangeAspect="1" noChangeArrowheads="1"/>
          </p:cNvPicPr>
          <p:nvPr/>
        </p:nvPicPr>
        <p:blipFill>
          <a:blip r:embed="rId3" cstate="print"/>
          <a:srcRect/>
          <a:stretch>
            <a:fillRect/>
          </a:stretch>
        </p:blipFill>
        <p:spPr bwMode="auto">
          <a:xfrm>
            <a:off x="467544" y="2097782"/>
            <a:ext cx="8591115" cy="4571578"/>
          </a:xfrm>
          <a:prstGeom prst="rect">
            <a:avLst/>
          </a:prstGeom>
          <a:noFill/>
          <a:ln w="50800">
            <a:solidFill>
              <a:schemeClr val="tx1"/>
            </a:solidFill>
            <a:miter lim="800000"/>
            <a:headEnd/>
            <a:tailEnd/>
          </a:ln>
        </p:spPr>
      </p:pic>
      <p:sp>
        <p:nvSpPr>
          <p:cNvPr id="10" name="Down Arrow 9"/>
          <p:cNvSpPr/>
          <p:nvPr/>
        </p:nvSpPr>
        <p:spPr>
          <a:xfrm rot="19522750">
            <a:off x="198697" y="2290411"/>
            <a:ext cx="1136509" cy="1053672"/>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b="1" dirty="0" smtClean="0">
                <a:ln w="18000">
                  <a:solidFill>
                    <a:schemeClr val="accent2">
                      <a:satMod val="140000"/>
                    </a:schemeClr>
                  </a:solidFill>
                  <a:prstDash val="solid"/>
                  <a:miter lim="800000"/>
                </a:ln>
                <a:solidFill>
                  <a:schemeClr val="tx1"/>
                </a:solidFill>
              </a:rPr>
              <a:t>TO</a:t>
            </a:r>
            <a:endParaRPr lang="en-CA" sz="2400" b="1" dirty="0">
              <a:ln w="18000">
                <a:solidFill>
                  <a:schemeClr val="accent2">
                    <a:satMod val="140000"/>
                  </a:schemeClr>
                </a:solidFill>
                <a:prstDash val="solid"/>
                <a:miter lim="800000"/>
              </a:ln>
              <a:solidFill>
                <a:schemeClr val="tx1"/>
              </a:solidFill>
            </a:endParaRPr>
          </a:p>
        </p:txBody>
      </p:sp>
      <p:sp>
        <p:nvSpPr>
          <p:cNvPr id="11" name="TextBox 10"/>
          <p:cNvSpPr txBox="1"/>
          <p:nvPr/>
        </p:nvSpPr>
        <p:spPr>
          <a:xfrm>
            <a:off x="0" y="332656"/>
            <a:ext cx="9144000" cy="830997"/>
          </a:xfrm>
          <a:prstGeom prst="rect">
            <a:avLst/>
          </a:prstGeom>
          <a:noFill/>
        </p:spPr>
        <p:txBody>
          <a:bodyPr wrap="square" rtlCol="0">
            <a:spAutoFit/>
          </a:bodyPr>
          <a:lstStyle/>
          <a:p>
            <a:r>
              <a:rPr lang="en-CA" sz="1600" dirty="0" smtClean="0">
                <a:latin typeface="Comic Sans MS" pitchFamily="66" charset="0"/>
              </a:rPr>
              <a:t>Either we delete it &amp; make a </a:t>
            </a:r>
            <a:r>
              <a:rPr lang="en-CA" sz="1600" b="1" dirty="0" smtClean="0">
                <a:solidFill>
                  <a:srgbClr val="00B050"/>
                </a:solidFill>
                <a:latin typeface="Calibri" pitchFamily="34" charset="0"/>
                <a:cs typeface="Calibri" pitchFamily="34" charset="0"/>
              </a:rPr>
              <a:t>new one from scratch </a:t>
            </a:r>
            <a:r>
              <a:rPr lang="en-CA" sz="1600" dirty="0" smtClean="0">
                <a:solidFill>
                  <a:srgbClr val="00B050"/>
                </a:solidFill>
                <a:latin typeface="Calibri" pitchFamily="34" charset="0"/>
                <a:cs typeface="Calibri" pitchFamily="34" charset="0"/>
              </a:rPr>
              <a:t>(</a:t>
            </a:r>
            <a:r>
              <a:rPr lang="en-CA" sz="1600" b="1" dirty="0" smtClean="0">
                <a:solidFill>
                  <a:srgbClr val="00B050"/>
                </a:solidFill>
                <a:latin typeface="Calibri" pitchFamily="34" charset="0"/>
                <a:cs typeface="Calibri" pitchFamily="34" charset="0"/>
              </a:rPr>
              <a:t>how? see Excel 2</a:t>
            </a:r>
            <a:r>
              <a:rPr lang="en-CA" sz="1600" dirty="0" smtClean="0">
                <a:solidFill>
                  <a:srgbClr val="00B050"/>
                </a:solidFill>
                <a:latin typeface="Calibri" pitchFamily="34" charset="0"/>
                <a:cs typeface="Calibri" pitchFamily="34" charset="0"/>
              </a:rPr>
              <a:t>) </a:t>
            </a:r>
          </a:p>
          <a:p>
            <a:pPr lvl="0"/>
            <a:r>
              <a:rPr lang="en-CA" sz="1600" dirty="0" smtClean="0">
                <a:latin typeface="Comic Sans MS" pitchFamily="66" charset="0"/>
              </a:rPr>
              <a:t>or we </a:t>
            </a:r>
            <a:r>
              <a:rPr lang="en-CA" sz="1600" b="1" dirty="0" smtClean="0">
                <a:solidFill>
                  <a:srgbClr val="FF3399"/>
                </a:solidFill>
                <a:latin typeface="Comic Sans MS" pitchFamily="66" charset="0"/>
              </a:rPr>
              <a:t>fix it </a:t>
            </a:r>
            <a:r>
              <a:rPr lang="en-CA" sz="1600" b="1" dirty="0" smtClean="0">
                <a:solidFill>
                  <a:srgbClr val="FF3399"/>
                </a:solidFill>
                <a:latin typeface="Calibri" pitchFamily="34" charset="0"/>
                <a:cs typeface="Calibri" pitchFamily="34" charset="0"/>
              </a:rPr>
              <a:t>(how? </a:t>
            </a:r>
            <a:r>
              <a:rPr lang="en-CA" sz="1600" b="1" dirty="0" smtClean="0">
                <a:ln w="11430"/>
                <a:solidFill>
                  <a:srgbClr val="FF3399"/>
                </a:solidFill>
                <a:effectLst>
                  <a:outerShdw blurRad="50800" dist="39000" dir="5460000" algn="tl">
                    <a:srgbClr val="000000">
                      <a:alpha val="38000"/>
                    </a:srgbClr>
                  </a:outerShdw>
                </a:effectLst>
                <a:latin typeface="Calibri" pitchFamily="34" charset="0"/>
                <a:cs typeface="Calibri" pitchFamily="34" charset="0"/>
              </a:rPr>
              <a:t>Select what you want to change in your old graph by clicking on it and just change it) </a:t>
            </a:r>
          </a:p>
          <a:p>
            <a:endParaRPr lang="en-CA" sz="1600" dirty="0">
              <a:latin typeface="Comic Sans MS" pitchFamily="66"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p:cNvPicPr>
            <a:picLocks noChangeAspect="1" noChangeArrowheads="1"/>
          </p:cNvPicPr>
          <p:nvPr/>
        </p:nvPicPr>
        <p:blipFill>
          <a:blip r:embed="rId2" cstate="print"/>
          <a:srcRect/>
          <a:stretch>
            <a:fillRect/>
          </a:stretch>
        </p:blipFill>
        <p:spPr bwMode="auto">
          <a:xfrm>
            <a:off x="0" y="836713"/>
            <a:ext cx="2500761" cy="1368152"/>
          </a:xfrm>
          <a:prstGeom prst="rect">
            <a:avLst/>
          </a:prstGeom>
          <a:noFill/>
          <a:ln w="9525">
            <a:noFill/>
            <a:miter lim="800000"/>
            <a:headEnd/>
            <a:tailEnd/>
          </a:ln>
        </p:spPr>
      </p:pic>
      <p:sp>
        <p:nvSpPr>
          <p:cNvPr id="3" name="Rectangle 2"/>
          <p:cNvSpPr/>
          <p:nvPr/>
        </p:nvSpPr>
        <p:spPr>
          <a:xfrm>
            <a:off x="0" y="0"/>
            <a:ext cx="9144000" cy="908720"/>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extBox 4"/>
          <p:cNvSpPr txBox="1"/>
          <p:nvPr/>
        </p:nvSpPr>
        <p:spPr>
          <a:xfrm>
            <a:off x="1" y="0"/>
            <a:ext cx="9144000" cy="400110"/>
          </a:xfrm>
          <a:prstGeom prst="rect">
            <a:avLst/>
          </a:prstGeom>
          <a:noFill/>
        </p:spPr>
        <p:txBody>
          <a:bodyPr wrap="square" rtlCol="0">
            <a:spAutoFit/>
          </a:bodyPr>
          <a:lstStyle/>
          <a:p>
            <a:r>
              <a:rPr lang="en-CA" sz="2000" b="1" dirty="0" smtClean="0">
                <a:latin typeface="Comic Sans MS" pitchFamily="66" charset="0"/>
              </a:rPr>
              <a:t>15- Graphing data-&gt; we have 2 choices:</a:t>
            </a:r>
            <a:endParaRPr lang="en-CA" sz="2000" b="1" dirty="0">
              <a:latin typeface="Comic Sans MS" pitchFamily="66" charset="0"/>
            </a:endParaRPr>
          </a:p>
        </p:txBody>
      </p:sp>
      <p:pic>
        <p:nvPicPr>
          <p:cNvPr id="1027" name="Picture 3"/>
          <p:cNvPicPr>
            <a:picLocks noChangeAspect="1" noChangeArrowheads="1"/>
          </p:cNvPicPr>
          <p:nvPr/>
        </p:nvPicPr>
        <p:blipFill>
          <a:blip r:embed="rId3" cstate="print"/>
          <a:srcRect/>
          <a:stretch>
            <a:fillRect/>
          </a:stretch>
        </p:blipFill>
        <p:spPr bwMode="auto">
          <a:xfrm>
            <a:off x="484936" y="2097782"/>
            <a:ext cx="8591115" cy="4571578"/>
          </a:xfrm>
          <a:prstGeom prst="rect">
            <a:avLst/>
          </a:prstGeom>
          <a:noFill/>
          <a:ln w="50800">
            <a:solidFill>
              <a:schemeClr val="tx1"/>
            </a:solidFill>
            <a:miter lim="800000"/>
            <a:headEnd/>
            <a:tailEnd/>
          </a:ln>
        </p:spPr>
      </p:pic>
      <p:sp>
        <p:nvSpPr>
          <p:cNvPr id="10" name="Down Arrow 9"/>
          <p:cNvSpPr/>
          <p:nvPr/>
        </p:nvSpPr>
        <p:spPr>
          <a:xfrm rot="19522750">
            <a:off x="18169" y="3154506"/>
            <a:ext cx="1136509" cy="1053672"/>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b="1" dirty="0" smtClean="0">
                <a:ln w="18000">
                  <a:solidFill>
                    <a:schemeClr val="accent2">
                      <a:satMod val="140000"/>
                    </a:schemeClr>
                  </a:solidFill>
                  <a:prstDash val="solid"/>
                  <a:miter lim="800000"/>
                </a:ln>
                <a:solidFill>
                  <a:schemeClr val="tx1"/>
                </a:solidFill>
              </a:rPr>
              <a:t>TO</a:t>
            </a:r>
            <a:endParaRPr lang="en-CA" sz="2400" b="1" dirty="0">
              <a:ln w="18000">
                <a:solidFill>
                  <a:schemeClr val="accent2">
                    <a:satMod val="140000"/>
                  </a:schemeClr>
                </a:solidFill>
                <a:prstDash val="solid"/>
                <a:miter lim="800000"/>
              </a:ln>
              <a:solidFill>
                <a:schemeClr val="tx1"/>
              </a:solidFill>
            </a:endParaRPr>
          </a:p>
        </p:txBody>
      </p:sp>
      <p:sp>
        <p:nvSpPr>
          <p:cNvPr id="11" name="TextBox 10"/>
          <p:cNvSpPr txBox="1"/>
          <p:nvPr/>
        </p:nvSpPr>
        <p:spPr>
          <a:xfrm>
            <a:off x="0" y="332656"/>
            <a:ext cx="9144000" cy="584775"/>
          </a:xfrm>
          <a:prstGeom prst="rect">
            <a:avLst/>
          </a:prstGeom>
          <a:noFill/>
        </p:spPr>
        <p:txBody>
          <a:bodyPr wrap="square" rtlCol="0">
            <a:spAutoFit/>
          </a:bodyPr>
          <a:lstStyle/>
          <a:p>
            <a:r>
              <a:rPr lang="en-CA" sz="1600" dirty="0" smtClean="0">
                <a:latin typeface="Comic Sans MS" pitchFamily="66" charset="0"/>
              </a:rPr>
              <a:t>Either we delete the old graph &amp; make a </a:t>
            </a:r>
            <a:r>
              <a:rPr lang="en-CA" sz="1600" b="1" dirty="0" smtClean="0">
                <a:solidFill>
                  <a:srgbClr val="00B050"/>
                </a:solidFill>
                <a:latin typeface="Comic Sans MS" pitchFamily="66" charset="0"/>
              </a:rPr>
              <a:t>new one from scratch </a:t>
            </a:r>
            <a:r>
              <a:rPr lang="en-CA" sz="1600" dirty="0" smtClean="0">
                <a:latin typeface="Comic Sans MS" pitchFamily="66" charset="0"/>
              </a:rPr>
              <a:t>(how? see Excel 2 to show how) or we </a:t>
            </a:r>
            <a:r>
              <a:rPr lang="en-CA" sz="1600" b="1" dirty="0" smtClean="0">
                <a:solidFill>
                  <a:srgbClr val="7030A0"/>
                </a:solidFill>
                <a:latin typeface="Comic Sans MS" pitchFamily="66" charset="0"/>
              </a:rPr>
              <a:t>fix the old graph </a:t>
            </a:r>
            <a:r>
              <a:rPr lang="en-CA" sz="1600" dirty="0" smtClean="0">
                <a:latin typeface="Comic Sans MS" pitchFamily="66" charset="0"/>
              </a:rPr>
              <a:t>(how? See demo on this slide)</a:t>
            </a:r>
            <a:endParaRPr lang="en-CA" sz="1600" dirty="0">
              <a:latin typeface="Comic Sans MS" pitchFamily="66" charset="0"/>
            </a:endParaRPr>
          </a:p>
        </p:txBody>
      </p:sp>
      <p:sp>
        <p:nvSpPr>
          <p:cNvPr id="13" name="Line Callout 3 12"/>
          <p:cNvSpPr/>
          <p:nvPr/>
        </p:nvSpPr>
        <p:spPr>
          <a:xfrm>
            <a:off x="4211960" y="1124744"/>
            <a:ext cx="4608512" cy="720080"/>
          </a:xfrm>
          <a:prstGeom prst="borderCallout3">
            <a:avLst>
              <a:gd name="adj1" fmla="val 18750"/>
              <a:gd name="adj2" fmla="val -3006"/>
              <a:gd name="adj3" fmla="val 18750"/>
              <a:gd name="adj4" fmla="val -6188"/>
              <a:gd name="adj5" fmla="val 18498"/>
              <a:gd name="adj6" fmla="val -11638"/>
              <a:gd name="adj7" fmla="val -43293"/>
              <a:gd name="adj8" fmla="val -29492"/>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4" name="Rectangle 13"/>
          <p:cNvSpPr/>
          <p:nvPr/>
        </p:nvSpPr>
        <p:spPr>
          <a:xfrm>
            <a:off x="4211960" y="1124744"/>
            <a:ext cx="4608512" cy="707886"/>
          </a:xfrm>
          <a:prstGeom prst="rect">
            <a:avLst/>
          </a:prstGeom>
          <a:ln>
            <a:solidFill>
              <a:srgbClr val="7030A0"/>
            </a:solidFill>
          </a:ln>
        </p:spPr>
        <p:txBody>
          <a:bodyPr wrap="square">
            <a:spAutoFit/>
          </a:bodyPr>
          <a:lstStyle/>
          <a:p>
            <a:pPr lvl="0"/>
            <a:r>
              <a:rPr lang="en-CA" sz="2000" b="1" dirty="0" smtClean="0">
                <a:ln w="11430"/>
                <a:gradFill>
                  <a:gsLst>
                    <a:gs pos="0">
                      <a:srgbClr val="C0504D">
                        <a:tint val="70000"/>
                        <a:satMod val="245000"/>
                      </a:srgbClr>
                    </a:gs>
                    <a:gs pos="75000">
                      <a:srgbClr val="C0504D">
                        <a:tint val="90000"/>
                        <a:shade val="60000"/>
                        <a:satMod val="240000"/>
                      </a:srgbClr>
                    </a:gs>
                    <a:gs pos="100000">
                      <a:srgbClr val="C0504D">
                        <a:tint val="100000"/>
                        <a:shade val="50000"/>
                        <a:satMod val="240000"/>
                      </a:srgbClr>
                    </a:gs>
                  </a:gsLst>
                  <a:lin ang="5400000"/>
                </a:gradFill>
                <a:effectLst>
                  <a:outerShdw blurRad="50800" dist="39000" dir="5460000" algn="tl">
                    <a:srgbClr val="000000">
                      <a:alpha val="38000"/>
                    </a:srgbClr>
                  </a:outerShdw>
                </a:effectLst>
              </a:rPr>
              <a:t>Just select what you want to change in your old graph (click on it) and change it! </a:t>
            </a:r>
            <a:endParaRPr lang="en-CA" sz="2000" b="1" dirty="0">
              <a:ln w="11430"/>
              <a:gradFill>
                <a:gsLst>
                  <a:gs pos="0">
                    <a:srgbClr val="C0504D">
                      <a:tint val="70000"/>
                      <a:satMod val="245000"/>
                    </a:srgbClr>
                  </a:gs>
                  <a:gs pos="75000">
                    <a:srgbClr val="C0504D">
                      <a:tint val="90000"/>
                      <a:shade val="60000"/>
                      <a:satMod val="240000"/>
                    </a:srgbClr>
                  </a:gs>
                  <a:gs pos="100000">
                    <a:srgbClr val="C0504D">
                      <a:tint val="100000"/>
                      <a:shade val="50000"/>
                      <a:satMod val="240000"/>
                    </a:srgbClr>
                  </a:gs>
                </a:gsLst>
                <a:lin ang="5400000"/>
              </a:gradFill>
              <a:effectLst>
                <a:outerShdw blurRad="50800" dist="39000" dir="5460000" algn="tl">
                  <a:srgbClr val="000000">
                    <a:alpha val="38000"/>
                  </a:srgbClr>
                </a:outerShdw>
              </a:effectLst>
            </a:endParaRPr>
          </a:p>
        </p:txBody>
      </p:sp>
      <p:pic>
        <p:nvPicPr>
          <p:cNvPr id="12" name="Picture 4" descr="http://sanitronix.com/movie_icon.gif"/>
          <p:cNvPicPr>
            <a:picLocks noChangeAspect="1" noChangeArrowheads="1"/>
          </p:cNvPicPr>
          <p:nvPr/>
        </p:nvPicPr>
        <p:blipFill>
          <a:blip r:embed="rId4" cstate="print"/>
          <a:srcRect/>
          <a:stretch>
            <a:fillRect/>
          </a:stretch>
        </p:blipFill>
        <p:spPr bwMode="auto">
          <a:xfrm>
            <a:off x="2411760" y="6165304"/>
            <a:ext cx="504056" cy="504057"/>
          </a:xfrm>
          <a:prstGeom prst="rect">
            <a:avLst/>
          </a:prstGeom>
          <a:noFill/>
        </p:spPr>
      </p:pic>
      <p:sp>
        <p:nvSpPr>
          <p:cNvPr id="15" name="TextBox 14"/>
          <p:cNvSpPr txBox="1"/>
          <p:nvPr/>
        </p:nvSpPr>
        <p:spPr>
          <a:xfrm>
            <a:off x="0" y="6237312"/>
            <a:ext cx="2455544" cy="369332"/>
          </a:xfrm>
          <a:prstGeom prst="rect">
            <a:avLst/>
          </a:prstGeom>
          <a:noFill/>
        </p:spPr>
        <p:txBody>
          <a:bodyPr wrap="none" rtlCol="0">
            <a:spAutoFit/>
          </a:bodyPr>
          <a:lstStyle/>
          <a:p>
            <a:r>
              <a:rPr lang="en-CA" b="1" dirty="0" smtClean="0">
                <a:solidFill>
                  <a:srgbClr val="FF0000"/>
                </a:solidFill>
              </a:rPr>
              <a:t>For a demo click here -&gt;</a:t>
            </a:r>
            <a:endParaRPr lang="en-CA" b="1" dirty="0">
              <a:solidFill>
                <a:srgbClr val="FF0000"/>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0" y="764704"/>
            <a:ext cx="2385380" cy="1296144"/>
          </a:xfrm>
          <a:prstGeom prst="rect">
            <a:avLst/>
          </a:prstGeom>
          <a:noFill/>
          <a:ln w="9525">
            <a:noFill/>
            <a:miter lim="800000"/>
            <a:headEnd/>
            <a:tailEnd/>
          </a:ln>
        </p:spPr>
      </p:pic>
      <p:sp>
        <p:nvSpPr>
          <p:cNvPr id="3" name="Rectangle 2"/>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TextBox 4"/>
          <p:cNvSpPr txBox="1"/>
          <p:nvPr/>
        </p:nvSpPr>
        <p:spPr>
          <a:xfrm>
            <a:off x="1" y="0"/>
            <a:ext cx="9144000" cy="400110"/>
          </a:xfrm>
          <a:prstGeom prst="rect">
            <a:avLst/>
          </a:prstGeom>
          <a:noFill/>
        </p:spPr>
        <p:txBody>
          <a:bodyPr wrap="square" rtlCol="0">
            <a:spAutoFit/>
          </a:bodyPr>
          <a:lstStyle/>
          <a:p>
            <a:r>
              <a:rPr lang="en-CA" sz="2000" b="1" dirty="0" smtClean="0">
                <a:latin typeface="Comic Sans MS" pitchFamily="66" charset="0"/>
              </a:rPr>
              <a:t>Making 2 new graphs in less than 30 sec!</a:t>
            </a:r>
            <a:endParaRPr lang="en-CA" sz="2000" b="1" dirty="0">
              <a:latin typeface="Comic Sans MS" pitchFamily="66" charset="0"/>
            </a:endParaRPr>
          </a:p>
        </p:txBody>
      </p:sp>
      <p:sp>
        <p:nvSpPr>
          <p:cNvPr id="12" name="Rectangle 11"/>
          <p:cNvSpPr/>
          <p:nvPr/>
        </p:nvSpPr>
        <p:spPr>
          <a:xfrm>
            <a:off x="5953796" y="0"/>
            <a:ext cx="2853410"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CA"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Copy &amp; Paste Twice. </a:t>
            </a:r>
          </a:p>
          <a:p>
            <a:r>
              <a:rPr lang="en-CA"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Then click in these 2 graphs </a:t>
            </a:r>
          </a:p>
          <a:p>
            <a:r>
              <a:rPr lang="en-CA"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and make your changes! </a:t>
            </a:r>
            <a:endParaRPr lang="en-CA"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1026" name="Picture 2"/>
          <p:cNvPicPr>
            <a:picLocks noChangeAspect="1" noChangeArrowheads="1"/>
          </p:cNvPicPr>
          <p:nvPr/>
        </p:nvPicPr>
        <p:blipFill>
          <a:blip r:embed="rId3" cstate="print"/>
          <a:srcRect/>
          <a:stretch>
            <a:fillRect/>
          </a:stretch>
        </p:blipFill>
        <p:spPr bwMode="auto">
          <a:xfrm>
            <a:off x="344101" y="1988840"/>
            <a:ext cx="8692395" cy="4680520"/>
          </a:xfrm>
          <a:prstGeom prst="rect">
            <a:avLst/>
          </a:prstGeom>
          <a:noFill/>
          <a:ln w="50800">
            <a:solidFill>
              <a:schemeClr val="tx1"/>
            </a:solidFill>
            <a:miter lim="800000"/>
            <a:headEnd/>
            <a:tailEnd/>
          </a:ln>
        </p:spPr>
      </p:pic>
      <p:sp>
        <p:nvSpPr>
          <p:cNvPr id="10" name="Down Arrow 9"/>
          <p:cNvSpPr/>
          <p:nvPr/>
        </p:nvSpPr>
        <p:spPr>
          <a:xfrm rot="18872152">
            <a:off x="25301" y="2020538"/>
            <a:ext cx="1136509" cy="1053672"/>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b="1" dirty="0" smtClean="0">
                <a:ln w="18000">
                  <a:solidFill>
                    <a:schemeClr val="accent2">
                      <a:satMod val="140000"/>
                    </a:schemeClr>
                  </a:solidFill>
                  <a:prstDash val="solid"/>
                  <a:miter lim="800000"/>
                </a:ln>
                <a:solidFill>
                  <a:schemeClr val="tx1"/>
                </a:solidFill>
              </a:rPr>
              <a:t>TO</a:t>
            </a:r>
            <a:endParaRPr lang="en-CA" sz="2400" b="1" dirty="0">
              <a:ln w="18000">
                <a:solidFill>
                  <a:schemeClr val="accent2">
                    <a:satMod val="140000"/>
                  </a:schemeClr>
                </a:solidFill>
                <a:prstDash val="solid"/>
                <a:miter lim="800000"/>
              </a:ln>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0" y="0"/>
            <a:ext cx="9144000" cy="1368152"/>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Rectangle 16"/>
          <p:cNvSpPr/>
          <p:nvPr/>
        </p:nvSpPr>
        <p:spPr>
          <a:xfrm>
            <a:off x="0" y="188640"/>
            <a:ext cx="9144000" cy="1077218"/>
          </a:xfrm>
          <a:prstGeom prst="rect">
            <a:avLst/>
          </a:prstGeom>
          <a:noFill/>
        </p:spPr>
        <p:txBody>
          <a:bodyPr wrap="square" lIns="91440" tIns="45720" rIns="91440" bIns="45720">
            <a:spAutoFit/>
            <a:scene3d>
              <a:camera prst="obliqueBottomRight"/>
              <a:lightRig rig="threePt" dir="t"/>
            </a:scene3d>
          </a:bodyPr>
          <a:lstStyle/>
          <a:p>
            <a:pPr algn="ctr"/>
            <a:r>
              <a:rPr lang="en-CA" sz="32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Arithmetic  Equations</a:t>
            </a:r>
          </a:p>
          <a:p>
            <a:pPr algn="ctr"/>
            <a:r>
              <a:rPr lang="en-US" sz="32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BASIC KNOWLEDGE</a:t>
            </a:r>
            <a:endParaRPr lang="en-CA" sz="3200" b="1" dirty="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endParaRPr>
          </a:p>
        </p:txBody>
      </p:sp>
      <p:sp>
        <p:nvSpPr>
          <p:cNvPr id="9" name="TextBox 8"/>
          <p:cNvSpPr txBox="1"/>
          <p:nvPr/>
        </p:nvSpPr>
        <p:spPr>
          <a:xfrm>
            <a:off x="0" y="1340768"/>
            <a:ext cx="9144000" cy="400110"/>
          </a:xfrm>
          <a:prstGeom prst="rect">
            <a:avLst/>
          </a:prstGeom>
          <a:noFill/>
        </p:spPr>
        <p:txBody>
          <a:bodyPr wrap="square" rtlCol="0">
            <a:spAutoFit/>
          </a:bodyPr>
          <a:lstStyle/>
          <a:p>
            <a:r>
              <a:rPr lang="en-CA" sz="2000" b="1" dirty="0" smtClean="0">
                <a:solidFill>
                  <a:srgbClr val="FF0000"/>
                </a:solidFill>
              </a:rPr>
              <a:t>I will assume that you possess basic knowledge of Excel (see Tutorials 1&amp;2)</a:t>
            </a:r>
            <a:endParaRPr lang="en-CA" sz="2000" b="1" dirty="0">
              <a:solidFill>
                <a:srgbClr val="FF0000"/>
              </a:solidFill>
            </a:endParaRPr>
          </a:p>
        </p:txBody>
      </p:sp>
      <p:sp>
        <p:nvSpPr>
          <p:cNvPr id="10" name="TextBox 9"/>
          <p:cNvSpPr txBox="1"/>
          <p:nvPr/>
        </p:nvSpPr>
        <p:spPr>
          <a:xfrm>
            <a:off x="179512" y="1844824"/>
            <a:ext cx="5832648" cy="400110"/>
          </a:xfrm>
          <a:prstGeom prst="rect">
            <a:avLst/>
          </a:prstGeom>
          <a:noFill/>
        </p:spPr>
        <p:txBody>
          <a:bodyPr wrap="square" rtlCol="0">
            <a:spAutoFit/>
          </a:bodyPr>
          <a:lstStyle/>
          <a:p>
            <a:r>
              <a:rPr lang="en-CA" sz="2000" b="1" dirty="0" smtClean="0">
                <a:latin typeface="Comic Sans MS" pitchFamily="66" charset="0"/>
              </a:rPr>
              <a:t>In this tutorial you will learn how to go from </a:t>
            </a:r>
            <a:endParaRPr lang="en-CA" sz="2000" b="1" dirty="0">
              <a:latin typeface="Comic Sans MS" pitchFamily="66" charset="0"/>
            </a:endParaRPr>
          </a:p>
        </p:txBody>
      </p:sp>
      <p:pic>
        <p:nvPicPr>
          <p:cNvPr id="12" name="Picture 3"/>
          <p:cNvPicPr>
            <a:picLocks noChangeAspect="1" noChangeArrowheads="1"/>
          </p:cNvPicPr>
          <p:nvPr/>
        </p:nvPicPr>
        <p:blipFill>
          <a:blip r:embed="rId2" cstate="print"/>
          <a:srcRect/>
          <a:stretch>
            <a:fillRect/>
          </a:stretch>
        </p:blipFill>
        <p:spPr bwMode="auto">
          <a:xfrm>
            <a:off x="539552" y="3042452"/>
            <a:ext cx="8604448" cy="3815548"/>
          </a:xfrm>
          <a:prstGeom prst="rect">
            <a:avLst/>
          </a:prstGeom>
          <a:noFill/>
          <a:ln w="9525">
            <a:noFill/>
            <a:miter lim="800000"/>
            <a:headEnd/>
            <a:tailEnd/>
          </a:ln>
        </p:spPr>
      </p:pic>
      <p:sp>
        <p:nvSpPr>
          <p:cNvPr id="13" name="Down Arrow 12"/>
          <p:cNvSpPr/>
          <p:nvPr/>
        </p:nvSpPr>
        <p:spPr>
          <a:xfrm>
            <a:off x="5004048" y="2276872"/>
            <a:ext cx="1080120" cy="792088"/>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endParaRPr>
          </a:p>
        </p:txBody>
      </p:sp>
      <p:sp>
        <p:nvSpPr>
          <p:cNvPr id="11" name="TextBox 10"/>
          <p:cNvSpPr txBox="1"/>
          <p:nvPr/>
        </p:nvSpPr>
        <p:spPr>
          <a:xfrm rot="21438773">
            <a:off x="5148533" y="2586443"/>
            <a:ext cx="927487" cy="369332"/>
          </a:xfrm>
          <a:prstGeom prst="rect">
            <a:avLst/>
          </a:prstGeom>
          <a:noFill/>
        </p:spPr>
        <p:txBody>
          <a:bodyPr wrap="square" rtlCol="0">
            <a:spAutoFit/>
          </a:bodyPr>
          <a:lstStyle/>
          <a:p>
            <a:r>
              <a:rPr lang="en-CA" b="1" dirty="0" smtClean="0">
                <a:latin typeface="Comic Sans MS" pitchFamily="66" charset="0"/>
              </a:rPr>
              <a:t>THIS</a:t>
            </a:r>
            <a:endParaRPr lang="en-CA" b="1" dirty="0">
              <a:latin typeface="Comic Sans MS" pitchFamily="66"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0" y="6093296"/>
            <a:ext cx="9144000" cy="523220"/>
          </a:xfrm>
          <a:prstGeom prst="rect">
            <a:avLst/>
          </a:prstGeom>
          <a:noFill/>
        </p:spPr>
        <p:txBody>
          <a:bodyPr wrap="square" rtlCol="0">
            <a:spAutoFit/>
          </a:bodyPr>
          <a:lstStyle/>
          <a:p>
            <a:r>
              <a:rPr lang="en-CA" sz="1400" i="1" dirty="0" smtClean="0"/>
              <a:t>(*) In </a:t>
            </a:r>
            <a:r>
              <a:rPr lang="en-CA" sz="1400" i="1" dirty="0" err="1" smtClean="0"/>
              <a:t>Biol</a:t>
            </a:r>
            <a:r>
              <a:rPr lang="en-CA" sz="1400" i="1" dirty="0" smtClean="0"/>
              <a:t> 363 we will assume that means are significantly different from each other if their confidence intervals do not overlap -  (in “real life” you should be doing proper statistical analysis!)</a:t>
            </a:r>
            <a:endParaRPr lang="en-CA" sz="1400" i="1" dirty="0"/>
          </a:p>
        </p:txBody>
      </p:sp>
      <p:sp>
        <p:nvSpPr>
          <p:cNvPr id="10" name="TextBox 9"/>
          <p:cNvSpPr txBox="1"/>
          <p:nvPr/>
        </p:nvSpPr>
        <p:spPr>
          <a:xfrm>
            <a:off x="0" y="0"/>
            <a:ext cx="9144000" cy="738664"/>
          </a:xfrm>
          <a:prstGeom prst="rect">
            <a:avLst/>
          </a:prstGeom>
          <a:solidFill>
            <a:schemeClr val="accent6">
              <a:lumMod val="75000"/>
            </a:schemeClr>
          </a:solidFill>
        </p:spPr>
        <p:txBody>
          <a:bodyPr wrap="square" rtlCol="0">
            <a:spAutoFit/>
          </a:bodyPr>
          <a:lstStyle/>
          <a:p>
            <a:r>
              <a:rPr lang="en-CA" sz="2400" b="1" dirty="0" smtClean="0"/>
              <a:t>Hey!</a:t>
            </a:r>
            <a:r>
              <a:rPr lang="en-CA" sz="2400" b="1" dirty="0" smtClean="0">
                <a:uFill>
                  <a:solidFill>
                    <a:srgbClr val="FF0000"/>
                  </a:solidFill>
                </a:uFill>
                <a:latin typeface="Comic Sans MS" pitchFamily="66" charset="0"/>
              </a:rPr>
              <a:t> </a:t>
            </a:r>
            <a:r>
              <a:rPr lang="en-CA" b="1" dirty="0" smtClean="0">
                <a:uFill>
                  <a:solidFill>
                    <a:srgbClr val="FF0000"/>
                  </a:solidFill>
                </a:uFill>
                <a:latin typeface="Comic Sans MS" pitchFamily="66" charset="0"/>
              </a:rPr>
              <a:t>If we standardise brain size relatively to body weight, there is no significant difference between genders.</a:t>
            </a:r>
            <a:endParaRPr lang="en-CA" b="1" dirty="0"/>
          </a:p>
        </p:txBody>
      </p:sp>
      <p:pic>
        <p:nvPicPr>
          <p:cNvPr id="2050" name="Picture 2"/>
          <p:cNvPicPr>
            <a:picLocks noChangeAspect="1" noChangeArrowheads="1"/>
          </p:cNvPicPr>
          <p:nvPr/>
        </p:nvPicPr>
        <p:blipFill>
          <a:blip r:embed="rId2" cstate="print"/>
          <a:srcRect/>
          <a:stretch>
            <a:fillRect/>
          </a:stretch>
        </p:blipFill>
        <p:spPr bwMode="auto">
          <a:xfrm>
            <a:off x="-36512" y="1052736"/>
            <a:ext cx="9144000" cy="4923692"/>
          </a:xfrm>
          <a:prstGeom prst="rect">
            <a:avLst/>
          </a:prstGeom>
          <a:noFill/>
          <a:ln w="9525">
            <a:noFill/>
            <a:miter lim="800000"/>
            <a:headEnd/>
            <a:tailEnd/>
          </a:ln>
        </p:spPr>
      </p:pic>
      <p:cxnSp>
        <p:nvCxnSpPr>
          <p:cNvPr id="6" name="Straight Connector 5"/>
          <p:cNvCxnSpPr/>
          <p:nvPr/>
        </p:nvCxnSpPr>
        <p:spPr>
          <a:xfrm rot="5400000">
            <a:off x="8460432" y="2204864"/>
            <a:ext cx="129614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a:stretch>
            <a:fillRect/>
          </a:stretch>
        </p:blipFill>
        <p:spPr bwMode="auto">
          <a:xfrm>
            <a:off x="0" y="1202293"/>
            <a:ext cx="8964488" cy="4827032"/>
          </a:xfrm>
          <a:prstGeom prst="rect">
            <a:avLst/>
          </a:prstGeom>
          <a:noFill/>
          <a:ln w="9525">
            <a:noFill/>
            <a:miter lim="800000"/>
            <a:headEnd/>
            <a:tailEnd/>
          </a:ln>
        </p:spPr>
      </p:pic>
      <p:sp>
        <p:nvSpPr>
          <p:cNvPr id="7" name="TextBox 6"/>
          <p:cNvSpPr txBox="1"/>
          <p:nvPr/>
        </p:nvSpPr>
        <p:spPr>
          <a:xfrm>
            <a:off x="3563888" y="0"/>
            <a:ext cx="1156022" cy="461665"/>
          </a:xfrm>
          <a:prstGeom prst="rect">
            <a:avLst/>
          </a:prstGeom>
          <a:noFill/>
        </p:spPr>
        <p:txBody>
          <a:bodyPr wrap="square" rtlCol="0">
            <a:spAutoFit/>
          </a:bodyPr>
          <a:lstStyle/>
          <a:p>
            <a:r>
              <a:rPr lang="en-CA" sz="2400" b="1" dirty="0" smtClean="0">
                <a:latin typeface="Comic Sans MS" pitchFamily="66" charset="0"/>
              </a:rPr>
              <a:t>To</a:t>
            </a:r>
            <a:endParaRPr lang="en-CA" sz="2400" b="1" dirty="0">
              <a:latin typeface="Comic Sans MS" pitchFamily="66" charset="0"/>
            </a:endParaRPr>
          </a:p>
        </p:txBody>
      </p:sp>
      <p:sp>
        <p:nvSpPr>
          <p:cNvPr id="6" name="Down Arrow 5"/>
          <p:cNvSpPr/>
          <p:nvPr/>
        </p:nvSpPr>
        <p:spPr>
          <a:xfrm>
            <a:off x="3203848" y="476673"/>
            <a:ext cx="1440160" cy="936103"/>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endParaRPr>
          </a:p>
        </p:txBody>
      </p:sp>
      <p:sp>
        <p:nvSpPr>
          <p:cNvPr id="4" name="TextBox 3"/>
          <p:cNvSpPr txBox="1"/>
          <p:nvPr/>
        </p:nvSpPr>
        <p:spPr>
          <a:xfrm>
            <a:off x="0" y="0"/>
            <a:ext cx="498855" cy="400110"/>
          </a:xfrm>
          <a:prstGeom prst="rect">
            <a:avLst/>
          </a:prstGeom>
          <a:noFill/>
        </p:spPr>
        <p:txBody>
          <a:bodyPr wrap="none" rtlCol="0">
            <a:spAutoFit/>
          </a:bodyPr>
          <a:lstStyle/>
          <a:p>
            <a:r>
              <a:rPr lang="en-CA" sz="2000" b="1" dirty="0" smtClean="0">
                <a:latin typeface="Comic Sans MS" pitchFamily="66" charset="0"/>
              </a:rPr>
              <a:t>3-</a:t>
            </a:r>
            <a:endParaRPr lang="en-CA" sz="2000" b="1" dirty="0">
              <a:latin typeface="Comic Sans MS" pitchFamily="66" charset="0"/>
            </a:endParaRPr>
          </a:p>
        </p:txBody>
      </p:sp>
      <p:cxnSp>
        <p:nvCxnSpPr>
          <p:cNvPr id="12" name="Straight Arrow Connector 11"/>
          <p:cNvCxnSpPr/>
          <p:nvPr/>
        </p:nvCxnSpPr>
        <p:spPr>
          <a:xfrm rot="10800000" flipV="1">
            <a:off x="5004048" y="1268760"/>
            <a:ext cx="1440160" cy="864096"/>
          </a:xfrm>
          <a:prstGeom prst="straightConnector1">
            <a:avLst/>
          </a:prstGeom>
          <a:ln w="508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rot="21438773">
            <a:off x="3492349" y="858250"/>
            <a:ext cx="927487" cy="369332"/>
          </a:xfrm>
          <a:prstGeom prst="rect">
            <a:avLst/>
          </a:prstGeom>
          <a:noFill/>
        </p:spPr>
        <p:txBody>
          <a:bodyPr wrap="square" rtlCol="0">
            <a:spAutoFit/>
          </a:bodyPr>
          <a:lstStyle/>
          <a:p>
            <a:r>
              <a:rPr lang="en-CA" b="1" dirty="0" smtClean="0">
                <a:latin typeface="Comic Sans MS" pitchFamily="66" charset="0"/>
              </a:rPr>
              <a:t>THAT</a:t>
            </a:r>
            <a:endParaRPr lang="en-CA" b="1" dirty="0">
              <a:latin typeface="Comic Sans MS" pitchFamily="66" charset="0"/>
            </a:endParaRPr>
          </a:p>
        </p:txBody>
      </p:sp>
      <p:sp>
        <p:nvSpPr>
          <p:cNvPr id="14" name="TextBox 13"/>
          <p:cNvSpPr txBox="1"/>
          <p:nvPr/>
        </p:nvSpPr>
        <p:spPr>
          <a:xfrm>
            <a:off x="6055593" y="116632"/>
            <a:ext cx="1386392" cy="1200329"/>
          </a:xfrm>
          <a:prstGeom prst="rect">
            <a:avLst/>
          </a:prstGeom>
          <a:noFill/>
        </p:spPr>
        <p:txBody>
          <a:bodyPr wrap="square" rtlCol="0">
            <a:spAutoFit/>
          </a:bodyPr>
          <a:lstStyle/>
          <a:p>
            <a:pPr algn="ctr"/>
            <a:r>
              <a:rPr lang="en-CA" b="1" dirty="0" smtClean="0">
                <a:solidFill>
                  <a:schemeClr val="accent6">
                    <a:lumMod val="75000"/>
                  </a:schemeClr>
                </a:solidFill>
                <a:latin typeface="Comic Sans MS" pitchFamily="66" charset="0"/>
              </a:rPr>
              <a:t>Learn how to use Arithmetic Equations</a:t>
            </a:r>
            <a:endParaRPr lang="en-CA" b="1" dirty="0">
              <a:solidFill>
                <a:schemeClr val="accent6">
                  <a:lumMod val="75000"/>
                </a:schemeClr>
              </a:solidFill>
              <a:latin typeface="Comic Sans MS" pitchFamily="66" charset="0"/>
            </a:endParaRPr>
          </a:p>
        </p:txBody>
      </p:sp>
      <p:sp>
        <p:nvSpPr>
          <p:cNvPr id="15" name="Rounded Rectangle 14"/>
          <p:cNvSpPr/>
          <p:nvPr/>
        </p:nvSpPr>
        <p:spPr>
          <a:xfrm>
            <a:off x="3131840" y="3573016"/>
            <a:ext cx="5868144" cy="2520280"/>
          </a:xfrm>
          <a:prstGeom prst="round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TextBox 15"/>
          <p:cNvSpPr txBox="1"/>
          <p:nvPr/>
        </p:nvSpPr>
        <p:spPr>
          <a:xfrm>
            <a:off x="-108520" y="6021288"/>
            <a:ext cx="3427709" cy="646331"/>
          </a:xfrm>
          <a:prstGeom prst="rect">
            <a:avLst/>
          </a:prstGeom>
          <a:noFill/>
        </p:spPr>
        <p:txBody>
          <a:bodyPr wrap="square" rtlCol="0">
            <a:spAutoFit/>
          </a:bodyPr>
          <a:lstStyle/>
          <a:p>
            <a:pPr algn="ctr"/>
            <a:r>
              <a:rPr lang="en-CA" b="1" dirty="0" smtClean="0">
                <a:solidFill>
                  <a:schemeClr val="accent6">
                    <a:lumMod val="75000"/>
                  </a:schemeClr>
                </a:solidFill>
                <a:latin typeface="Comic Sans MS" pitchFamily="66" charset="0"/>
              </a:rPr>
              <a:t>Learn how to make 2 graphs in less than 30 sec.</a:t>
            </a:r>
            <a:endParaRPr lang="en-CA" b="1" dirty="0">
              <a:solidFill>
                <a:schemeClr val="accent6">
                  <a:lumMod val="75000"/>
                </a:schemeClr>
              </a:solidFill>
              <a:latin typeface="Comic Sans MS" pitchFamily="66" charset="0"/>
            </a:endParaRPr>
          </a:p>
        </p:txBody>
      </p:sp>
      <p:sp>
        <p:nvSpPr>
          <p:cNvPr id="19" name="Rounded Rectangle 18"/>
          <p:cNvSpPr/>
          <p:nvPr/>
        </p:nvSpPr>
        <p:spPr>
          <a:xfrm>
            <a:off x="3851920" y="2060848"/>
            <a:ext cx="1152128" cy="936104"/>
          </a:xfrm>
          <a:prstGeom prst="roundRect">
            <a:avLst/>
          </a:prstGeom>
          <a:noFill/>
          <a:ln w="508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ounded Rectangle 19"/>
          <p:cNvSpPr/>
          <p:nvPr/>
        </p:nvSpPr>
        <p:spPr>
          <a:xfrm>
            <a:off x="7812360" y="2060848"/>
            <a:ext cx="1152128" cy="936104"/>
          </a:xfrm>
          <a:prstGeom prst="roundRect">
            <a:avLst/>
          </a:prstGeom>
          <a:noFill/>
          <a:ln w="508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22" name="Straight Arrow Connector 21"/>
          <p:cNvCxnSpPr/>
          <p:nvPr/>
        </p:nvCxnSpPr>
        <p:spPr>
          <a:xfrm>
            <a:off x="6732240" y="1268760"/>
            <a:ext cx="1080120" cy="936104"/>
          </a:xfrm>
          <a:prstGeom prst="straightConnector1">
            <a:avLst/>
          </a:prstGeom>
          <a:ln w="508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V="1">
            <a:off x="2771800" y="6093296"/>
            <a:ext cx="1152128" cy="432048"/>
          </a:xfrm>
          <a:prstGeom prst="straightConnector1">
            <a:avLst/>
          </a:prstGeom>
          <a:ln w="508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475656" y="260648"/>
            <a:ext cx="1386392" cy="923330"/>
          </a:xfrm>
          <a:prstGeom prst="rect">
            <a:avLst/>
          </a:prstGeom>
          <a:noFill/>
        </p:spPr>
        <p:txBody>
          <a:bodyPr wrap="square" rtlCol="0">
            <a:spAutoFit/>
          </a:bodyPr>
          <a:lstStyle/>
          <a:p>
            <a:pPr algn="ctr"/>
            <a:r>
              <a:rPr lang="en-CA" b="1" dirty="0" smtClean="0">
                <a:solidFill>
                  <a:schemeClr val="accent6">
                    <a:lumMod val="75000"/>
                  </a:schemeClr>
                </a:solidFill>
                <a:latin typeface="Comic Sans MS" pitchFamily="66" charset="0"/>
              </a:rPr>
              <a:t>Insert an extra column</a:t>
            </a:r>
            <a:endParaRPr lang="en-CA" b="1" dirty="0">
              <a:solidFill>
                <a:schemeClr val="accent6">
                  <a:lumMod val="75000"/>
                </a:schemeClr>
              </a:solidFill>
              <a:latin typeface="Comic Sans MS" pitchFamily="66" charset="0"/>
            </a:endParaRPr>
          </a:p>
        </p:txBody>
      </p:sp>
      <p:cxnSp>
        <p:nvCxnSpPr>
          <p:cNvPr id="21" name="Straight Arrow Connector 20"/>
          <p:cNvCxnSpPr/>
          <p:nvPr/>
        </p:nvCxnSpPr>
        <p:spPr>
          <a:xfrm rot="16200000" flipH="1">
            <a:off x="2555776" y="1124744"/>
            <a:ext cx="792088" cy="648072"/>
          </a:xfrm>
          <a:prstGeom prst="straightConnector1">
            <a:avLst/>
          </a:prstGeom>
          <a:ln w="508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499992" y="476672"/>
            <a:ext cx="1386392" cy="584775"/>
          </a:xfrm>
          <a:prstGeom prst="rect">
            <a:avLst/>
          </a:prstGeom>
          <a:noFill/>
        </p:spPr>
        <p:txBody>
          <a:bodyPr wrap="square" rtlCol="0">
            <a:spAutoFit/>
          </a:bodyPr>
          <a:lstStyle/>
          <a:p>
            <a:pPr algn="ctr"/>
            <a:r>
              <a:rPr lang="en-CA" sz="1600" b="1" dirty="0" smtClean="0">
                <a:solidFill>
                  <a:schemeClr val="accent6">
                    <a:lumMod val="75000"/>
                  </a:schemeClr>
                </a:solidFill>
                <a:latin typeface="Comic Sans MS" pitchFamily="66" charset="0"/>
              </a:rPr>
              <a:t>Wrap text inside a cell</a:t>
            </a:r>
            <a:endParaRPr lang="en-CA" sz="1600" b="1" dirty="0">
              <a:solidFill>
                <a:schemeClr val="accent6">
                  <a:lumMod val="75000"/>
                </a:schemeClr>
              </a:solidFill>
              <a:latin typeface="Comic Sans MS" pitchFamily="66" charset="0"/>
            </a:endParaRPr>
          </a:p>
        </p:txBody>
      </p:sp>
      <p:cxnSp>
        <p:nvCxnSpPr>
          <p:cNvPr id="25" name="Straight Arrow Connector 24"/>
          <p:cNvCxnSpPr/>
          <p:nvPr/>
        </p:nvCxnSpPr>
        <p:spPr>
          <a:xfrm rot="5400000">
            <a:off x="4680012" y="1304764"/>
            <a:ext cx="792088" cy="288032"/>
          </a:xfrm>
          <a:prstGeom prst="straightConnector1">
            <a:avLst/>
          </a:prstGeom>
          <a:ln w="381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0" y="0"/>
            <a:ext cx="9144000" cy="54868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Rectangle 16"/>
          <p:cNvSpPr/>
          <p:nvPr/>
        </p:nvSpPr>
        <p:spPr>
          <a:xfrm>
            <a:off x="0" y="0"/>
            <a:ext cx="9144000" cy="584775"/>
          </a:xfrm>
          <a:prstGeom prst="rect">
            <a:avLst/>
          </a:prstGeom>
          <a:noFill/>
        </p:spPr>
        <p:txBody>
          <a:bodyPr wrap="square" lIns="91440" tIns="45720" rIns="91440" bIns="45720">
            <a:spAutoFit/>
            <a:scene3d>
              <a:camera prst="obliqueBottomRight"/>
              <a:lightRig rig="threePt" dir="t"/>
            </a:scene3d>
          </a:bodyPr>
          <a:lstStyle/>
          <a:p>
            <a:pPr algn="ctr"/>
            <a:r>
              <a:rPr lang="en-CA" sz="32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Arithmetic  Equations</a:t>
            </a:r>
            <a:endParaRPr lang="en-CA" sz="3200" b="1" dirty="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endParaRPr>
          </a:p>
        </p:txBody>
      </p:sp>
      <p:sp>
        <p:nvSpPr>
          <p:cNvPr id="9" name="TextBox 8"/>
          <p:cNvSpPr txBox="1"/>
          <p:nvPr/>
        </p:nvSpPr>
        <p:spPr>
          <a:xfrm>
            <a:off x="0" y="548680"/>
            <a:ext cx="9144000" cy="400110"/>
          </a:xfrm>
          <a:prstGeom prst="rect">
            <a:avLst/>
          </a:prstGeom>
          <a:noFill/>
        </p:spPr>
        <p:txBody>
          <a:bodyPr wrap="square" rtlCol="0">
            <a:spAutoFit/>
          </a:bodyPr>
          <a:lstStyle/>
          <a:p>
            <a:r>
              <a:rPr lang="en-CA" sz="2000" b="1" dirty="0" smtClean="0">
                <a:solidFill>
                  <a:srgbClr val="FF0000"/>
                </a:solidFill>
              </a:rPr>
              <a:t>I will assume that you possess basic knowledge of Excel (see Tutorials 1&amp;2)</a:t>
            </a:r>
            <a:endParaRPr lang="en-CA" sz="2000" b="1" dirty="0">
              <a:solidFill>
                <a:srgbClr val="FF0000"/>
              </a:solidFill>
            </a:endParaRPr>
          </a:p>
        </p:txBody>
      </p:sp>
      <p:sp>
        <p:nvSpPr>
          <p:cNvPr id="10" name="TextBox 9"/>
          <p:cNvSpPr txBox="1"/>
          <p:nvPr/>
        </p:nvSpPr>
        <p:spPr>
          <a:xfrm>
            <a:off x="35496" y="980728"/>
            <a:ext cx="5832648" cy="400110"/>
          </a:xfrm>
          <a:prstGeom prst="rect">
            <a:avLst/>
          </a:prstGeom>
          <a:noFill/>
        </p:spPr>
        <p:txBody>
          <a:bodyPr wrap="square" rtlCol="0">
            <a:spAutoFit/>
          </a:bodyPr>
          <a:lstStyle/>
          <a:p>
            <a:r>
              <a:rPr lang="en-CA" sz="2000" b="1" dirty="0" smtClean="0">
                <a:latin typeface="Comic Sans MS" pitchFamily="66" charset="0"/>
              </a:rPr>
              <a:t>In this tutorial you will learn how to go from </a:t>
            </a:r>
            <a:endParaRPr lang="en-CA" sz="2000" b="1" dirty="0">
              <a:latin typeface="Comic Sans MS" pitchFamily="66" charset="0"/>
            </a:endParaRPr>
          </a:p>
        </p:txBody>
      </p:sp>
      <p:pic>
        <p:nvPicPr>
          <p:cNvPr id="12" name="Picture 3"/>
          <p:cNvPicPr>
            <a:picLocks noChangeAspect="1" noChangeArrowheads="1"/>
          </p:cNvPicPr>
          <p:nvPr/>
        </p:nvPicPr>
        <p:blipFill>
          <a:blip r:embed="rId2" cstate="print"/>
          <a:srcRect/>
          <a:stretch>
            <a:fillRect/>
          </a:stretch>
        </p:blipFill>
        <p:spPr bwMode="auto">
          <a:xfrm>
            <a:off x="216024" y="1700808"/>
            <a:ext cx="8604448" cy="3815548"/>
          </a:xfrm>
          <a:prstGeom prst="rect">
            <a:avLst/>
          </a:prstGeom>
          <a:noFill/>
          <a:ln w="9525">
            <a:noFill/>
            <a:miter lim="800000"/>
            <a:headEnd/>
            <a:tailEnd/>
          </a:ln>
        </p:spPr>
      </p:pic>
      <p:sp>
        <p:nvSpPr>
          <p:cNvPr id="13" name="Down Arrow 12"/>
          <p:cNvSpPr/>
          <p:nvPr/>
        </p:nvSpPr>
        <p:spPr>
          <a:xfrm>
            <a:off x="5615608" y="1124744"/>
            <a:ext cx="1080120" cy="792088"/>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endParaRPr>
          </a:p>
        </p:txBody>
      </p:sp>
      <p:sp>
        <p:nvSpPr>
          <p:cNvPr id="11" name="TextBox 10"/>
          <p:cNvSpPr txBox="1"/>
          <p:nvPr/>
        </p:nvSpPr>
        <p:spPr>
          <a:xfrm rot="21438773">
            <a:off x="5760093" y="1434315"/>
            <a:ext cx="927487" cy="369332"/>
          </a:xfrm>
          <a:prstGeom prst="rect">
            <a:avLst/>
          </a:prstGeom>
          <a:noFill/>
        </p:spPr>
        <p:txBody>
          <a:bodyPr wrap="square" rtlCol="0">
            <a:spAutoFit/>
          </a:bodyPr>
          <a:lstStyle/>
          <a:p>
            <a:r>
              <a:rPr lang="en-CA" b="1" dirty="0" smtClean="0">
                <a:latin typeface="Comic Sans MS" pitchFamily="66" charset="0"/>
              </a:rPr>
              <a:t>THIS</a:t>
            </a:r>
            <a:endParaRPr lang="en-CA" b="1" dirty="0">
              <a:latin typeface="Comic Sans MS" pitchFamily="66" charset="0"/>
            </a:endParaRPr>
          </a:p>
        </p:txBody>
      </p:sp>
      <p:pic>
        <p:nvPicPr>
          <p:cNvPr id="1026" name="Picture 2"/>
          <p:cNvPicPr>
            <a:picLocks noChangeAspect="1" noChangeArrowheads="1"/>
          </p:cNvPicPr>
          <p:nvPr/>
        </p:nvPicPr>
        <p:blipFill>
          <a:blip r:embed="rId3" cstate="print"/>
          <a:srcRect/>
          <a:stretch>
            <a:fillRect/>
          </a:stretch>
        </p:blipFill>
        <p:spPr bwMode="auto">
          <a:xfrm>
            <a:off x="6067003" y="5445224"/>
            <a:ext cx="1457325" cy="1028700"/>
          </a:xfrm>
          <a:prstGeom prst="rect">
            <a:avLst/>
          </a:prstGeom>
          <a:noFill/>
          <a:ln w="9525">
            <a:noFill/>
            <a:miter lim="800000"/>
            <a:headEnd/>
            <a:tailEnd/>
          </a:ln>
        </p:spPr>
      </p:pic>
      <p:sp>
        <p:nvSpPr>
          <p:cNvPr id="19" name="Oval Callout 18"/>
          <p:cNvSpPr/>
          <p:nvPr/>
        </p:nvSpPr>
        <p:spPr>
          <a:xfrm>
            <a:off x="3114675" y="5589240"/>
            <a:ext cx="2160240" cy="864096"/>
          </a:xfrm>
          <a:prstGeom prst="wedgeEllipseCallout">
            <a:avLst>
              <a:gd name="adj1" fmla="val 96636"/>
              <a:gd name="adj2" fmla="val -2139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000" b="1" dirty="0" smtClean="0">
                <a:solidFill>
                  <a:srgbClr val="0000FF"/>
                </a:solidFill>
                <a:latin typeface="Comic Sans MS" pitchFamily="66" charset="0"/>
              </a:rPr>
              <a:t>Click on the arrow!</a:t>
            </a:r>
            <a:endParaRPr lang="en-CA" sz="1200" b="1" dirty="0">
              <a:solidFill>
                <a:srgbClr val="0000FF"/>
              </a:solidFill>
              <a:latin typeface="Chiller" pitchFamily="82" charset="0"/>
            </a:endParaRPr>
          </a:p>
        </p:txBody>
      </p:sp>
      <p:sp>
        <p:nvSpPr>
          <p:cNvPr id="15" name="Down Arrow 14"/>
          <p:cNvSpPr/>
          <p:nvPr/>
        </p:nvSpPr>
        <p:spPr>
          <a:xfrm rot="16200000">
            <a:off x="7776356" y="5553237"/>
            <a:ext cx="1440160" cy="936103"/>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CA" b="1" dirty="0" smtClean="0">
                <a:solidFill>
                  <a:srgbClr val="0000FF"/>
                </a:solidFill>
                <a:latin typeface="Comic Sans MS" pitchFamily="66" charset="0"/>
              </a:rPr>
              <a:t>Click  here!</a:t>
            </a:r>
            <a:endParaRPr lang="en-CA" sz="1100" b="1" dirty="0">
              <a:solidFill>
                <a:srgbClr val="0000FF"/>
              </a:solidFill>
              <a:latin typeface="Chiller" pitchFamily="82" charset="0"/>
            </a:endParaRPr>
          </a:p>
        </p:txBody>
      </p:sp>
      <p:sp>
        <p:nvSpPr>
          <p:cNvPr id="20" name="TextBox 19"/>
          <p:cNvSpPr txBox="1"/>
          <p:nvPr/>
        </p:nvSpPr>
        <p:spPr>
          <a:xfrm>
            <a:off x="7088386" y="5849888"/>
            <a:ext cx="1300038" cy="461665"/>
          </a:xfrm>
          <a:prstGeom prst="rect">
            <a:avLst/>
          </a:prstGeom>
          <a:noFill/>
        </p:spPr>
        <p:txBody>
          <a:bodyPr wrap="square" rtlCol="0">
            <a:spAutoFit/>
          </a:bodyPr>
          <a:lstStyle/>
          <a:p>
            <a:pPr algn="ctr"/>
            <a:r>
              <a:rPr lang="en-CA" sz="2400" b="1" dirty="0" smtClean="0">
                <a:latin typeface="Comic Sans MS" pitchFamily="66" charset="0"/>
              </a:rPr>
              <a:t>to</a:t>
            </a:r>
            <a:endParaRPr lang="en-CA" sz="2400" b="1" dirty="0">
              <a:latin typeface="Comic Sans MS" pitchFamily="66"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p:cNvSpPr/>
          <p:nvPr/>
        </p:nvSpPr>
        <p:spPr>
          <a:xfrm>
            <a:off x="0" y="0"/>
            <a:ext cx="9144000" cy="54868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2" name="Picture 2"/>
          <p:cNvPicPr>
            <a:picLocks noChangeAspect="1" noChangeArrowheads="1"/>
          </p:cNvPicPr>
          <p:nvPr/>
        </p:nvPicPr>
        <p:blipFill>
          <a:blip r:embed="rId2" cstate="print"/>
          <a:srcRect/>
          <a:stretch>
            <a:fillRect/>
          </a:stretch>
        </p:blipFill>
        <p:spPr bwMode="auto">
          <a:xfrm>
            <a:off x="0" y="1420058"/>
            <a:ext cx="8964488" cy="4827032"/>
          </a:xfrm>
          <a:prstGeom prst="rect">
            <a:avLst/>
          </a:prstGeom>
          <a:noFill/>
          <a:ln w="9525">
            <a:noFill/>
            <a:miter lim="800000"/>
            <a:headEnd/>
            <a:tailEnd/>
          </a:ln>
        </p:spPr>
      </p:pic>
      <p:sp>
        <p:nvSpPr>
          <p:cNvPr id="6" name="Down Arrow 5"/>
          <p:cNvSpPr/>
          <p:nvPr/>
        </p:nvSpPr>
        <p:spPr>
          <a:xfrm>
            <a:off x="7596336" y="44625"/>
            <a:ext cx="1440160" cy="936103"/>
          </a:xfrm>
          <a:prstGeom prst="downArrow">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endParaRPr>
          </a:p>
        </p:txBody>
      </p:sp>
      <p:cxnSp>
        <p:nvCxnSpPr>
          <p:cNvPr id="12" name="Straight Arrow Connector 11"/>
          <p:cNvCxnSpPr/>
          <p:nvPr/>
        </p:nvCxnSpPr>
        <p:spPr>
          <a:xfrm rot="10800000" flipV="1">
            <a:off x="5004048" y="1486525"/>
            <a:ext cx="1440160" cy="864096"/>
          </a:xfrm>
          <a:prstGeom prst="straightConnector1">
            <a:avLst/>
          </a:prstGeom>
          <a:ln w="508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rot="21438773">
            <a:off x="7884837" y="445842"/>
            <a:ext cx="927487" cy="369332"/>
          </a:xfrm>
          <a:prstGeom prst="rect">
            <a:avLst/>
          </a:prstGeom>
          <a:noFill/>
        </p:spPr>
        <p:txBody>
          <a:bodyPr wrap="square" rtlCol="0">
            <a:spAutoFit/>
          </a:bodyPr>
          <a:lstStyle/>
          <a:p>
            <a:r>
              <a:rPr lang="en-CA" b="1" dirty="0" smtClean="0">
                <a:latin typeface="Comic Sans MS" pitchFamily="66" charset="0"/>
              </a:rPr>
              <a:t>THAT</a:t>
            </a:r>
            <a:endParaRPr lang="en-CA" b="1" dirty="0">
              <a:latin typeface="Comic Sans MS" pitchFamily="66" charset="0"/>
            </a:endParaRPr>
          </a:p>
        </p:txBody>
      </p:sp>
      <p:sp>
        <p:nvSpPr>
          <p:cNvPr id="14" name="TextBox 13"/>
          <p:cNvSpPr txBox="1"/>
          <p:nvPr/>
        </p:nvSpPr>
        <p:spPr>
          <a:xfrm>
            <a:off x="5796136" y="910461"/>
            <a:ext cx="2620864" cy="646331"/>
          </a:xfrm>
          <a:prstGeom prst="rect">
            <a:avLst/>
          </a:prstGeom>
          <a:noFill/>
        </p:spPr>
        <p:txBody>
          <a:bodyPr wrap="square" rtlCol="0">
            <a:spAutoFit/>
          </a:bodyPr>
          <a:lstStyle/>
          <a:p>
            <a:pPr algn="ctr"/>
            <a:r>
              <a:rPr lang="en-CA" b="1" dirty="0" smtClean="0">
                <a:solidFill>
                  <a:schemeClr val="accent6">
                    <a:lumMod val="75000"/>
                  </a:schemeClr>
                </a:solidFill>
                <a:latin typeface="Comic Sans MS" pitchFamily="66" charset="0"/>
              </a:rPr>
              <a:t>Learn how to use Arithmetic Equations</a:t>
            </a:r>
            <a:endParaRPr lang="en-CA" b="1" dirty="0">
              <a:solidFill>
                <a:schemeClr val="accent6">
                  <a:lumMod val="75000"/>
                </a:schemeClr>
              </a:solidFill>
              <a:latin typeface="Comic Sans MS" pitchFamily="66" charset="0"/>
            </a:endParaRPr>
          </a:p>
        </p:txBody>
      </p:sp>
      <p:sp>
        <p:nvSpPr>
          <p:cNvPr id="15" name="Rounded Rectangle 14"/>
          <p:cNvSpPr/>
          <p:nvPr/>
        </p:nvSpPr>
        <p:spPr>
          <a:xfrm>
            <a:off x="3131840" y="3790781"/>
            <a:ext cx="5868144" cy="2520280"/>
          </a:xfrm>
          <a:prstGeom prst="round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TextBox 15"/>
          <p:cNvSpPr txBox="1"/>
          <p:nvPr/>
        </p:nvSpPr>
        <p:spPr>
          <a:xfrm>
            <a:off x="-79845" y="6239053"/>
            <a:ext cx="3427709" cy="646331"/>
          </a:xfrm>
          <a:prstGeom prst="rect">
            <a:avLst/>
          </a:prstGeom>
          <a:noFill/>
        </p:spPr>
        <p:txBody>
          <a:bodyPr wrap="square" rtlCol="0">
            <a:spAutoFit/>
          </a:bodyPr>
          <a:lstStyle/>
          <a:p>
            <a:pPr algn="ctr"/>
            <a:r>
              <a:rPr lang="en-CA" b="1" dirty="0" smtClean="0">
                <a:solidFill>
                  <a:schemeClr val="accent6">
                    <a:lumMod val="75000"/>
                  </a:schemeClr>
                </a:solidFill>
                <a:latin typeface="Comic Sans MS" pitchFamily="66" charset="0"/>
              </a:rPr>
              <a:t>Learn how to make 2 graphs in less than 30 sec.</a:t>
            </a:r>
            <a:endParaRPr lang="en-CA" b="1" dirty="0">
              <a:solidFill>
                <a:schemeClr val="accent6">
                  <a:lumMod val="75000"/>
                </a:schemeClr>
              </a:solidFill>
              <a:latin typeface="Comic Sans MS" pitchFamily="66" charset="0"/>
            </a:endParaRPr>
          </a:p>
        </p:txBody>
      </p:sp>
      <p:sp>
        <p:nvSpPr>
          <p:cNvPr id="19" name="Rounded Rectangle 18"/>
          <p:cNvSpPr/>
          <p:nvPr/>
        </p:nvSpPr>
        <p:spPr>
          <a:xfrm>
            <a:off x="3851920" y="2278613"/>
            <a:ext cx="1152128" cy="936104"/>
          </a:xfrm>
          <a:prstGeom prst="roundRect">
            <a:avLst/>
          </a:prstGeom>
          <a:noFill/>
          <a:ln w="508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Rounded Rectangle 19"/>
          <p:cNvSpPr/>
          <p:nvPr/>
        </p:nvSpPr>
        <p:spPr>
          <a:xfrm>
            <a:off x="7812360" y="2278613"/>
            <a:ext cx="1152128" cy="936104"/>
          </a:xfrm>
          <a:prstGeom prst="roundRect">
            <a:avLst/>
          </a:prstGeom>
          <a:noFill/>
          <a:ln w="508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22" name="Straight Arrow Connector 21"/>
          <p:cNvCxnSpPr/>
          <p:nvPr/>
        </p:nvCxnSpPr>
        <p:spPr>
          <a:xfrm>
            <a:off x="6732240" y="1486525"/>
            <a:ext cx="1080120" cy="936104"/>
          </a:xfrm>
          <a:prstGeom prst="straightConnector1">
            <a:avLst/>
          </a:prstGeom>
          <a:ln w="508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V="1">
            <a:off x="2771800" y="6311061"/>
            <a:ext cx="1152128" cy="432048"/>
          </a:xfrm>
          <a:prstGeom prst="straightConnector1">
            <a:avLst/>
          </a:prstGeom>
          <a:ln w="508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395536" y="764704"/>
            <a:ext cx="2592288" cy="646331"/>
          </a:xfrm>
          <a:prstGeom prst="rect">
            <a:avLst/>
          </a:prstGeom>
          <a:noFill/>
        </p:spPr>
        <p:txBody>
          <a:bodyPr wrap="square" rtlCol="0">
            <a:spAutoFit/>
          </a:bodyPr>
          <a:lstStyle/>
          <a:p>
            <a:pPr algn="ctr"/>
            <a:r>
              <a:rPr lang="en-CA" b="1" dirty="0" smtClean="0">
                <a:solidFill>
                  <a:schemeClr val="accent6">
                    <a:lumMod val="75000"/>
                  </a:schemeClr>
                </a:solidFill>
                <a:latin typeface="Comic Sans MS" pitchFamily="66" charset="0"/>
              </a:rPr>
              <a:t>Learn how to insert an extra column</a:t>
            </a:r>
            <a:endParaRPr lang="en-CA" b="1" dirty="0">
              <a:solidFill>
                <a:schemeClr val="accent6">
                  <a:lumMod val="75000"/>
                </a:schemeClr>
              </a:solidFill>
              <a:latin typeface="Comic Sans MS" pitchFamily="66" charset="0"/>
            </a:endParaRPr>
          </a:p>
        </p:txBody>
      </p:sp>
      <p:cxnSp>
        <p:nvCxnSpPr>
          <p:cNvPr id="21" name="Straight Arrow Connector 20"/>
          <p:cNvCxnSpPr/>
          <p:nvPr/>
        </p:nvCxnSpPr>
        <p:spPr>
          <a:xfrm rot="16200000" flipH="1">
            <a:off x="2555776" y="1342509"/>
            <a:ext cx="792088" cy="648072"/>
          </a:xfrm>
          <a:prstGeom prst="straightConnector1">
            <a:avLst/>
          </a:prstGeom>
          <a:ln w="508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707904" y="764704"/>
            <a:ext cx="2034464" cy="584775"/>
          </a:xfrm>
          <a:prstGeom prst="rect">
            <a:avLst/>
          </a:prstGeom>
          <a:noFill/>
        </p:spPr>
        <p:txBody>
          <a:bodyPr wrap="square" rtlCol="0">
            <a:spAutoFit/>
          </a:bodyPr>
          <a:lstStyle/>
          <a:p>
            <a:pPr algn="ctr"/>
            <a:r>
              <a:rPr lang="en-CA" sz="1600" b="1" dirty="0" smtClean="0">
                <a:solidFill>
                  <a:schemeClr val="accent6">
                    <a:lumMod val="75000"/>
                  </a:schemeClr>
                </a:solidFill>
                <a:latin typeface="Comic Sans MS" pitchFamily="66" charset="0"/>
              </a:rPr>
              <a:t>Learn how to wrap text inside a cell</a:t>
            </a:r>
            <a:endParaRPr lang="en-CA" sz="1600" b="1" dirty="0">
              <a:solidFill>
                <a:schemeClr val="accent6">
                  <a:lumMod val="75000"/>
                </a:schemeClr>
              </a:solidFill>
              <a:latin typeface="Comic Sans MS" pitchFamily="66" charset="0"/>
            </a:endParaRPr>
          </a:p>
        </p:txBody>
      </p:sp>
      <p:cxnSp>
        <p:nvCxnSpPr>
          <p:cNvPr id="25" name="Straight Arrow Connector 24"/>
          <p:cNvCxnSpPr/>
          <p:nvPr/>
        </p:nvCxnSpPr>
        <p:spPr>
          <a:xfrm rot="5400000">
            <a:off x="4680012" y="1522529"/>
            <a:ext cx="792088" cy="288032"/>
          </a:xfrm>
          <a:prstGeom prst="straightConnector1">
            <a:avLst/>
          </a:prstGeom>
          <a:ln w="381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0" y="0"/>
            <a:ext cx="9144000" cy="584775"/>
          </a:xfrm>
          <a:prstGeom prst="rect">
            <a:avLst/>
          </a:prstGeom>
          <a:noFill/>
        </p:spPr>
        <p:txBody>
          <a:bodyPr wrap="square" lIns="91440" tIns="45720" rIns="91440" bIns="45720">
            <a:spAutoFit/>
            <a:scene3d>
              <a:camera prst="obliqueBottomRight"/>
              <a:lightRig rig="threePt" dir="t"/>
            </a:scene3d>
          </a:bodyPr>
          <a:lstStyle/>
          <a:p>
            <a:pPr algn="ctr"/>
            <a:r>
              <a:rPr lang="en-CA" sz="3200" b="1" dirty="0" smtClean="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rPr>
              <a:t>Arithmetic  Equations</a:t>
            </a:r>
            <a:endParaRPr lang="en-CA" sz="3200" b="1" dirty="0">
              <a:ln w="12700">
                <a:solidFill>
                  <a:schemeClr val="tx1">
                    <a:lumMod val="95000"/>
                    <a:lumOff val="5000"/>
                  </a:schemeClr>
                </a:solidFill>
                <a:prstDash val="solid"/>
              </a:ln>
              <a:solidFill>
                <a:schemeClr val="bg1">
                  <a:lumMod val="75000"/>
                </a:schemeClr>
              </a:solidFill>
              <a:effectLst>
                <a:innerShdw blurRad="63500" dist="50800" dir="13500000">
                  <a:prstClr val="black">
                    <a:alpha val="50000"/>
                  </a:prstClr>
                </a:innerShdw>
              </a:effectLst>
              <a:latin typeface="Comic Sans MS" pitchFamily="66"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858000"/>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200" b="1" dirty="0" smtClean="0">
                <a:solidFill>
                  <a:schemeClr val="tx1"/>
                </a:solidFill>
              </a:rPr>
              <a:t>FIRST – SOME BACKGROUND INFORMATION ON ARITHMETIC EQUATIONS IN EXCEL!</a:t>
            </a:r>
            <a:endParaRPr lang="en-CA" sz="3200" b="1" dirty="0">
              <a:solidFill>
                <a:schemeClr val="tx1"/>
              </a:solidFill>
            </a:endParaRPr>
          </a:p>
        </p:txBody>
      </p:sp>
      <p:sp>
        <p:nvSpPr>
          <p:cNvPr id="3" name="TextBox 2"/>
          <p:cNvSpPr txBox="1"/>
          <p:nvPr/>
        </p:nvSpPr>
        <p:spPr>
          <a:xfrm>
            <a:off x="0" y="0"/>
            <a:ext cx="498855" cy="400110"/>
          </a:xfrm>
          <a:prstGeom prst="rect">
            <a:avLst/>
          </a:prstGeom>
          <a:noFill/>
        </p:spPr>
        <p:txBody>
          <a:bodyPr wrap="none" rtlCol="0">
            <a:spAutoFit/>
          </a:bodyPr>
          <a:lstStyle/>
          <a:p>
            <a:r>
              <a:rPr lang="en-CA" sz="2000" b="1" dirty="0" smtClean="0">
                <a:latin typeface="Comic Sans MS" pitchFamily="66" charset="0"/>
              </a:rPr>
              <a:t>4-</a:t>
            </a:r>
            <a:endParaRPr lang="en-CA" sz="2000" b="1" dirty="0">
              <a:latin typeface="Comic Sans MS" pitchFamily="66"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p:cNvSpPr/>
          <p:nvPr/>
        </p:nvSpPr>
        <p:spPr>
          <a:xfrm>
            <a:off x="0" y="0"/>
            <a:ext cx="9144000" cy="1052736"/>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TextBox 3"/>
          <p:cNvSpPr txBox="1"/>
          <p:nvPr/>
        </p:nvSpPr>
        <p:spPr>
          <a:xfrm>
            <a:off x="0" y="0"/>
            <a:ext cx="9144000" cy="1508105"/>
          </a:xfrm>
          <a:prstGeom prst="rect">
            <a:avLst/>
          </a:prstGeom>
          <a:noFill/>
        </p:spPr>
        <p:txBody>
          <a:bodyPr wrap="square" rtlCol="0">
            <a:spAutoFit/>
          </a:bodyPr>
          <a:lstStyle/>
          <a:p>
            <a:pPr algn="ctr"/>
            <a:r>
              <a:rPr lang="en-CA" sz="3600" b="1" dirty="0" smtClean="0">
                <a:latin typeface="Bradley Hand ITC" pitchFamily="66" charset="0"/>
              </a:rPr>
              <a:t>Excel can do Arithmetic Equations </a:t>
            </a:r>
          </a:p>
          <a:p>
            <a:pPr algn="ctr"/>
            <a:r>
              <a:rPr lang="en-CA" sz="2000" b="1" dirty="0" smtClean="0">
                <a:latin typeface="Comic Sans MS" pitchFamily="66" charset="0"/>
              </a:rPr>
              <a:t>and this is the list of Arithmetic operators it uses.</a:t>
            </a:r>
            <a:endParaRPr lang="en-CA" sz="2000" dirty="0" smtClean="0"/>
          </a:p>
          <a:p>
            <a:endParaRPr lang="en-CA" sz="3600" b="1" dirty="0">
              <a:latin typeface="Bradley Hand ITC" pitchFamily="66" charset="0"/>
            </a:endParaRPr>
          </a:p>
        </p:txBody>
      </p:sp>
      <p:sp>
        <p:nvSpPr>
          <p:cNvPr id="7" name="Rectangle 6"/>
          <p:cNvSpPr/>
          <p:nvPr/>
        </p:nvSpPr>
        <p:spPr>
          <a:xfrm>
            <a:off x="251520" y="4731643"/>
            <a:ext cx="2880320" cy="1200329"/>
          </a:xfrm>
          <a:prstGeom prst="rect">
            <a:avLst/>
          </a:prstGeom>
        </p:spPr>
        <p:txBody>
          <a:bodyPr wrap="square">
            <a:spAutoFit/>
          </a:bodyPr>
          <a:lstStyle/>
          <a:p>
            <a:r>
              <a:rPr lang="en-US" b="1" dirty="0" smtClean="0">
                <a:solidFill>
                  <a:srgbClr val="FF0000"/>
                </a:solidFill>
                <a:cs typeface="Arial" pitchFamily="34" charset="0"/>
              </a:rPr>
              <a:t>IMPORTANT:</a:t>
            </a:r>
          </a:p>
          <a:p>
            <a:r>
              <a:rPr lang="en-US" b="1" dirty="0" smtClean="0">
                <a:solidFill>
                  <a:srgbClr val="FF0000"/>
                </a:solidFill>
                <a:cs typeface="Arial" pitchFamily="34" charset="0"/>
              </a:rPr>
              <a:t>The sign =</a:t>
            </a:r>
            <a:r>
              <a:rPr lang="en-US" b="1" dirty="0" smtClean="0">
                <a:cs typeface="Arial" pitchFamily="34" charset="0"/>
              </a:rPr>
              <a:t> tells  Excel that the succeeding characters constitute a formula.</a:t>
            </a:r>
            <a:endParaRPr lang="en-CA" b="1" dirty="0"/>
          </a:p>
        </p:txBody>
      </p:sp>
      <p:cxnSp>
        <p:nvCxnSpPr>
          <p:cNvPr id="14" name="Curved Connector 13"/>
          <p:cNvCxnSpPr/>
          <p:nvPr/>
        </p:nvCxnSpPr>
        <p:spPr>
          <a:xfrm flipV="1">
            <a:off x="1763688" y="4515619"/>
            <a:ext cx="2592288" cy="432048"/>
          </a:xfrm>
          <a:prstGeom prst="curvedConnector3">
            <a:avLst>
              <a:gd name="adj1" fmla="val 100099"/>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3347864" y="4941168"/>
            <a:ext cx="5724128" cy="646331"/>
          </a:xfrm>
          <a:prstGeom prst="rect">
            <a:avLst/>
          </a:prstGeom>
          <a:solidFill>
            <a:srgbClr val="FFFFCC"/>
          </a:solidFill>
          <a:ln>
            <a:solidFill>
              <a:schemeClr val="tx1"/>
            </a:solidFill>
          </a:ln>
        </p:spPr>
        <p:txBody>
          <a:bodyPr wrap="square" rtlCol="0">
            <a:spAutoFit/>
          </a:bodyPr>
          <a:lstStyle/>
          <a:p>
            <a:r>
              <a:rPr lang="en-CA" b="1" dirty="0" smtClean="0">
                <a:solidFill>
                  <a:srgbClr val="FF0000"/>
                </a:solidFill>
              </a:rPr>
              <a:t>Excel can also use parentheses () to control the order of calculation.</a:t>
            </a:r>
            <a:endParaRPr lang="en-CA" b="1" dirty="0">
              <a:solidFill>
                <a:srgbClr val="FF0000"/>
              </a:solidFill>
            </a:endParaRPr>
          </a:p>
        </p:txBody>
      </p:sp>
      <p:pic>
        <p:nvPicPr>
          <p:cNvPr id="1027" name="Picture 3"/>
          <p:cNvPicPr>
            <a:picLocks noChangeAspect="1" noChangeArrowheads="1"/>
          </p:cNvPicPr>
          <p:nvPr/>
        </p:nvPicPr>
        <p:blipFill>
          <a:blip r:embed="rId2" cstate="print"/>
          <a:srcRect/>
          <a:stretch>
            <a:fillRect/>
          </a:stretch>
        </p:blipFill>
        <p:spPr bwMode="auto">
          <a:xfrm>
            <a:off x="107504" y="1196752"/>
            <a:ext cx="8933118" cy="3318867"/>
          </a:xfrm>
          <a:prstGeom prst="rect">
            <a:avLst/>
          </a:prstGeom>
          <a:noFill/>
          <a:ln w="9525">
            <a:noFill/>
            <a:miter lim="800000"/>
            <a:headEnd/>
            <a:tailEnd/>
          </a:ln>
        </p:spPr>
      </p:pic>
      <p:sp>
        <p:nvSpPr>
          <p:cNvPr id="10" name="TextBox 9"/>
          <p:cNvSpPr txBox="1"/>
          <p:nvPr/>
        </p:nvSpPr>
        <p:spPr>
          <a:xfrm>
            <a:off x="3635896" y="5517232"/>
            <a:ext cx="5436096" cy="646331"/>
          </a:xfrm>
          <a:prstGeom prst="rect">
            <a:avLst/>
          </a:prstGeom>
          <a:solidFill>
            <a:srgbClr val="FFFFCC"/>
          </a:solidFill>
          <a:ln>
            <a:solidFill>
              <a:schemeClr val="tx1"/>
            </a:solidFill>
          </a:ln>
        </p:spPr>
        <p:txBody>
          <a:bodyPr wrap="square" rtlCol="0">
            <a:spAutoFit/>
          </a:bodyPr>
          <a:lstStyle/>
          <a:p>
            <a:r>
              <a:rPr lang="en-CA" b="1" dirty="0" smtClean="0">
                <a:solidFill>
                  <a:srgbClr val="FF0000"/>
                </a:solidFill>
              </a:rPr>
              <a:t>Excel can perform calculations on numbers or on cells </a:t>
            </a:r>
            <a:r>
              <a:rPr lang="en-CA" dirty="0" smtClean="0">
                <a:solidFill>
                  <a:srgbClr val="FF0000"/>
                </a:solidFill>
              </a:rPr>
              <a:t>(we will see how to perform calculations on cells next).</a:t>
            </a:r>
            <a:endParaRPr lang="en-CA" dirty="0">
              <a:solidFill>
                <a:srgbClr val="FF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cstate="print"/>
          <a:srcRect/>
          <a:stretch>
            <a:fillRect/>
          </a:stretch>
        </p:blipFill>
        <p:spPr bwMode="auto">
          <a:xfrm>
            <a:off x="683568" y="836712"/>
            <a:ext cx="2007326" cy="1984053"/>
          </a:xfrm>
          <a:prstGeom prst="rect">
            <a:avLst/>
          </a:prstGeom>
          <a:noFill/>
          <a:ln w="9525">
            <a:noFill/>
            <a:miter lim="800000"/>
            <a:headEnd/>
            <a:tailEnd/>
          </a:ln>
        </p:spPr>
      </p:pic>
      <p:sp>
        <p:nvSpPr>
          <p:cNvPr id="4" name="Rectangle 3"/>
          <p:cNvSpPr/>
          <p:nvPr/>
        </p:nvSpPr>
        <p:spPr>
          <a:xfrm>
            <a:off x="0" y="0"/>
            <a:ext cx="9144000" cy="836712"/>
          </a:xfrm>
          <a:prstGeom prst="rect">
            <a:avLst/>
          </a:prstGeom>
          <a:solidFill>
            <a:srgbClr val="FFCC00">
              <a:alpha val="31765"/>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TextBox 5"/>
          <p:cNvSpPr txBox="1"/>
          <p:nvPr/>
        </p:nvSpPr>
        <p:spPr>
          <a:xfrm>
            <a:off x="4788024" y="0"/>
            <a:ext cx="3961341" cy="769441"/>
          </a:xfrm>
          <a:prstGeom prst="rect">
            <a:avLst/>
          </a:prstGeom>
          <a:noFill/>
        </p:spPr>
        <p:txBody>
          <a:bodyPr wrap="none" rtlCol="0">
            <a:spAutoFit/>
          </a:bodyPr>
          <a:lstStyle/>
          <a:p>
            <a:r>
              <a:rPr lang="en-CA" sz="4400" b="1" dirty="0" smtClean="0">
                <a:latin typeface="Ravie" pitchFamily="82" charset="0"/>
              </a:rPr>
              <a:t>BIG DEAL?</a:t>
            </a:r>
            <a:endParaRPr lang="en-CA" sz="4400" b="1" dirty="0">
              <a:latin typeface="Ravie" pitchFamily="82" charset="0"/>
            </a:endParaRPr>
          </a:p>
        </p:txBody>
      </p:sp>
      <p:sp>
        <p:nvSpPr>
          <p:cNvPr id="8" name="TextBox 7"/>
          <p:cNvSpPr txBox="1"/>
          <p:nvPr/>
        </p:nvSpPr>
        <p:spPr>
          <a:xfrm>
            <a:off x="0" y="3212976"/>
            <a:ext cx="9144000" cy="2554545"/>
          </a:xfrm>
          <a:prstGeom prst="rect">
            <a:avLst/>
          </a:prstGeom>
          <a:noFill/>
        </p:spPr>
        <p:txBody>
          <a:bodyPr wrap="square" rtlCol="0">
            <a:spAutoFit/>
          </a:bodyPr>
          <a:lstStyle/>
          <a:p>
            <a:r>
              <a:rPr lang="en-CA" sz="3200" b="1" dirty="0" smtClean="0"/>
              <a:t>Well my </a:t>
            </a:r>
            <a:r>
              <a:rPr lang="en-CA" sz="3200" b="1" dirty="0" smtClean="0"/>
              <a:t>rotund yellow friend</a:t>
            </a:r>
            <a:r>
              <a:rPr lang="en-CA" sz="3200" b="1" dirty="0" smtClean="0"/>
              <a:t>, the BIG DEAL is ... </a:t>
            </a:r>
            <a:r>
              <a:rPr lang="en-CA" sz="3200" b="1" smtClean="0"/>
              <a:t>an </a:t>
            </a:r>
            <a:r>
              <a:rPr lang="en-CA" sz="3200" b="1" smtClean="0">
                <a:solidFill>
                  <a:srgbClr val="FF0000"/>
                </a:solidFill>
              </a:rPr>
              <a:t>excel </a:t>
            </a:r>
            <a:r>
              <a:rPr lang="en-CA" sz="3200" b="1" dirty="0" smtClean="0">
                <a:solidFill>
                  <a:srgbClr val="FF0000"/>
                </a:solidFill>
              </a:rPr>
              <a:t>equation can also refer to other cells within the worksheet and this enables you to do a great number of calculations very fast just with a few click of your mouse</a:t>
            </a:r>
            <a:r>
              <a:rPr lang="en-CA" sz="3200" b="1" dirty="0" smtClean="0"/>
              <a:t>. </a:t>
            </a:r>
            <a:endParaRPr lang="en-CA" sz="2800" b="1" dirty="0">
              <a:latin typeface="Ravie" pitchFamily="82" charset="0"/>
            </a:endParaRPr>
          </a:p>
        </p:txBody>
      </p:sp>
      <p:sp>
        <p:nvSpPr>
          <p:cNvPr id="11" name="Rectangle 10"/>
          <p:cNvSpPr/>
          <p:nvPr/>
        </p:nvSpPr>
        <p:spPr>
          <a:xfrm>
            <a:off x="0" y="5733256"/>
            <a:ext cx="9144000" cy="830997"/>
          </a:xfrm>
          <a:prstGeom prst="rect">
            <a:avLst/>
          </a:prstGeom>
        </p:spPr>
        <p:txBody>
          <a:bodyPr wrap="square">
            <a:spAutoFit/>
          </a:bodyPr>
          <a:lstStyle/>
          <a:p>
            <a:r>
              <a:rPr lang="en-CA" sz="2400" dirty="0" smtClean="0">
                <a:latin typeface="Comic Sans MS" pitchFamily="66" charset="0"/>
              </a:rPr>
              <a:t>Excel is much more than a fancy calculator! Go to the next slides.</a:t>
            </a:r>
            <a:endParaRPr lang="en-CA" sz="2400" dirty="0">
              <a:latin typeface="Comic Sans MS" pitchFamily="66" charset="0"/>
            </a:endParaRPr>
          </a:p>
        </p:txBody>
      </p:sp>
      <p:sp>
        <p:nvSpPr>
          <p:cNvPr id="12" name="TextBox 11"/>
          <p:cNvSpPr txBox="1"/>
          <p:nvPr/>
        </p:nvSpPr>
        <p:spPr>
          <a:xfrm>
            <a:off x="3151164" y="188640"/>
            <a:ext cx="1564852" cy="400110"/>
          </a:xfrm>
          <a:prstGeom prst="rect">
            <a:avLst/>
          </a:prstGeom>
          <a:noFill/>
        </p:spPr>
        <p:txBody>
          <a:bodyPr wrap="none" rtlCol="0">
            <a:spAutoFit/>
          </a:bodyPr>
          <a:lstStyle/>
          <a:p>
            <a:r>
              <a:rPr lang="en-CA" sz="2000" b="1" dirty="0" smtClean="0">
                <a:latin typeface="Comic Sans MS" pitchFamily="66" charset="0"/>
              </a:rPr>
              <a:t>What’s the</a:t>
            </a:r>
            <a:endParaRPr lang="en-CA" sz="3600" b="1" dirty="0">
              <a:latin typeface="Ravie" pitchFamily="82" charset="0"/>
            </a:endParaRPr>
          </a:p>
        </p:txBody>
      </p:sp>
      <p:sp>
        <p:nvSpPr>
          <p:cNvPr id="3" name="TextBox 2"/>
          <p:cNvSpPr txBox="1"/>
          <p:nvPr/>
        </p:nvSpPr>
        <p:spPr>
          <a:xfrm>
            <a:off x="251520" y="0"/>
            <a:ext cx="2664296" cy="523220"/>
          </a:xfrm>
          <a:prstGeom prst="rect">
            <a:avLst/>
          </a:prstGeom>
          <a:noFill/>
        </p:spPr>
        <p:txBody>
          <a:bodyPr wrap="square" rtlCol="0">
            <a:spAutoFit/>
          </a:bodyPr>
          <a:lstStyle/>
          <a:p>
            <a:pPr algn="ctr"/>
            <a:r>
              <a:rPr lang="en-CA" sz="2800" b="1" dirty="0" smtClean="0"/>
              <a:t>Wait a minute! </a:t>
            </a:r>
            <a:endParaRPr lang="en-CA" sz="2800" b="1" dirty="0">
              <a:latin typeface="Chiller" pitchFamily="82" charset="0"/>
            </a:endParaRPr>
          </a:p>
        </p:txBody>
      </p:sp>
      <p:sp>
        <p:nvSpPr>
          <p:cNvPr id="13" name="Oval Callout 12"/>
          <p:cNvSpPr/>
          <p:nvPr/>
        </p:nvSpPr>
        <p:spPr>
          <a:xfrm>
            <a:off x="3131840" y="692696"/>
            <a:ext cx="6012160" cy="2088232"/>
          </a:xfrm>
          <a:prstGeom prst="wedgeEllipseCallout">
            <a:avLst>
              <a:gd name="adj1" fmla="val -60509"/>
              <a:gd name="adj2" fmla="val -2380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sz="2800" b="1" dirty="0" smtClean="0">
                <a:solidFill>
                  <a:srgbClr val="0000FF"/>
                </a:solidFill>
              </a:rPr>
              <a:t>I can use a calculator and do it faster</a:t>
            </a:r>
            <a:r>
              <a:rPr lang="en-CA" sz="2400" b="1" dirty="0" smtClean="0">
                <a:solidFill>
                  <a:srgbClr val="0000FF"/>
                </a:solidFill>
              </a:rPr>
              <a:t>. </a:t>
            </a:r>
            <a:r>
              <a:rPr lang="en-CA" sz="2000" b="1" dirty="0" smtClean="0">
                <a:solidFill>
                  <a:srgbClr val="0000FF"/>
                </a:solidFill>
              </a:rPr>
              <a:t>I do not need Excel spreadsheet to add, subtract or multiply a few numbers!</a:t>
            </a:r>
            <a:endParaRPr lang="en-CA" sz="2000" b="1" dirty="0">
              <a:solidFill>
                <a:srgbClr val="0000FF"/>
              </a:solidFill>
              <a:latin typeface="Chiller" pitchFamily="82"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3888</TotalTime>
  <Words>1666</Words>
  <Application>Microsoft Office PowerPoint</Application>
  <PresentationFormat>On-screen Show (4:3)</PresentationFormat>
  <Paragraphs>169</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 Lacombe</dc:creator>
  <cp:lastModifiedBy>A Lacombe</cp:lastModifiedBy>
  <cp:revision>112</cp:revision>
  <dcterms:created xsi:type="dcterms:W3CDTF">2010-08-24T19:37:57Z</dcterms:created>
  <dcterms:modified xsi:type="dcterms:W3CDTF">2011-01-15T19:21:57Z</dcterms:modified>
</cp:coreProperties>
</file>