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1" r:id="rId3"/>
    <p:sldId id="258" r:id="rId4"/>
    <p:sldId id="259" r:id="rId5"/>
    <p:sldId id="257"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25E0C3-FE67-40B6-B3A8-A68C17B40C6D}" type="datetimeFigureOut">
              <a:rPr lang="en-US" smtClean="0"/>
              <a:pPr/>
              <a:t>5/6/2011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F73D2-5CBF-4E7C-A3B7-4A34854A9E8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9AF73D2-5CBF-4E7C-A3B7-4A34854A9E82}"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E5D2D-7C86-433D-99E8-66E6EBD650FD}" type="datetimeFigureOut">
              <a:rPr lang="en-CA" smtClean="0"/>
              <a:pPr/>
              <a:t>06/05/2011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4005BA0-7317-40E3-A3CE-05B80BF56E2B}"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4E5D2D-7C86-433D-99E8-66E6EBD650FD}" type="datetimeFigureOut">
              <a:rPr lang="en-CA" smtClean="0"/>
              <a:pPr/>
              <a:t>06/05/2011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005BA0-7317-40E3-A3CE-05B80BF56E2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47664" y="1484784"/>
            <a:ext cx="5309915" cy="369332"/>
          </a:xfrm>
          <a:prstGeom prst="rect">
            <a:avLst/>
          </a:prstGeom>
          <a:noFill/>
        </p:spPr>
        <p:txBody>
          <a:bodyPr wrap="none" rtlCol="0">
            <a:spAutoFit/>
          </a:bodyPr>
          <a:lstStyle/>
          <a:p>
            <a:r>
              <a:rPr lang="en-US" dirty="0" err="1" smtClean="0"/>
              <a:t>Biol</a:t>
            </a:r>
            <a:r>
              <a:rPr lang="en-US" dirty="0" smtClean="0"/>
              <a:t> 351/52: -&gt;</a:t>
            </a:r>
            <a:r>
              <a:rPr lang="en-CA" dirty="0" smtClean="0"/>
              <a:t> </a:t>
            </a:r>
            <a:r>
              <a:rPr lang="en-CA" dirty="0" err="1" smtClean="0"/>
              <a:t>Mehroke</a:t>
            </a:r>
            <a:r>
              <a:rPr lang="en-CA" dirty="0" smtClean="0"/>
              <a:t>, </a:t>
            </a:r>
            <a:r>
              <a:rPr lang="en-CA" dirty="0" err="1" smtClean="0"/>
              <a:t>Jarnail</a:t>
            </a:r>
            <a:r>
              <a:rPr lang="en-CA" dirty="0" smtClean="0"/>
              <a:t> </a:t>
            </a:r>
            <a:r>
              <a:rPr lang="en-CA" sz="1200" dirty="0" smtClean="0"/>
              <a:t>(jarnail.mehroke@botany.ubc.ca)</a:t>
            </a:r>
            <a:endParaRPr lang="en-CA"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6228184" y="1988840"/>
            <a:ext cx="576064" cy="1296144"/>
          </a:xfrm>
          <a:prstGeom prst="rect">
            <a:avLst/>
          </a:prstGeom>
          <a:solidFill>
            <a:schemeClr val="bg1">
              <a:lumMod val="8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Rectangle 3"/>
          <p:cNvSpPr/>
          <p:nvPr/>
        </p:nvSpPr>
        <p:spPr>
          <a:xfrm>
            <a:off x="323528" y="404664"/>
            <a:ext cx="8388424" cy="597666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 name="Straight Connector 5"/>
          <p:cNvCxnSpPr/>
          <p:nvPr/>
        </p:nvCxnSpPr>
        <p:spPr>
          <a:xfrm rot="5400000">
            <a:off x="3815916" y="3392996"/>
            <a:ext cx="597666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804248" y="4293096"/>
            <a:ext cx="1872208"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915816" y="476672"/>
            <a:ext cx="1512168"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ectangle 12"/>
          <p:cNvSpPr/>
          <p:nvPr/>
        </p:nvSpPr>
        <p:spPr>
          <a:xfrm>
            <a:off x="1835696" y="2924944"/>
            <a:ext cx="720080" cy="3456384"/>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endParaRPr lang="en-CA" sz="1200" dirty="0">
              <a:solidFill>
                <a:schemeClr val="tx1"/>
              </a:solidFill>
            </a:endParaRPr>
          </a:p>
        </p:txBody>
      </p:sp>
      <p:sp>
        <p:nvSpPr>
          <p:cNvPr id="14" name="Rectangle 13"/>
          <p:cNvSpPr/>
          <p:nvPr/>
        </p:nvSpPr>
        <p:spPr>
          <a:xfrm>
            <a:off x="1907704" y="404664"/>
            <a:ext cx="648072" cy="1584176"/>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buFont typeface="Arial" pitchFamily="34" charset="0"/>
              <a:buChar char="•"/>
            </a:pPr>
            <a:endParaRPr lang="en-CA" sz="1200" dirty="0">
              <a:solidFill>
                <a:schemeClr val="tx1"/>
              </a:solidFill>
            </a:endParaRPr>
          </a:p>
        </p:txBody>
      </p:sp>
      <p:sp>
        <p:nvSpPr>
          <p:cNvPr id="16" name="TextBox 15"/>
          <p:cNvSpPr txBox="1"/>
          <p:nvPr/>
        </p:nvSpPr>
        <p:spPr>
          <a:xfrm>
            <a:off x="1835696" y="0"/>
            <a:ext cx="3766480" cy="369332"/>
          </a:xfrm>
          <a:prstGeom prst="rect">
            <a:avLst/>
          </a:prstGeom>
          <a:noFill/>
        </p:spPr>
        <p:txBody>
          <a:bodyPr wrap="none" rtlCol="0">
            <a:spAutoFit/>
          </a:bodyPr>
          <a:lstStyle/>
          <a:p>
            <a:r>
              <a:rPr lang="en-US" dirty="0" smtClean="0"/>
              <a:t>Room 3012 &amp; 3012/A/B (not to scale)</a:t>
            </a:r>
            <a:endParaRPr lang="en-CA" sz="1200" dirty="0"/>
          </a:p>
        </p:txBody>
      </p:sp>
      <p:sp>
        <p:nvSpPr>
          <p:cNvPr id="17" name="Rectangle 16"/>
          <p:cNvSpPr/>
          <p:nvPr/>
        </p:nvSpPr>
        <p:spPr>
          <a:xfrm>
            <a:off x="8172400" y="980728"/>
            <a:ext cx="504056" cy="1080120"/>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1100" dirty="0" smtClean="0">
                <a:solidFill>
                  <a:schemeClr val="tx1"/>
                </a:solidFill>
              </a:rPr>
              <a:t>Light Rack</a:t>
            </a:r>
            <a:endParaRPr lang="en-CA" sz="1100" dirty="0">
              <a:solidFill>
                <a:schemeClr val="tx1"/>
              </a:solidFill>
            </a:endParaRPr>
          </a:p>
        </p:txBody>
      </p:sp>
      <p:sp>
        <p:nvSpPr>
          <p:cNvPr id="18" name="Rectangle 17"/>
          <p:cNvSpPr/>
          <p:nvPr/>
        </p:nvSpPr>
        <p:spPr>
          <a:xfrm>
            <a:off x="6804248" y="4365104"/>
            <a:ext cx="504056" cy="2016224"/>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900" dirty="0" smtClean="0">
                <a:solidFill>
                  <a:schemeClr val="tx1"/>
                </a:solidFill>
              </a:rPr>
              <a:t>ELISA Reader </a:t>
            </a:r>
            <a:r>
              <a:rPr lang="en-CA" sz="1100" dirty="0" smtClean="0">
                <a:solidFill>
                  <a:schemeClr val="tx1"/>
                </a:solidFill>
              </a:rPr>
              <a:t>    GC Machines</a:t>
            </a:r>
            <a:endParaRPr lang="en-CA" sz="1100" dirty="0">
              <a:solidFill>
                <a:schemeClr val="tx1"/>
              </a:solidFill>
            </a:endParaRPr>
          </a:p>
        </p:txBody>
      </p:sp>
      <p:sp>
        <p:nvSpPr>
          <p:cNvPr id="20" name="Rectangle 19"/>
          <p:cNvSpPr/>
          <p:nvPr/>
        </p:nvSpPr>
        <p:spPr>
          <a:xfrm>
            <a:off x="323528" y="3140968"/>
            <a:ext cx="576064" cy="3240360"/>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Rectangle 24"/>
          <p:cNvSpPr/>
          <p:nvPr/>
        </p:nvSpPr>
        <p:spPr>
          <a:xfrm>
            <a:off x="6804248" y="3789040"/>
            <a:ext cx="1368152" cy="432048"/>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smtClean="0">
                <a:solidFill>
                  <a:schemeClr val="tx1"/>
                </a:solidFill>
              </a:rPr>
              <a:t>Weigh Balances &amp; pH meter</a:t>
            </a:r>
            <a:endParaRPr lang="en-CA" sz="1000" dirty="0">
              <a:solidFill>
                <a:schemeClr val="tx1"/>
              </a:solidFill>
            </a:endParaRPr>
          </a:p>
        </p:txBody>
      </p:sp>
      <p:sp>
        <p:nvSpPr>
          <p:cNvPr id="26" name="Rectangle 25"/>
          <p:cNvSpPr/>
          <p:nvPr/>
        </p:nvSpPr>
        <p:spPr>
          <a:xfrm>
            <a:off x="6804248" y="404664"/>
            <a:ext cx="45719" cy="504056"/>
          </a:xfrm>
          <a:prstGeom prst="rect">
            <a:avLst/>
          </a:prstGeom>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6804248" y="3284984"/>
            <a:ext cx="45719" cy="576064"/>
          </a:xfrm>
          <a:prstGeom prst="rect">
            <a:avLst/>
          </a:prstGeom>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ectangle 27"/>
          <p:cNvSpPr/>
          <p:nvPr/>
        </p:nvSpPr>
        <p:spPr>
          <a:xfrm rot="5400000">
            <a:off x="8365564" y="4027924"/>
            <a:ext cx="45719" cy="576064"/>
          </a:xfrm>
          <a:prstGeom prst="rect">
            <a:avLst/>
          </a:prstGeom>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29"/>
          <p:cNvSpPr/>
          <p:nvPr/>
        </p:nvSpPr>
        <p:spPr>
          <a:xfrm>
            <a:off x="323528" y="404664"/>
            <a:ext cx="1512168" cy="576064"/>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ounded Rectangle 30"/>
          <p:cNvSpPr/>
          <p:nvPr/>
        </p:nvSpPr>
        <p:spPr>
          <a:xfrm>
            <a:off x="1475656" y="620688"/>
            <a:ext cx="360040" cy="216024"/>
          </a:xfrm>
          <a:prstGeom prst="roundRect">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Rounded Rectangle 31"/>
          <p:cNvSpPr/>
          <p:nvPr/>
        </p:nvSpPr>
        <p:spPr>
          <a:xfrm>
            <a:off x="1043608" y="620688"/>
            <a:ext cx="360040" cy="216024"/>
          </a:xfrm>
          <a:prstGeom prst="roundRect">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6804248" y="1772816"/>
            <a:ext cx="216024" cy="1008112"/>
          </a:xfrm>
          <a:prstGeom prst="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TextBox 35"/>
          <p:cNvSpPr txBox="1"/>
          <p:nvPr/>
        </p:nvSpPr>
        <p:spPr>
          <a:xfrm>
            <a:off x="3059832" y="692696"/>
            <a:ext cx="1252266" cy="369332"/>
          </a:xfrm>
          <a:prstGeom prst="rect">
            <a:avLst/>
          </a:prstGeom>
          <a:noFill/>
        </p:spPr>
        <p:txBody>
          <a:bodyPr wrap="none" rtlCol="0">
            <a:spAutoFit/>
          </a:bodyPr>
          <a:lstStyle/>
          <a:p>
            <a:r>
              <a:rPr lang="en-US" dirty="0" smtClean="0"/>
              <a:t>Fume hood</a:t>
            </a:r>
            <a:endParaRPr lang="en-CA" dirty="0"/>
          </a:p>
        </p:txBody>
      </p:sp>
      <p:sp>
        <p:nvSpPr>
          <p:cNvPr id="49" name="TextBox 48"/>
          <p:cNvSpPr txBox="1"/>
          <p:nvPr/>
        </p:nvSpPr>
        <p:spPr>
          <a:xfrm rot="16200000">
            <a:off x="6105364" y="35905"/>
            <a:ext cx="461665" cy="1080118"/>
          </a:xfrm>
          <a:prstGeom prst="rect">
            <a:avLst/>
          </a:prstGeom>
          <a:noFill/>
        </p:spPr>
        <p:txBody>
          <a:bodyPr vert="vert" wrap="square" rtlCol="0">
            <a:spAutoFit/>
          </a:bodyPr>
          <a:lstStyle/>
          <a:p>
            <a:r>
              <a:rPr lang="en-US" sz="900" b="1" dirty="0" smtClean="0">
                <a:solidFill>
                  <a:srgbClr val="C00000"/>
                </a:solidFill>
              </a:rPr>
              <a:t>Add</a:t>
            </a:r>
            <a:r>
              <a:rPr lang="en-US" sz="900" dirty="0" smtClean="0"/>
              <a:t> coat hooks along this wall</a:t>
            </a:r>
            <a:endParaRPr lang="en-CA" sz="900" dirty="0"/>
          </a:p>
        </p:txBody>
      </p:sp>
      <p:sp>
        <p:nvSpPr>
          <p:cNvPr id="56" name="Right Brace 55"/>
          <p:cNvSpPr/>
          <p:nvPr/>
        </p:nvSpPr>
        <p:spPr>
          <a:xfrm flipV="1">
            <a:off x="5580112" y="836712"/>
            <a:ext cx="1152128" cy="45719"/>
          </a:xfrm>
          <a:prstGeom prst="rightBrace">
            <a:avLst/>
          </a:prstGeom>
          <a:solidFill>
            <a:schemeClr val="accent3">
              <a:lumMod val="60000"/>
              <a:lumOff val="40000"/>
            </a:schemeClr>
          </a:solidFill>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62" name="TextBox 61"/>
          <p:cNvSpPr txBox="1"/>
          <p:nvPr/>
        </p:nvSpPr>
        <p:spPr>
          <a:xfrm>
            <a:off x="7596336" y="5085184"/>
            <a:ext cx="369332" cy="1021946"/>
          </a:xfrm>
          <a:prstGeom prst="rect">
            <a:avLst/>
          </a:prstGeom>
          <a:noFill/>
        </p:spPr>
        <p:txBody>
          <a:bodyPr vert="vert" wrap="none" rtlCol="0">
            <a:spAutoFit/>
          </a:bodyPr>
          <a:lstStyle/>
          <a:p>
            <a:r>
              <a:rPr lang="en-US" sz="1200" dirty="0" smtClean="0"/>
              <a:t>Put fridge here</a:t>
            </a:r>
            <a:endParaRPr lang="en-CA" sz="1200" dirty="0"/>
          </a:p>
        </p:txBody>
      </p:sp>
      <p:cxnSp>
        <p:nvCxnSpPr>
          <p:cNvPr id="64" name="Straight Arrow Connector 63"/>
          <p:cNvCxnSpPr/>
          <p:nvPr/>
        </p:nvCxnSpPr>
        <p:spPr>
          <a:xfrm flipV="1">
            <a:off x="7884368" y="5373216"/>
            <a:ext cx="216024" cy="7200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rot="16200000">
            <a:off x="699990" y="2980531"/>
            <a:ext cx="964238" cy="276999"/>
          </a:xfrm>
          <a:prstGeom prst="rect">
            <a:avLst/>
          </a:prstGeom>
          <a:noFill/>
        </p:spPr>
        <p:txBody>
          <a:bodyPr wrap="none" rtlCol="0">
            <a:spAutoFit/>
          </a:bodyPr>
          <a:lstStyle/>
          <a:p>
            <a:r>
              <a:rPr lang="en-US" sz="1200" dirty="0" smtClean="0"/>
              <a:t>Hydroponics</a:t>
            </a:r>
            <a:endParaRPr lang="en-CA" sz="1200" dirty="0"/>
          </a:p>
        </p:txBody>
      </p:sp>
      <p:sp>
        <p:nvSpPr>
          <p:cNvPr id="74" name="Right Brace 73"/>
          <p:cNvSpPr/>
          <p:nvPr/>
        </p:nvSpPr>
        <p:spPr>
          <a:xfrm>
            <a:off x="971600" y="2276872"/>
            <a:ext cx="45719" cy="1728192"/>
          </a:xfrm>
          <a:prstGeom prst="righ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71" name="Rectangle 70"/>
          <p:cNvSpPr/>
          <p:nvPr/>
        </p:nvSpPr>
        <p:spPr>
          <a:xfrm>
            <a:off x="6804248" y="980728"/>
            <a:ext cx="1008112" cy="648072"/>
          </a:xfrm>
          <a:prstGeom prst="rect">
            <a:avLst/>
          </a:prstGeom>
          <a:solidFill>
            <a:schemeClr val="bg2">
              <a:lumMod val="9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dirty="0" smtClean="0">
                <a:solidFill>
                  <a:schemeClr val="tx1"/>
                </a:solidFill>
              </a:rPr>
              <a:t>Flow hood # 1</a:t>
            </a:r>
            <a:endParaRPr lang="en-CA" sz="1100" dirty="0">
              <a:solidFill>
                <a:schemeClr val="tx1"/>
              </a:solidFill>
            </a:endParaRPr>
          </a:p>
        </p:txBody>
      </p:sp>
      <p:sp>
        <p:nvSpPr>
          <p:cNvPr id="80" name="TextBox 79"/>
          <p:cNvSpPr txBox="1"/>
          <p:nvPr/>
        </p:nvSpPr>
        <p:spPr>
          <a:xfrm>
            <a:off x="7454077" y="2060848"/>
            <a:ext cx="646331" cy="1296144"/>
          </a:xfrm>
          <a:prstGeom prst="rect">
            <a:avLst/>
          </a:prstGeom>
          <a:noFill/>
        </p:spPr>
        <p:txBody>
          <a:bodyPr vert="vert" wrap="square" rtlCol="0">
            <a:spAutoFit/>
          </a:bodyPr>
          <a:lstStyle/>
          <a:p>
            <a:r>
              <a:rPr lang="en-US" sz="1000" dirty="0" smtClean="0">
                <a:solidFill>
                  <a:srgbClr val="FF0000"/>
                </a:solidFill>
              </a:rPr>
              <a:t>Add</a:t>
            </a:r>
            <a:r>
              <a:rPr lang="en-US" sz="1000" dirty="0" smtClean="0"/>
              <a:t> Bench cabinet</a:t>
            </a:r>
          </a:p>
          <a:p>
            <a:r>
              <a:rPr lang="en-US" sz="1000" dirty="0" smtClean="0"/>
              <a:t> To Place Hood  on (50”X39”)</a:t>
            </a:r>
            <a:endParaRPr lang="en-CA" sz="1000" dirty="0"/>
          </a:p>
        </p:txBody>
      </p:sp>
      <p:cxnSp>
        <p:nvCxnSpPr>
          <p:cNvPr id="86" name="Straight Arrow Connector 85"/>
          <p:cNvCxnSpPr>
            <a:stCxn id="49" idx="3"/>
          </p:cNvCxnSpPr>
          <p:nvPr/>
        </p:nvCxnSpPr>
        <p:spPr>
          <a:xfrm rot="16200000" flipH="1" flipV="1">
            <a:off x="6144413" y="284887"/>
            <a:ext cx="131539" cy="25202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rot="16200000">
            <a:off x="8136396" y="5337212"/>
            <a:ext cx="504056" cy="57606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900" dirty="0" smtClean="0">
                <a:solidFill>
                  <a:schemeClr val="tx1"/>
                </a:solidFill>
              </a:rPr>
              <a:t>#1</a:t>
            </a:r>
            <a:endParaRPr lang="en-CA" sz="900" dirty="0">
              <a:solidFill>
                <a:schemeClr val="tx1"/>
              </a:solidFill>
            </a:endParaRPr>
          </a:p>
        </p:txBody>
      </p:sp>
      <p:sp>
        <p:nvSpPr>
          <p:cNvPr id="82" name="Rectangle 81"/>
          <p:cNvSpPr/>
          <p:nvPr/>
        </p:nvSpPr>
        <p:spPr>
          <a:xfrm rot="16200000">
            <a:off x="8136396" y="4833156"/>
            <a:ext cx="504056" cy="57606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900" dirty="0" smtClean="0">
                <a:solidFill>
                  <a:schemeClr val="tx1"/>
                </a:solidFill>
              </a:rPr>
              <a:t>#3</a:t>
            </a:r>
            <a:endParaRPr lang="en-CA" sz="900" dirty="0">
              <a:solidFill>
                <a:schemeClr val="tx1"/>
              </a:solidFill>
            </a:endParaRPr>
          </a:p>
        </p:txBody>
      </p:sp>
      <p:sp>
        <p:nvSpPr>
          <p:cNvPr id="84" name="Rounded Rectangle 83"/>
          <p:cNvSpPr/>
          <p:nvPr/>
        </p:nvSpPr>
        <p:spPr>
          <a:xfrm>
            <a:off x="8316416" y="6021288"/>
            <a:ext cx="360040" cy="360040"/>
          </a:xfrm>
          <a:prstGeom prst="roundRect">
            <a:avLst/>
          </a:prstGeom>
          <a:solidFill>
            <a:schemeClr val="tx2">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8" name="Rectangle 87"/>
          <p:cNvSpPr/>
          <p:nvPr/>
        </p:nvSpPr>
        <p:spPr>
          <a:xfrm>
            <a:off x="4860032" y="404664"/>
            <a:ext cx="648072" cy="1584176"/>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buFont typeface="Arial" pitchFamily="34" charset="0"/>
              <a:buChar char="•"/>
            </a:pPr>
            <a:endParaRPr lang="en-CA" sz="1200" dirty="0">
              <a:solidFill>
                <a:schemeClr val="tx1"/>
              </a:solidFill>
            </a:endParaRPr>
          </a:p>
        </p:txBody>
      </p:sp>
      <p:sp>
        <p:nvSpPr>
          <p:cNvPr id="90" name="Rectangle 89"/>
          <p:cNvSpPr/>
          <p:nvPr/>
        </p:nvSpPr>
        <p:spPr>
          <a:xfrm>
            <a:off x="3419872" y="2924944"/>
            <a:ext cx="720080" cy="3456384"/>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endParaRPr lang="en-CA" sz="1200" dirty="0">
              <a:solidFill>
                <a:schemeClr val="tx1"/>
              </a:solidFill>
            </a:endParaRPr>
          </a:p>
        </p:txBody>
      </p:sp>
      <p:sp>
        <p:nvSpPr>
          <p:cNvPr id="91" name="Rectangle 90"/>
          <p:cNvSpPr/>
          <p:nvPr/>
        </p:nvSpPr>
        <p:spPr>
          <a:xfrm>
            <a:off x="4860032" y="2924944"/>
            <a:ext cx="792088" cy="3456384"/>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endParaRPr lang="en-CA" sz="1200" dirty="0">
              <a:solidFill>
                <a:schemeClr val="tx1"/>
              </a:solidFill>
            </a:endParaRPr>
          </a:p>
        </p:txBody>
      </p:sp>
      <p:sp>
        <p:nvSpPr>
          <p:cNvPr id="92" name="Rectangle 91"/>
          <p:cNvSpPr/>
          <p:nvPr/>
        </p:nvSpPr>
        <p:spPr>
          <a:xfrm>
            <a:off x="8172400" y="2132856"/>
            <a:ext cx="576064" cy="1008112"/>
          </a:xfrm>
          <a:prstGeom prst="rect">
            <a:avLst/>
          </a:prstGeom>
          <a:solidFill>
            <a:schemeClr val="accent3">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1100" dirty="0" smtClean="0">
                <a:solidFill>
                  <a:schemeClr val="tx1"/>
                </a:solidFill>
              </a:rPr>
              <a:t>Flow hood # 2</a:t>
            </a:r>
            <a:endParaRPr lang="en-CA" sz="1100" dirty="0">
              <a:solidFill>
                <a:schemeClr val="tx1"/>
              </a:solidFill>
            </a:endParaRPr>
          </a:p>
        </p:txBody>
      </p:sp>
      <p:sp>
        <p:nvSpPr>
          <p:cNvPr id="96" name="Rectangle 95"/>
          <p:cNvSpPr/>
          <p:nvPr/>
        </p:nvSpPr>
        <p:spPr>
          <a:xfrm>
            <a:off x="6876256" y="404664"/>
            <a:ext cx="1800200" cy="57606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Outside Corridor</a:t>
            </a:r>
            <a:endParaRPr lang="en-US" sz="1400" dirty="0">
              <a:solidFill>
                <a:schemeClr val="tx1"/>
              </a:solidFill>
            </a:endParaRPr>
          </a:p>
        </p:txBody>
      </p:sp>
      <p:sp>
        <p:nvSpPr>
          <p:cNvPr id="97" name="Oval 96"/>
          <p:cNvSpPr/>
          <p:nvPr/>
        </p:nvSpPr>
        <p:spPr>
          <a:xfrm>
            <a:off x="7524328" y="6237312"/>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7668344" y="6237312"/>
            <a:ext cx="144016"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7884368" y="6237312"/>
            <a:ext cx="216024"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7524328" y="6165304"/>
            <a:ext cx="144016" cy="457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7452320" y="6093296"/>
            <a:ext cx="79208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tx1"/>
                </a:solidFill>
              </a:rPr>
              <a:t>Gas Cylinders</a:t>
            </a:r>
            <a:endParaRPr lang="en-US" sz="900" dirty="0">
              <a:solidFill>
                <a:schemeClr val="tx1"/>
              </a:solidFill>
            </a:endParaRPr>
          </a:p>
        </p:txBody>
      </p:sp>
      <p:sp>
        <p:nvSpPr>
          <p:cNvPr id="102" name="Rectangle 101"/>
          <p:cNvSpPr/>
          <p:nvPr/>
        </p:nvSpPr>
        <p:spPr>
          <a:xfrm>
            <a:off x="6372200" y="4797152"/>
            <a:ext cx="423664" cy="1584176"/>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buFont typeface="Arial" pitchFamily="34" charset="0"/>
              <a:buChar char="•"/>
            </a:pPr>
            <a:endParaRPr lang="en-CA" sz="1200" dirty="0">
              <a:solidFill>
                <a:schemeClr val="tx1"/>
              </a:solidFill>
            </a:endParaRPr>
          </a:p>
        </p:txBody>
      </p:sp>
      <p:sp>
        <p:nvSpPr>
          <p:cNvPr id="103" name="TextBox 102"/>
          <p:cNvSpPr txBox="1"/>
          <p:nvPr/>
        </p:nvSpPr>
        <p:spPr>
          <a:xfrm>
            <a:off x="5652120" y="1052736"/>
            <a:ext cx="1184940" cy="276999"/>
          </a:xfrm>
          <a:prstGeom prst="rect">
            <a:avLst/>
          </a:prstGeom>
          <a:noFill/>
        </p:spPr>
        <p:txBody>
          <a:bodyPr wrap="none" rtlCol="0">
            <a:spAutoFit/>
          </a:bodyPr>
          <a:lstStyle/>
          <a:p>
            <a:r>
              <a:rPr lang="en-US" sz="900" dirty="0" smtClean="0">
                <a:solidFill>
                  <a:srgbClr val="FF0000"/>
                </a:solidFill>
              </a:rPr>
              <a:t>Add</a:t>
            </a:r>
            <a:r>
              <a:rPr lang="en-US" sz="1200" dirty="0" smtClean="0"/>
              <a:t> </a:t>
            </a:r>
            <a:r>
              <a:rPr lang="en-US" sz="900" dirty="0" smtClean="0"/>
              <a:t>Projector Screen</a:t>
            </a:r>
            <a:endParaRPr lang="en-CA" sz="900" dirty="0"/>
          </a:p>
        </p:txBody>
      </p:sp>
      <p:sp>
        <p:nvSpPr>
          <p:cNvPr id="104" name="Rectangle 103"/>
          <p:cNvSpPr/>
          <p:nvPr/>
        </p:nvSpPr>
        <p:spPr>
          <a:xfrm>
            <a:off x="323528" y="1340768"/>
            <a:ext cx="45719" cy="576064"/>
          </a:xfrm>
          <a:prstGeom prst="rect">
            <a:avLst/>
          </a:prstGeom>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11" name="Straight Arrow Connector 110"/>
          <p:cNvCxnSpPr/>
          <p:nvPr/>
        </p:nvCxnSpPr>
        <p:spPr>
          <a:xfrm rot="16200000" flipV="1">
            <a:off x="6054925" y="865954"/>
            <a:ext cx="144016" cy="22954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7020272" y="3140968"/>
            <a:ext cx="825867" cy="253916"/>
          </a:xfrm>
          <a:prstGeom prst="rect">
            <a:avLst/>
          </a:prstGeom>
        </p:spPr>
        <p:txBody>
          <a:bodyPr wrap="none">
            <a:spAutoFit/>
          </a:bodyPr>
          <a:lstStyle/>
          <a:p>
            <a:r>
              <a:rPr lang="en-US" sz="1050" dirty="0" smtClean="0"/>
              <a:t>RM# 3012A</a:t>
            </a:r>
            <a:endParaRPr lang="en-CA" sz="1050" dirty="0"/>
          </a:p>
        </p:txBody>
      </p:sp>
      <p:sp>
        <p:nvSpPr>
          <p:cNvPr id="115" name="Rectangle 114"/>
          <p:cNvSpPr/>
          <p:nvPr/>
        </p:nvSpPr>
        <p:spPr>
          <a:xfrm>
            <a:off x="7524328" y="4509120"/>
            <a:ext cx="821059" cy="253916"/>
          </a:xfrm>
          <a:prstGeom prst="rect">
            <a:avLst/>
          </a:prstGeom>
        </p:spPr>
        <p:txBody>
          <a:bodyPr wrap="none">
            <a:spAutoFit/>
          </a:bodyPr>
          <a:lstStyle/>
          <a:p>
            <a:r>
              <a:rPr lang="en-US" sz="1050" dirty="0" smtClean="0"/>
              <a:t>RM# 3012B</a:t>
            </a:r>
            <a:endParaRPr lang="en-CA" sz="1050" dirty="0"/>
          </a:p>
        </p:txBody>
      </p:sp>
      <p:sp>
        <p:nvSpPr>
          <p:cNvPr id="116" name="Rectangle 115"/>
          <p:cNvSpPr/>
          <p:nvPr/>
        </p:nvSpPr>
        <p:spPr>
          <a:xfrm>
            <a:off x="3275856" y="1988840"/>
            <a:ext cx="747320" cy="253916"/>
          </a:xfrm>
          <a:prstGeom prst="rect">
            <a:avLst/>
          </a:prstGeom>
        </p:spPr>
        <p:txBody>
          <a:bodyPr wrap="none">
            <a:spAutoFit/>
          </a:bodyPr>
          <a:lstStyle/>
          <a:p>
            <a:r>
              <a:rPr lang="en-US" sz="1050" dirty="0" smtClean="0"/>
              <a:t>RM# 3012</a:t>
            </a:r>
            <a:endParaRPr lang="en-CA" sz="1050" dirty="0"/>
          </a:p>
        </p:txBody>
      </p:sp>
      <p:sp>
        <p:nvSpPr>
          <p:cNvPr id="117" name="TextBox 116"/>
          <p:cNvSpPr txBox="1"/>
          <p:nvPr/>
        </p:nvSpPr>
        <p:spPr>
          <a:xfrm>
            <a:off x="4499992" y="692696"/>
            <a:ext cx="990977" cy="230832"/>
          </a:xfrm>
          <a:prstGeom prst="rect">
            <a:avLst/>
          </a:prstGeom>
          <a:noFill/>
        </p:spPr>
        <p:txBody>
          <a:bodyPr wrap="none" rtlCol="0">
            <a:spAutoFit/>
          </a:bodyPr>
          <a:lstStyle/>
          <a:p>
            <a:r>
              <a:rPr lang="en-US" sz="900" dirty="0" smtClean="0">
                <a:solidFill>
                  <a:srgbClr val="FF0000"/>
                </a:solidFill>
              </a:rPr>
              <a:t>Add</a:t>
            </a:r>
            <a:r>
              <a:rPr lang="en-US" sz="900" dirty="0" smtClean="0"/>
              <a:t> White Board</a:t>
            </a:r>
            <a:endParaRPr lang="en-CA" sz="900" dirty="0"/>
          </a:p>
        </p:txBody>
      </p:sp>
      <p:sp>
        <p:nvSpPr>
          <p:cNvPr id="119" name="TextBox 118"/>
          <p:cNvSpPr txBox="1"/>
          <p:nvPr/>
        </p:nvSpPr>
        <p:spPr>
          <a:xfrm>
            <a:off x="2411760" y="764704"/>
            <a:ext cx="990977" cy="230832"/>
          </a:xfrm>
          <a:prstGeom prst="rect">
            <a:avLst/>
          </a:prstGeom>
          <a:noFill/>
        </p:spPr>
        <p:txBody>
          <a:bodyPr wrap="none" rtlCol="0">
            <a:spAutoFit/>
          </a:bodyPr>
          <a:lstStyle/>
          <a:p>
            <a:r>
              <a:rPr lang="en-US" sz="900" dirty="0" smtClean="0">
                <a:solidFill>
                  <a:srgbClr val="FF0000"/>
                </a:solidFill>
              </a:rPr>
              <a:t>Add</a:t>
            </a:r>
            <a:r>
              <a:rPr lang="en-US" sz="900" dirty="0" smtClean="0"/>
              <a:t> White Board</a:t>
            </a:r>
            <a:endParaRPr lang="en-CA" sz="900" dirty="0"/>
          </a:p>
        </p:txBody>
      </p:sp>
      <p:cxnSp>
        <p:nvCxnSpPr>
          <p:cNvPr id="120" name="Straight Arrow Connector 119"/>
          <p:cNvCxnSpPr/>
          <p:nvPr/>
        </p:nvCxnSpPr>
        <p:spPr>
          <a:xfrm rot="16200000" flipV="1">
            <a:off x="2627784" y="548680"/>
            <a:ext cx="288032" cy="14401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rot="16200000" flipV="1">
            <a:off x="4535996" y="512676"/>
            <a:ext cx="216024" cy="14401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4" name="Rounded Rectangle 123"/>
          <p:cNvSpPr/>
          <p:nvPr/>
        </p:nvSpPr>
        <p:spPr>
          <a:xfrm>
            <a:off x="6372200"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6" name="Rounded Rectangle 125"/>
          <p:cNvSpPr/>
          <p:nvPr/>
        </p:nvSpPr>
        <p:spPr>
          <a:xfrm>
            <a:off x="2195736"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7" name="Rounded Rectangle 126"/>
          <p:cNvSpPr/>
          <p:nvPr/>
        </p:nvSpPr>
        <p:spPr>
          <a:xfrm>
            <a:off x="3419872"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8" name="Rounded Rectangle 127"/>
          <p:cNvSpPr/>
          <p:nvPr/>
        </p:nvSpPr>
        <p:spPr>
          <a:xfrm>
            <a:off x="3779912"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9" name="Rounded Rectangle 128"/>
          <p:cNvSpPr/>
          <p:nvPr/>
        </p:nvSpPr>
        <p:spPr>
          <a:xfrm>
            <a:off x="4860032"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0" name="Rounded Rectangle 129"/>
          <p:cNvSpPr/>
          <p:nvPr/>
        </p:nvSpPr>
        <p:spPr>
          <a:xfrm>
            <a:off x="5292080"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1" name="Rounded Rectangle 130"/>
          <p:cNvSpPr/>
          <p:nvPr/>
        </p:nvSpPr>
        <p:spPr>
          <a:xfrm>
            <a:off x="1835696"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2" name="Rounded Rectangle 131"/>
          <p:cNvSpPr/>
          <p:nvPr/>
        </p:nvSpPr>
        <p:spPr>
          <a:xfrm>
            <a:off x="539552" y="6093296"/>
            <a:ext cx="360040" cy="216024"/>
          </a:xfrm>
          <a:prstGeom prst="roundRect">
            <a:avLst/>
          </a:prstGeom>
          <a:solidFill>
            <a:schemeClr val="tx1"/>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3" name="Rectangle 132"/>
          <p:cNvSpPr/>
          <p:nvPr/>
        </p:nvSpPr>
        <p:spPr>
          <a:xfrm>
            <a:off x="971600" y="6093296"/>
            <a:ext cx="734496" cy="253916"/>
          </a:xfrm>
          <a:prstGeom prst="rect">
            <a:avLst/>
          </a:prstGeom>
        </p:spPr>
        <p:txBody>
          <a:bodyPr wrap="none">
            <a:spAutoFit/>
          </a:bodyPr>
          <a:lstStyle/>
          <a:p>
            <a:r>
              <a:rPr lang="en-US" sz="1050" dirty="0" smtClean="0"/>
              <a:t>Computer</a:t>
            </a:r>
            <a:endParaRPr lang="en-CA" sz="1050" dirty="0"/>
          </a:p>
        </p:txBody>
      </p:sp>
      <p:sp>
        <p:nvSpPr>
          <p:cNvPr id="135" name="Rectangle 134"/>
          <p:cNvSpPr/>
          <p:nvPr/>
        </p:nvSpPr>
        <p:spPr>
          <a:xfrm>
            <a:off x="2555776" y="6093296"/>
            <a:ext cx="734496" cy="253916"/>
          </a:xfrm>
          <a:prstGeom prst="rect">
            <a:avLst/>
          </a:prstGeom>
        </p:spPr>
        <p:txBody>
          <a:bodyPr wrap="none">
            <a:spAutoFit/>
          </a:bodyPr>
          <a:lstStyle/>
          <a:p>
            <a:r>
              <a:rPr lang="en-US" sz="1050" dirty="0" smtClean="0"/>
              <a:t>Computer</a:t>
            </a:r>
            <a:endParaRPr lang="en-CA" sz="1050" dirty="0"/>
          </a:p>
        </p:txBody>
      </p:sp>
      <p:sp>
        <p:nvSpPr>
          <p:cNvPr id="136" name="Rectangle 135"/>
          <p:cNvSpPr/>
          <p:nvPr/>
        </p:nvSpPr>
        <p:spPr>
          <a:xfrm>
            <a:off x="5652120" y="6021288"/>
            <a:ext cx="734496" cy="253916"/>
          </a:xfrm>
          <a:prstGeom prst="rect">
            <a:avLst/>
          </a:prstGeom>
        </p:spPr>
        <p:txBody>
          <a:bodyPr wrap="none">
            <a:spAutoFit/>
          </a:bodyPr>
          <a:lstStyle/>
          <a:p>
            <a:r>
              <a:rPr lang="en-US" sz="1050" dirty="0" smtClean="0"/>
              <a:t>Computer</a:t>
            </a:r>
            <a:endParaRPr lang="en-CA" sz="1050" dirty="0"/>
          </a:p>
        </p:txBody>
      </p:sp>
      <p:sp>
        <p:nvSpPr>
          <p:cNvPr id="137" name="Rectangle 136"/>
          <p:cNvSpPr/>
          <p:nvPr/>
        </p:nvSpPr>
        <p:spPr>
          <a:xfrm>
            <a:off x="4139952" y="6093296"/>
            <a:ext cx="734496" cy="253916"/>
          </a:xfrm>
          <a:prstGeom prst="rect">
            <a:avLst/>
          </a:prstGeom>
        </p:spPr>
        <p:txBody>
          <a:bodyPr wrap="none">
            <a:spAutoFit/>
          </a:bodyPr>
          <a:lstStyle/>
          <a:p>
            <a:r>
              <a:rPr lang="en-US" sz="1050" dirty="0" smtClean="0"/>
              <a:t>Computer</a:t>
            </a:r>
            <a:endParaRPr lang="en-CA" sz="1050" dirty="0"/>
          </a:p>
        </p:txBody>
      </p:sp>
      <p:cxnSp>
        <p:nvCxnSpPr>
          <p:cNvPr id="138" name="Straight Arrow Connector 137"/>
          <p:cNvCxnSpPr/>
          <p:nvPr/>
        </p:nvCxnSpPr>
        <p:spPr>
          <a:xfrm flipV="1">
            <a:off x="7956376" y="2564904"/>
            <a:ext cx="216024" cy="7200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1835696" y="2564904"/>
            <a:ext cx="720080" cy="360040"/>
          </a:xfrm>
          <a:prstGeom prst="rect">
            <a:avLst/>
          </a:prstGeom>
          <a:solidFill>
            <a:schemeClr val="accent3">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CA" sz="1100" dirty="0" smtClean="0">
                <a:solidFill>
                  <a:schemeClr val="tx1"/>
                </a:solidFill>
              </a:rPr>
              <a:t>Glass cabinet</a:t>
            </a:r>
            <a:endParaRPr lang="en-CA" sz="1100" dirty="0">
              <a:solidFill>
                <a:schemeClr val="tx1"/>
              </a:solidFill>
            </a:endParaRPr>
          </a:p>
        </p:txBody>
      </p:sp>
      <p:sp>
        <p:nvSpPr>
          <p:cNvPr id="69" name="Rectangle 68"/>
          <p:cNvSpPr/>
          <p:nvPr/>
        </p:nvSpPr>
        <p:spPr>
          <a:xfrm>
            <a:off x="3419872" y="2564904"/>
            <a:ext cx="720080" cy="360040"/>
          </a:xfrm>
          <a:prstGeom prst="rect">
            <a:avLst/>
          </a:prstGeom>
          <a:solidFill>
            <a:schemeClr val="accent3">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CA" sz="1100" dirty="0" smtClean="0">
                <a:solidFill>
                  <a:schemeClr val="tx1"/>
                </a:solidFill>
              </a:rPr>
              <a:t>Glass cabinet</a:t>
            </a:r>
            <a:endParaRPr lang="en-CA" sz="1100" dirty="0">
              <a:solidFill>
                <a:schemeClr val="tx1"/>
              </a:solidFill>
            </a:endParaRPr>
          </a:p>
        </p:txBody>
      </p:sp>
      <p:sp>
        <p:nvSpPr>
          <p:cNvPr id="70" name="Rectangle 69"/>
          <p:cNvSpPr/>
          <p:nvPr/>
        </p:nvSpPr>
        <p:spPr>
          <a:xfrm>
            <a:off x="4860032" y="2564904"/>
            <a:ext cx="792088" cy="360040"/>
          </a:xfrm>
          <a:prstGeom prst="rect">
            <a:avLst/>
          </a:prstGeom>
          <a:solidFill>
            <a:schemeClr val="accent3">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CA" sz="1100" dirty="0" smtClean="0">
                <a:solidFill>
                  <a:schemeClr val="tx1"/>
                </a:solidFill>
              </a:rPr>
              <a:t>Glass cabinet</a:t>
            </a:r>
            <a:endParaRPr lang="en-CA" sz="11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8064896" cy="55446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Rectangle 2"/>
          <p:cNvSpPr/>
          <p:nvPr/>
        </p:nvSpPr>
        <p:spPr>
          <a:xfrm>
            <a:off x="539552" y="5157192"/>
            <a:ext cx="72008" cy="864096"/>
          </a:xfrm>
          <a:prstGeom prst="rect">
            <a:avLst/>
          </a:prstGeom>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p:cNvSpPr/>
          <p:nvPr/>
        </p:nvSpPr>
        <p:spPr>
          <a:xfrm>
            <a:off x="7884368" y="620688"/>
            <a:ext cx="720080" cy="864096"/>
          </a:xfrm>
          <a:prstGeom prst="rect">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611560" y="620688"/>
            <a:ext cx="3168352" cy="1440160"/>
          </a:xfrm>
          <a:prstGeom prst="rect">
            <a:avLst/>
          </a:pr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200" dirty="0" smtClean="0">
                <a:solidFill>
                  <a:schemeClr val="tx1"/>
                </a:solidFill>
              </a:rPr>
              <a:t>Growth Chamber # 123</a:t>
            </a:r>
            <a:endParaRPr lang="en-CA" sz="1200" dirty="0">
              <a:solidFill>
                <a:schemeClr val="tx1"/>
              </a:solidFill>
            </a:endParaRPr>
          </a:p>
        </p:txBody>
      </p:sp>
      <p:sp>
        <p:nvSpPr>
          <p:cNvPr id="15" name="Rounded Rectangle 14"/>
          <p:cNvSpPr/>
          <p:nvPr/>
        </p:nvSpPr>
        <p:spPr>
          <a:xfrm rot="5400000">
            <a:off x="8064388" y="872716"/>
            <a:ext cx="432048" cy="360040"/>
          </a:xfrm>
          <a:prstGeom prst="roundRect">
            <a:avLst/>
          </a:prstGeom>
          <a:solidFill>
            <a:schemeClr val="accent5">
              <a:lumMod val="60000"/>
              <a:lumOff val="4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smtClean="0">
                <a:solidFill>
                  <a:schemeClr val="tx1"/>
                </a:solidFill>
              </a:rPr>
              <a:t>Sink</a:t>
            </a:r>
            <a:endParaRPr lang="en-CA" sz="900" dirty="0">
              <a:solidFill>
                <a:schemeClr val="tx1"/>
              </a:solidFill>
            </a:endParaRPr>
          </a:p>
        </p:txBody>
      </p:sp>
      <p:sp>
        <p:nvSpPr>
          <p:cNvPr id="18" name="Rectangle 17"/>
          <p:cNvSpPr/>
          <p:nvPr/>
        </p:nvSpPr>
        <p:spPr>
          <a:xfrm>
            <a:off x="8316416" y="1988840"/>
            <a:ext cx="288032" cy="4104456"/>
          </a:xfrm>
          <a:prstGeom prst="rect">
            <a:avLst/>
          </a:prstGeom>
          <a:solidFill>
            <a:schemeClr val="accent3">
              <a:lumMod val="60000"/>
              <a:lumOff val="4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 name="Oval 20"/>
          <p:cNvSpPr/>
          <p:nvPr/>
        </p:nvSpPr>
        <p:spPr>
          <a:xfrm>
            <a:off x="8172400" y="5805264"/>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TextBox 34"/>
          <p:cNvSpPr txBox="1"/>
          <p:nvPr/>
        </p:nvSpPr>
        <p:spPr>
          <a:xfrm>
            <a:off x="3563888" y="116632"/>
            <a:ext cx="1072730" cy="369332"/>
          </a:xfrm>
          <a:prstGeom prst="rect">
            <a:avLst/>
          </a:prstGeom>
          <a:noFill/>
        </p:spPr>
        <p:txBody>
          <a:bodyPr wrap="none" rtlCol="0">
            <a:spAutoFit/>
          </a:bodyPr>
          <a:lstStyle/>
          <a:p>
            <a:r>
              <a:rPr lang="en-US" dirty="0" smtClean="0"/>
              <a:t>Rm. 3520</a:t>
            </a:r>
            <a:endParaRPr lang="en-CA" dirty="0"/>
          </a:p>
        </p:txBody>
      </p:sp>
      <p:sp>
        <p:nvSpPr>
          <p:cNvPr id="37" name="TextBox 36"/>
          <p:cNvSpPr txBox="1"/>
          <p:nvPr/>
        </p:nvSpPr>
        <p:spPr>
          <a:xfrm>
            <a:off x="8316416" y="3356992"/>
            <a:ext cx="338554" cy="1368152"/>
          </a:xfrm>
          <a:prstGeom prst="rect">
            <a:avLst/>
          </a:prstGeom>
          <a:noFill/>
        </p:spPr>
        <p:txBody>
          <a:bodyPr vert="vert" wrap="square" rtlCol="0">
            <a:spAutoFit/>
          </a:bodyPr>
          <a:lstStyle/>
          <a:p>
            <a:r>
              <a:rPr lang="en-US" sz="1000" b="1" dirty="0" smtClean="0">
                <a:solidFill>
                  <a:srgbClr val="FF0000"/>
                </a:solidFill>
              </a:rPr>
              <a:t>Add </a:t>
            </a:r>
            <a:r>
              <a:rPr lang="en-US" sz="1000" b="1" dirty="0" smtClean="0"/>
              <a:t>High shelves</a:t>
            </a:r>
            <a:endParaRPr lang="en-CA" sz="1000" dirty="0"/>
          </a:p>
        </p:txBody>
      </p:sp>
      <p:sp>
        <p:nvSpPr>
          <p:cNvPr id="38" name="Rectangle 37"/>
          <p:cNvSpPr/>
          <p:nvPr/>
        </p:nvSpPr>
        <p:spPr>
          <a:xfrm>
            <a:off x="7596336" y="1988840"/>
            <a:ext cx="792088" cy="1152128"/>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1100" dirty="0" smtClean="0">
                <a:solidFill>
                  <a:schemeClr val="tx1"/>
                </a:solidFill>
              </a:rPr>
              <a:t>Freezer # 4</a:t>
            </a:r>
            <a:endParaRPr lang="en-CA" sz="1100" dirty="0">
              <a:solidFill>
                <a:schemeClr val="tx1"/>
              </a:solidFill>
            </a:endParaRPr>
          </a:p>
        </p:txBody>
      </p:sp>
      <p:cxnSp>
        <p:nvCxnSpPr>
          <p:cNvPr id="42" name="Straight Arrow Connector 41"/>
          <p:cNvCxnSpPr/>
          <p:nvPr/>
        </p:nvCxnSpPr>
        <p:spPr>
          <a:xfrm rot="5400000">
            <a:off x="5976156" y="5121188"/>
            <a:ext cx="360040" cy="14401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732240" y="620688"/>
            <a:ext cx="936104" cy="93610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000" dirty="0" smtClean="0">
                <a:solidFill>
                  <a:schemeClr val="tx1"/>
                </a:solidFill>
              </a:rPr>
              <a:t>Fridge D</a:t>
            </a:r>
            <a:endParaRPr lang="en-CA" sz="1000" dirty="0">
              <a:solidFill>
                <a:schemeClr val="tx1"/>
              </a:solidFill>
            </a:endParaRPr>
          </a:p>
        </p:txBody>
      </p:sp>
      <p:sp>
        <p:nvSpPr>
          <p:cNvPr id="47" name="Rectangle 46"/>
          <p:cNvSpPr/>
          <p:nvPr/>
        </p:nvSpPr>
        <p:spPr>
          <a:xfrm>
            <a:off x="4427984" y="620688"/>
            <a:ext cx="1872208" cy="1368152"/>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dirty="0" smtClean="0">
                <a:solidFill>
                  <a:schemeClr val="tx1"/>
                </a:solidFill>
              </a:rPr>
              <a:t>Growth Chamber # 2</a:t>
            </a:r>
            <a:endParaRPr lang="en-CA" sz="1100" dirty="0">
              <a:solidFill>
                <a:schemeClr val="tx1"/>
              </a:solidFill>
            </a:endParaRPr>
          </a:p>
        </p:txBody>
      </p:sp>
      <p:sp>
        <p:nvSpPr>
          <p:cNvPr id="48" name="Rounded Rectangle 47"/>
          <p:cNvSpPr/>
          <p:nvPr/>
        </p:nvSpPr>
        <p:spPr>
          <a:xfrm>
            <a:off x="7236296" y="3284984"/>
            <a:ext cx="1080120" cy="237626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200" dirty="0" err="1" smtClean="0">
                <a:solidFill>
                  <a:schemeClr val="tx1"/>
                </a:solidFill>
              </a:rPr>
              <a:t>Sorval</a:t>
            </a:r>
            <a:r>
              <a:rPr lang="en-US" sz="1200" dirty="0" smtClean="0">
                <a:solidFill>
                  <a:schemeClr val="tx1"/>
                </a:solidFill>
              </a:rPr>
              <a:t> centrifuge</a:t>
            </a:r>
          </a:p>
          <a:p>
            <a:pPr algn="ctr"/>
            <a:r>
              <a:rPr lang="en-US" sz="1200" dirty="0" smtClean="0">
                <a:solidFill>
                  <a:schemeClr val="tx1"/>
                </a:solidFill>
              </a:rPr>
              <a:t>RC-2</a:t>
            </a:r>
            <a:endParaRPr lang="en-US" sz="1200" dirty="0">
              <a:solidFill>
                <a:schemeClr val="tx1"/>
              </a:solidFill>
            </a:endParaRPr>
          </a:p>
        </p:txBody>
      </p:sp>
      <p:sp>
        <p:nvSpPr>
          <p:cNvPr id="49" name="Rectangle 48"/>
          <p:cNvSpPr/>
          <p:nvPr/>
        </p:nvSpPr>
        <p:spPr>
          <a:xfrm>
            <a:off x="2123728" y="4581128"/>
            <a:ext cx="1872208" cy="1368152"/>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dirty="0" smtClean="0">
                <a:solidFill>
                  <a:schemeClr val="tx1"/>
                </a:solidFill>
              </a:rPr>
              <a:t>Environmental Shaker</a:t>
            </a:r>
          </a:p>
          <a:p>
            <a:pPr algn="ctr"/>
            <a:r>
              <a:rPr lang="en-CA" sz="900" dirty="0" smtClean="0">
                <a:solidFill>
                  <a:schemeClr val="tx1"/>
                </a:solidFill>
              </a:rPr>
              <a:t>New Brunswick Sci</a:t>
            </a:r>
            <a:r>
              <a:rPr lang="en-CA" sz="1100" dirty="0" smtClean="0">
                <a:solidFill>
                  <a:schemeClr val="tx1"/>
                </a:solidFill>
              </a:rPr>
              <a:t>.</a:t>
            </a:r>
            <a:endParaRPr lang="en-CA" sz="1100" dirty="0">
              <a:solidFill>
                <a:schemeClr val="tx1"/>
              </a:solidFill>
            </a:endParaRPr>
          </a:p>
        </p:txBody>
      </p:sp>
      <p:sp>
        <p:nvSpPr>
          <p:cNvPr id="50" name="Rectangle 49"/>
          <p:cNvSpPr/>
          <p:nvPr/>
        </p:nvSpPr>
        <p:spPr>
          <a:xfrm>
            <a:off x="4067944" y="4221088"/>
            <a:ext cx="1512168" cy="158417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100" dirty="0" smtClean="0">
                <a:solidFill>
                  <a:schemeClr val="tx1"/>
                </a:solidFill>
              </a:rPr>
              <a:t>Ice Machine</a:t>
            </a:r>
            <a:endParaRPr lang="en-CA" sz="1100" dirty="0">
              <a:solidFill>
                <a:schemeClr val="tx1"/>
              </a:solidFill>
            </a:endParaRPr>
          </a:p>
        </p:txBody>
      </p:sp>
      <p:sp>
        <p:nvSpPr>
          <p:cNvPr id="51" name="Oval 50"/>
          <p:cNvSpPr/>
          <p:nvPr/>
        </p:nvSpPr>
        <p:spPr>
          <a:xfrm>
            <a:off x="5868144" y="5445224"/>
            <a:ext cx="360040" cy="2880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5580112" y="4725144"/>
            <a:ext cx="1446230" cy="261610"/>
          </a:xfrm>
          <a:prstGeom prst="rect">
            <a:avLst/>
          </a:prstGeom>
        </p:spPr>
        <p:txBody>
          <a:bodyPr wrap="none">
            <a:spAutoFit/>
          </a:bodyPr>
          <a:lstStyle/>
          <a:p>
            <a:pPr algn="ctr"/>
            <a:r>
              <a:rPr lang="en-CA" sz="1100" dirty="0" smtClean="0"/>
              <a:t>Ice Machine Plumbing</a:t>
            </a:r>
            <a:endParaRPr lang="en-CA" sz="1100" dirty="0"/>
          </a:p>
        </p:txBody>
      </p:sp>
      <p:sp>
        <p:nvSpPr>
          <p:cNvPr id="54" name="Oval 53"/>
          <p:cNvSpPr/>
          <p:nvPr/>
        </p:nvSpPr>
        <p:spPr>
          <a:xfrm>
            <a:off x="539552" y="2132856"/>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a:t>
            </a:r>
            <a:endParaRPr lang="en-CA" dirty="0">
              <a:solidFill>
                <a:schemeClr val="tx1"/>
              </a:solidFill>
            </a:endParaRPr>
          </a:p>
        </p:txBody>
      </p:sp>
      <p:sp>
        <p:nvSpPr>
          <p:cNvPr id="56" name="Rectangle 55"/>
          <p:cNvSpPr/>
          <p:nvPr/>
        </p:nvSpPr>
        <p:spPr>
          <a:xfrm>
            <a:off x="6660232" y="5805264"/>
            <a:ext cx="1313181" cy="261610"/>
          </a:xfrm>
          <a:prstGeom prst="rect">
            <a:avLst/>
          </a:prstGeom>
        </p:spPr>
        <p:txBody>
          <a:bodyPr wrap="none">
            <a:spAutoFit/>
          </a:bodyPr>
          <a:lstStyle/>
          <a:p>
            <a:pPr algn="ctr"/>
            <a:r>
              <a:rPr lang="en-CA" sz="1100" dirty="0" smtClean="0">
                <a:solidFill>
                  <a:srgbClr val="FF0000"/>
                </a:solidFill>
              </a:rPr>
              <a:t>Add</a:t>
            </a:r>
            <a:r>
              <a:rPr lang="en-CA" sz="1100" dirty="0" smtClean="0"/>
              <a:t> New 240V Plug</a:t>
            </a:r>
            <a:endParaRPr lang="en-CA" sz="1100" dirty="0"/>
          </a:p>
        </p:txBody>
      </p:sp>
      <p:cxnSp>
        <p:nvCxnSpPr>
          <p:cNvPr id="57" name="Straight Arrow Connector 56"/>
          <p:cNvCxnSpPr/>
          <p:nvPr/>
        </p:nvCxnSpPr>
        <p:spPr>
          <a:xfrm flipV="1">
            <a:off x="7884368" y="5885656"/>
            <a:ext cx="288032" cy="6362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412776"/>
            <a:ext cx="6624736" cy="42484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TextBox 2"/>
          <p:cNvSpPr txBox="1"/>
          <p:nvPr/>
        </p:nvSpPr>
        <p:spPr>
          <a:xfrm>
            <a:off x="3059832" y="476672"/>
            <a:ext cx="1072730" cy="369332"/>
          </a:xfrm>
          <a:prstGeom prst="rect">
            <a:avLst/>
          </a:prstGeom>
          <a:noFill/>
        </p:spPr>
        <p:txBody>
          <a:bodyPr wrap="none" rtlCol="0">
            <a:spAutoFit/>
          </a:bodyPr>
          <a:lstStyle/>
          <a:p>
            <a:r>
              <a:rPr lang="en-US" dirty="0" smtClean="0"/>
              <a:t>Rm. 3511</a:t>
            </a:r>
            <a:endParaRPr lang="en-CA" dirty="0"/>
          </a:p>
        </p:txBody>
      </p:sp>
      <p:sp>
        <p:nvSpPr>
          <p:cNvPr id="4" name="Rectangle 3"/>
          <p:cNvSpPr/>
          <p:nvPr/>
        </p:nvSpPr>
        <p:spPr>
          <a:xfrm>
            <a:off x="3131840" y="1412776"/>
            <a:ext cx="4608512" cy="93610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p:cNvSpPr/>
          <p:nvPr/>
        </p:nvSpPr>
        <p:spPr>
          <a:xfrm>
            <a:off x="1115616" y="4509120"/>
            <a:ext cx="6624736" cy="1152128"/>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Add</a:t>
            </a:r>
            <a:r>
              <a:rPr lang="en-US" dirty="0" smtClean="0">
                <a:solidFill>
                  <a:schemeClr val="tx1"/>
                </a:solidFill>
              </a:rPr>
              <a:t>  Workbench Cabinets &amp; electrical outlets.</a:t>
            </a:r>
          </a:p>
        </p:txBody>
      </p:sp>
      <p:sp>
        <p:nvSpPr>
          <p:cNvPr id="6" name="Rectangle 5"/>
          <p:cNvSpPr/>
          <p:nvPr/>
        </p:nvSpPr>
        <p:spPr>
          <a:xfrm>
            <a:off x="7740352" y="2420888"/>
            <a:ext cx="72008" cy="1008112"/>
          </a:xfrm>
          <a:prstGeom prst="rect">
            <a:avLst/>
          </a:prstGeom>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p:cNvSpPr/>
          <p:nvPr/>
        </p:nvSpPr>
        <p:spPr>
          <a:xfrm>
            <a:off x="3131840" y="1412776"/>
            <a:ext cx="3384376" cy="36004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Oval 9"/>
          <p:cNvSpPr/>
          <p:nvPr/>
        </p:nvSpPr>
        <p:spPr>
          <a:xfrm>
            <a:off x="7668344" y="1916832"/>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rot="5400000">
            <a:off x="2519772" y="944724"/>
            <a:ext cx="72008" cy="1008112"/>
          </a:xfrm>
          <a:prstGeom prst="rect">
            <a:avLst/>
          </a:prstGeom>
          <a:ln w="2857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Rounded Rectangle 11"/>
          <p:cNvSpPr/>
          <p:nvPr/>
        </p:nvSpPr>
        <p:spPr>
          <a:xfrm>
            <a:off x="6516216" y="1916832"/>
            <a:ext cx="648072" cy="432048"/>
          </a:xfrm>
          <a:prstGeom prst="roundRect">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14" name="TextBox 13"/>
          <p:cNvSpPr txBox="1"/>
          <p:nvPr/>
        </p:nvSpPr>
        <p:spPr>
          <a:xfrm>
            <a:off x="2195736" y="3356992"/>
            <a:ext cx="1316386" cy="253916"/>
          </a:xfrm>
          <a:prstGeom prst="rect">
            <a:avLst/>
          </a:prstGeom>
          <a:noFill/>
        </p:spPr>
        <p:txBody>
          <a:bodyPr wrap="none" rtlCol="0">
            <a:spAutoFit/>
          </a:bodyPr>
          <a:lstStyle/>
          <a:p>
            <a:r>
              <a:rPr lang="en-US" sz="1050" b="1" dirty="0" smtClean="0">
                <a:solidFill>
                  <a:srgbClr val="FF0000"/>
                </a:solidFill>
              </a:rPr>
              <a:t>Put</a:t>
            </a:r>
            <a:r>
              <a:rPr lang="en-US" sz="1050" dirty="0" smtClean="0"/>
              <a:t> Fridge/freezer # </a:t>
            </a:r>
            <a:endParaRPr lang="en-CA" sz="1050" dirty="0"/>
          </a:p>
        </p:txBody>
      </p:sp>
      <p:cxnSp>
        <p:nvCxnSpPr>
          <p:cNvPr id="16" name="Straight Arrow Connector 15"/>
          <p:cNvCxnSpPr/>
          <p:nvPr/>
        </p:nvCxnSpPr>
        <p:spPr>
          <a:xfrm rot="10800000">
            <a:off x="1835696" y="3284984"/>
            <a:ext cx="360040" cy="7200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rot="16200000">
            <a:off x="1223628" y="3248980"/>
            <a:ext cx="504056" cy="57606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900" dirty="0" smtClean="0">
                <a:solidFill>
                  <a:schemeClr val="tx1"/>
                </a:solidFill>
              </a:rPr>
              <a:t>#4</a:t>
            </a:r>
            <a:endParaRPr lang="en-CA" sz="900" dirty="0">
              <a:solidFill>
                <a:schemeClr val="tx1"/>
              </a:solidFill>
            </a:endParaRPr>
          </a:p>
        </p:txBody>
      </p:sp>
      <p:sp>
        <p:nvSpPr>
          <p:cNvPr id="17" name="Rectangle 16"/>
          <p:cNvSpPr/>
          <p:nvPr/>
        </p:nvSpPr>
        <p:spPr>
          <a:xfrm rot="16200000">
            <a:off x="1223628" y="2672916"/>
            <a:ext cx="504056" cy="576064"/>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sz="900" dirty="0" smtClean="0">
                <a:solidFill>
                  <a:schemeClr val="tx1"/>
                </a:solidFill>
              </a:rPr>
              <a:t>#4</a:t>
            </a:r>
            <a:endParaRPr lang="en-CA" sz="900" dirty="0">
              <a:solidFill>
                <a:schemeClr val="tx1"/>
              </a:solidFill>
            </a:endParaRPr>
          </a:p>
        </p:txBody>
      </p:sp>
      <p:sp>
        <p:nvSpPr>
          <p:cNvPr id="19" name="Rectangle 18"/>
          <p:cNvSpPr/>
          <p:nvPr/>
        </p:nvSpPr>
        <p:spPr>
          <a:xfrm>
            <a:off x="2771800" y="5301208"/>
            <a:ext cx="3384376" cy="36004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and </a:t>
            </a:r>
            <a:r>
              <a:rPr lang="en-US" dirty="0" smtClean="0">
                <a:solidFill>
                  <a:srgbClr val="FF0000"/>
                </a:solidFill>
              </a:rPr>
              <a:t>install</a:t>
            </a:r>
            <a:r>
              <a:rPr lang="en-US" dirty="0" smtClean="0">
                <a:solidFill>
                  <a:schemeClr val="tx1"/>
                </a:solidFill>
              </a:rPr>
              <a:t> wall shelves</a:t>
            </a:r>
            <a:endParaRPr lang="en-CA" dirty="0"/>
          </a:p>
        </p:txBody>
      </p:sp>
      <p:sp>
        <p:nvSpPr>
          <p:cNvPr id="20" name="TextBox 19"/>
          <p:cNvSpPr txBox="1"/>
          <p:nvPr/>
        </p:nvSpPr>
        <p:spPr>
          <a:xfrm>
            <a:off x="6444208" y="3789040"/>
            <a:ext cx="990977" cy="230832"/>
          </a:xfrm>
          <a:prstGeom prst="rect">
            <a:avLst/>
          </a:prstGeom>
          <a:noFill/>
        </p:spPr>
        <p:txBody>
          <a:bodyPr wrap="none" rtlCol="0">
            <a:spAutoFit/>
          </a:bodyPr>
          <a:lstStyle/>
          <a:p>
            <a:r>
              <a:rPr lang="en-US" sz="900" dirty="0" smtClean="0">
                <a:solidFill>
                  <a:srgbClr val="FF0000"/>
                </a:solidFill>
              </a:rPr>
              <a:t>Add</a:t>
            </a:r>
            <a:r>
              <a:rPr lang="en-US" sz="900" dirty="0" smtClean="0"/>
              <a:t> White Board</a:t>
            </a:r>
            <a:endParaRPr lang="en-CA" sz="900" dirty="0"/>
          </a:p>
        </p:txBody>
      </p:sp>
      <p:cxnSp>
        <p:nvCxnSpPr>
          <p:cNvPr id="21" name="Straight Arrow Connector 20"/>
          <p:cNvCxnSpPr/>
          <p:nvPr/>
        </p:nvCxnSpPr>
        <p:spPr>
          <a:xfrm flipV="1">
            <a:off x="7452320" y="3789040"/>
            <a:ext cx="288826" cy="7121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1187624" y="2132856"/>
            <a:ext cx="216024" cy="7121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475656" y="2132856"/>
            <a:ext cx="918841" cy="230832"/>
          </a:xfrm>
          <a:prstGeom prst="rect">
            <a:avLst/>
          </a:prstGeom>
          <a:noFill/>
        </p:spPr>
        <p:txBody>
          <a:bodyPr wrap="none" rtlCol="0">
            <a:spAutoFit/>
          </a:bodyPr>
          <a:lstStyle/>
          <a:p>
            <a:r>
              <a:rPr lang="en-US" sz="900" dirty="0" smtClean="0">
                <a:solidFill>
                  <a:srgbClr val="FF0000"/>
                </a:solidFill>
              </a:rPr>
              <a:t>Add</a:t>
            </a:r>
            <a:r>
              <a:rPr lang="en-US" sz="900" dirty="0" smtClean="0"/>
              <a:t> Cork Board</a:t>
            </a:r>
            <a:endParaRPr lang="en-CA" sz="900" dirty="0"/>
          </a:p>
        </p:txBody>
      </p:sp>
      <p:sp>
        <p:nvSpPr>
          <p:cNvPr id="27" name="TextBox 26"/>
          <p:cNvSpPr txBox="1"/>
          <p:nvPr/>
        </p:nvSpPr>
        <p:spPr>
          <a:xfrm>
            <a:off x="6228184" y="2636912"/>
            <a:ext cx="1063112" cy="369332"/>
          </a:xfrm>
          <a:prstGeom prst="rect">
            <a:avLst/>
          </a:prstGeom>
          <a:noFill/>
        </p:spPr>
        <p:txBody>
          <a:bodyPr wrap="none" rtlCol="0">
            <a:spAutoFit/>
          </a:bodyPr>
          <a:lstStyle/>
          <a:p>
            <a:r>
              <a:rPr lang="en-US" sz="900" dirty="0" smtClean="0">
                <a:solidFill>
                  <a:srgbClr val="FF0000"/>
                </a:solidFill>
              </a:rPr>
              <a:t>Add</a:t>
            </a:r>
            <a:r>
              <a:rPr lang="en-US" sz="900" dirty="0" smtClean="0"/>
              <a:t> eye wash and </a:t>
            </a:r>
          </a:p>
          <a:p>
            <a:r>
              <a:rPr lang="en-US" sz="900" dirty="0" smtClean="0"/>
              <a:t>Shower</a:t>
            </a:r>
            <a:endParaRPr lang="en-CA" sz="900" dirty="0"/>
          </a:p>
        </p:txBody>
      </p:sp>
      <p:sp>
        <p:nvSpPr>
          <p:cNvPr id="28" name="Oval 27"/>
          <p:cNvSpPr/>
          <p:nvPr/>
        </p:nvSpPr>
        <p:spPr>
          <a:xfrm>
            <a:off x="7236296" y="198884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p:nvPr/>
        </p:nvCxnSpPr>
        <p:spPr>
          <a:xfrm rot="5400000" flipH="1" flipV="1">
            <a:off x="6984665" y="2312479"/>
            <a:ext cx="431254" cy="21602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12183" cy="307777"/>
          </a:xfrm>
          <a:prstGeom prst="rect">
            <a:avLst/>
          </a:prstGeom>
          <a:noFill/>
        </p:spPr>
        <p:txBody>
          <a:bodyPr wrap="none" rtlCol="0">
            <a:spAutoFit/>
          </a:bodyPr>
          <a:lstStyle/>
          <a:p>
            <a:r>
              <a:rPr lang="en-US" sz="1400" dirty="0" smtClean="0"/>
              <a:t>Legend</a:t>
            </a:r>
            <a:endParaRPr lang="en-CA" sz="1400" dirty="0"/>
          </a:p>
        </p:txBody>
      </p:sp>
      <p:sp>
        <p:nvSpPr>
          <p:cNvPr id="3" name="Rectangle 2"/>
          <p:cNvSpPr/>
          <p:nvPr/>
        </p:nvSpPr>
        <p:spPr>
          <a:xfrm>
            <a:off x="467544" y="980728"/>
            <a:ext cx="792088" cy="288032"/>
          </a:xfrm>
          <a:prstGeom prst="rect">
            <a:avLst/>
          </a:prstGeom>
          <a:solidFill>
            <a:schemeClr val="bg1">
              <a:lumMod val="8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4" name="TextBox 3"/>
          <p:cNvSpPr txBox="1"/>
          <p:nvPr/>
        </p:nvSpPr>
        <p:spPr>
          <a:xfrm>
            <a:off x="1475656" y="908720"/>
            <a:ext cx="2185663" cy="307777"/>
          </a:xfrm>
          <a:prstGeom prst="rect">
            <a:avLst/>
          </a:prstGeom>
          <a:noFill/>
        </p:spPr>
        <p:txBody>
          <a:bodyPr wrap="none" rtlCol="0">
            <a:spAutoFit/>
          </a:bodyPr>
          <a:lstStyle/>
          <a:p>
            <a:r>
              <a:rPr lang="en-US" sz="1400" dirty="0" smtClean="0"/>
              <a:t>Existing counter/fixed table</a:t>
            </a:r>
            <a:endParaRPr lang="en-CA" sz="1400" dirty="0"/>
          </a:p>
        </p:txBody>
      </p:sp>
      <p:sp>
        <p:nvSpPr>
          <p:cNvPr id="5" name="Rounded Rectangle 4"/>
          <p:cNvSpPr/>
          <p:nvPr/>
        </p:nvSpPr>
        <p:spPr>
          <a:xfrm>
            <a:off x="899592" y="1412776"/>
            <a:ext cx="360040" cy="144016"/>
          </a:xfrm>
          <a:prstGeom prst="roundRect">
            <a:avLst/>
          </a:prstGeom>
          <a:solidFill>
            <a:schemeClr val="accent5">
              <a:lumMod val="60000"/>
              <a:lumOff val="40000"/>
            </a:schemeClr>
          </a:soli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6" name="TextBox 5"/>
          <p:cNvSpPr txBox="1"/>
          <p:nvPr/>
        </p:nvSpPr>
        <p:spPr>
          <a:xfrm>
            <a:off x="1475656" y="1340768"/>
            <a:ext cx="484428" cy="307777"/>
          </a:xfrm>
          <a:prstGeom prst="rect">
            <a:avLst/>
          </a:prstGeom>
          <a:noFill/>
        </p:spPr>
        <p:txBody>
          <a:bodyPr wrap="none" rtlCol="0">
            <a:spAutoFit/>
          </a:bodyPr>
          <a:lstStyle/>
          <a:p>
            <a:r>
              <a:rPr lang="en-US" sz="1400" dirty="0" smtClean="0"/>
              <a:t>Sink</a:t>
            </a:r>
            <a:endParaRPr lang="en-CA" sz="1400" dirty="0"/>
          </a:p>
        </p:txBody>
      </p:sp>
      <p:sp>
        <p:nvSpPr>
          <p:cNvPr id="7" name="Rectangle 6"/>
          <p:cNvSpPr/>
          <p:nvPr/>
        </p:nvSpPr>
        <p:spPr>
          <a:xfrm>
            <a:off x="539552" y="1700808"/>
            <a:ext cx="720080" cy="144016"/>
          </a:xfrm>
          <a:prstGeom prst="rect">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8" name="TextBox 7"/>
          <p:cNvSpPr txBox="1"/>
          <p:nvPr/>
        </p:nvSpPr>
        <p:spPr>
          <a:xfrm>
            <a:off x="1475656" y="1628800"/>
            <a:ext cx="1812291" cy="307777"/>
          </a:xfrm>
          <a:prstGeom prst="rect">
            <a:avLst/>
          </a:prstGeom>
          <a:noFill/>
        </p:spPr>
        <p:txBody>
          <a:bodyPr wrap="none" rtlCol="0">
            <a:spAutoFit/>
          </a:bodyPr>
          <a:lstStyle/>
          <a:p>
            <a:r>
              <a:rPr lang="en-US" sz="1400" dirty="0" smtClean="0"/>
              <a:t>Wall-mounted cabinet</a:t>
            </a:r>
            <a:endParaRPr lang="en-CA" sz="1400" dirty="0"/>
          </a:p>
        </p:txBody>
      </p:sp>
      <p:sp>
        <p:nvSpPr>
          <p:cNvPr id="9" name="Rectangle 8"/>
          <p:cNvSpPr/>
          <p:nvPr/>
        </p:nvSpPr>
        <p:spPr>
          <a:xfrm rot="5400000">
            <a:off x="948740" y="1867684"/>
            <a:ext cx="45719" cy="576064"/>
          </a:xfrm>
          <a:prstGeom prst="rect">
            <a:avLst/>
          </a:prstGeom>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10" name="TextBox 9"/>
          <p:cNvSpPr txBox="1"/>
          <p:nvPr/>
        </p:nvSpPr>
        <p:spPr>
          <a:xfrm>
            <a:off x="1475656" y="1988840"/>
            <a:ext cx="546945" cy="307777"/>
          </a:xfrm>
          <a:prstGeom prst="rect">
            <a:avLst/>
          </a:prstGeom>
          <a:noFill/>
        </p:spPr>
        <p:txBody>
          <a:bodyPr wrap="none" rtlCol="0">
            <a:spAutoFit/>
          </a:bodyPr>
          <a:lstStyle/>
          <a:p>
            <a:r>
              <a:rPr lang="en-US" sz="1400" dirty="0" smtClean="0"/>
              <a:t>Door</a:t>
            </a:r>
            <a:endParaRPr lang="en-CA" sz="1400" dirty="0"/>
          </a:p>
        </p:txBody>
      </p:sp>
      <p:sp>
        <p:nvSpPr>
          <p:cNvPr id="16" name="TextBox 15"/>
          <p:cNvSpPr txBox="1"/>
          <p:nvPr/>
        </p:nvSpPr>
        <p:spPr>
          <a:xfrm>
            <a:off x="4427984" y="260648"/>
            <a:ext cx="4464496" cy="5816977"/>
          </a:xfrm>
          <a:prstGeom prst="rect">
            <a:avLst/>
          </a:prstGeom>
          <a:noFill/>
          <a:ln>
            <a:solidFill>
              <a:schemeClr val="tx1"/>
            </a:solidFill>
          </a:ln>
        </p:spPr>
        <p:txBody>
          <a:bodyPr wrap="square" rtlCol="0">
            <a:spAutoFit/>
          </a:bodyPr>
          <a:lstStyle/>
          <a:p>
            <a:endParaRPr lang="en-US" sz="1200" dirty="0" smtClean="0"/>
          </a:p>
          <a:p>
            <a:r>
              <a:rPr lang="en-US" sz="1200" dirty="0" smtClean="0"/>
              <a:t>Rm. 3124(3012)</a:t>
            </a:r>
          </a:p>
          <a:p>
            <a:pPr>
              <a:buFont typeface="Arial" pitchFamily="34" charset="0"/>
              <a:buChar char="•"/>
            </a:pPr>
            <a:r>
              <a:rPr lang="en-US" sz="1200" dirty="0" smtClean="0"/>
              <a:t> Mount a screen that can be pulled over the wall near door.</a:t>
            </a:r>
          </a:p>
          <a:p>
            <a:pPr>
              <a:buFont typeface="Arial" pitchFamily="34" charset="0"/>
              <a:buChar char="•"/>
            </a:pPr>
            <a:r>
              <a:rPr lang="en-US" sz="1200" dirty="0" smtClean="0"/>
              <a:t>Install 3X3 white boards.</a:t>
            </a:r>
          </a:p>
          <a:p>
            <a:pPr>
              <a:buFont typeface="Arial" pitchFamily="34" charset="0"/>
              <a:buChar char="•"/>
            </a:pPr>
            <a:r>
              <a:rPr lang="en-US" sz="1200" dirty="0" smtClean="0"/>
              <a:t>  Coat hooks and closet for students </a:t>
            </a:r>
          </a:p>
          <a:p>
            <a:pPr>
              <a:buFont typeface="Arial" pitchFamily="34" charset="0"/>
              <a:buChar char="•"/>
            </a:pPr>
            <a:r>
              <a:rPr lang="en-US" sz="1200" dirty="0" smtClean="0"/>
              <a:t> New desks and chairs</a:t>
            </a:r>
          </a:p>
          <a:p>
            <a:pPr>
              <a:buFont typeface="Arial" pitchFamily="34" charset="0"/>
              <a:buChar char="•"/>
            </a:pPr>
            <a:r>
              <a:rPr lang="en-US" sz="1200" dirty="0" smtClean="0"/>
              <a:t> Check and fix Air conditioner</a:t>
            </a:r>
          </a:p>
          <a:p>
            <a:pPr>
              <a:buFont typeface="Arial" pitchFamily="34" charset="0"/>
              <a:buChar char="•"/>
            </a:pPr>
            <a:r>
              <a:rPr lang="en-US" sz="1200" dirty="0" smtClean="0"/>
              <a:t> Install Glass ware cabinets. Qty;3 (3’X3’X1’) at end of main benches, as shown in the diagram.</a:t>
            </a:r>
          </a:p>
          <a:p>
            <a:endParaRPr lang="en-US" sz="1200" dirty="0" smtClean="0"/>
          </a:p>
          <a:p>
            <a:r>
              <a:rPr lang="en-US" sz="1200" dirty="0" smtClean="0"/>
              <a:t>Rm. 3520</a:t>
            </a:r>
          </a:p>
          <a:p>
            <a:pPr>
              <a:buFont typeface="Arial" pitchFamily="34" charset="0"/>
              <a:buChar char="•"/>
            </a:pPr>
            <a:r>
              <a:rPr lang="en-US" sz="1200" dirty="0" smtClean="0"/>
              <a:t> Add 240V plug</a:t>
            </a:r>
          </a:p>
          <a:p>
            <a:pPr>
              <a:buFont typeface="Arial" pitchFamily="34" charset="0"/>
              <a:buChar char="•"/>
            </a:pPr>
            <a:r>
              <a:rPr lang="en-US" sz="1200" dirty="0" smtClean="0"/>
              <a:t> Install High shelves </a:t>
            </a:r>
          </a:p>
          <a:p>
            <a:endParaRPr lang="en-US" sz="1200" dirty="0" smtClean="0"/>
          </a:p>
          <a:p>
            <a:r>
              <a:rPr lang="en-US" sz="1200" dirty="0" smtClean="0"/>
              <a:t>Rm. 3511</a:t>
            </a:r>
          </a:p>
          <a:p>
            <a:pPr>
              <a:buFont typeface="Arial" pitchFamily="34" charset="0"/>
              <a:buChar char="•"/>
            </a:pPr>
            <a:r>
              <a:rPr lang="en-US" sz="1200" dirty="0" smtClean="0"/>
              <a:t> install eye wash and shower</a:t>
            </a:r>
          </a:p>
          <a:p>
            <a:pPr>
              <a:buFont typeface="Arial" pitchFamily="34" charset="0"/>
              <a:buChar char="•"/>
            </a:pPr>
            <a:r>
              <a:rPr lang="en-US" sz="1200" dirty="0" smtClean="0"/>
              <a:t> </a:t>
            </a:r>
            <a:r>
              <a:rPr lang="en-US" sz="1200" b="1" dirty="0" smtClean="0">
                <a:solidFill>
                  <a:srgbClr val="FF0000"/>
                </a:solidFill>
              </a:rPr>
              <a:t>Add</a:t>
            </a:r>
            <a:r>
              <a:rPr lang="en-US" sz="1200" dirty="0" smtClean="0"/>
              <a:t>  Workbench Cabinets &amp; electrical outlets.</a:t>
            </a:r>
          </a:p>
          <a:p>
            <a:pPr>
              <a:buFont typeface="Arial" pitchFamily="34" charset="0"/>
              <a:buChar char="•"/>
            </a:pPr>
            <a:r>
              <a:rPr lang="en-US" sz="1200" dirty="0" smtClean="0"/>
              <a:t> and </a:t>
            </a:r>
            <a:r>
              <a:rPr lang="en-US" sz="1200" dirty="0" smtClean="0">
                <a:solidFill>
                  <a:srgbClr val="FF0000"/>
                </a:solidFill>
              </a:rPr>
              <a:t>install</a:t>
            </a:r>
            <a:r>
              <a:rPr lang="en-US" sz="1200" dirty="0" smtClean="0"/>
              <a:t> wall shelves</a:t>
            </a:r>
          </a:p>
          <a:p>
            <a:pPr>
              <a:buFont typeface="Arial" pitchFamily="34" charset="0"/>
              <a:buChar char="•"/>
            </a:pPr>
            <a:r>
              <a:rPr lang="en-US" sz="1200" dirty="0" smtClean="0"/>
              <a:t> </a:t>
            </a:r>
            <a:r>
              <a:rPr lang="en-US" sz="1200" dirty="0" smtClean="0">
                <a:solidFill>
                  <a:srgbClr val="FF0000"/>
                </a:solidFill>
              </a:rPr>
              <a:t>Add</a:t>
            </a:r>
            <a:r>
              <a:rPr lang="en-US" sz="1200" dirty="0" smtClean="0"/>
              <a:t> White Board and cork boards (3’X3’ )</a:t>
            </a:r>
            <a:endParaRPr lang="en-CA" sz="1200" dirty="0" smtClean="0"/>
          </a:p>
          <a:p>
            <a:endParaRPr lang="en-US" sz="1200" dirty="0" smtClean="0"/>
          </a:p>
          <a:p>
            <a:r>
              <a:rPr lang="en-US" sz="1200" dirty="0" smtClean="0"/>
              <a:t>Prep room 3513 (Common)</a:t>
            </a:r>
          </a:p>
          <a:p>
            <a:pPr>
              <a:buFont typeface="Arial" pitchFamily="34" charset="0"/>
              <a:buChar char="•"/>
            </a:pPr>
            <a:r>
              <a:rPr lang="en-US" sz="1200" dirty="0" smtClean="0"/>
              <a:t>Do we also have 3517? Then move the transfer hood there. Otherwise it would have to go on the counter of 3513 instead of the lower shelves (and put lower shelves around it)</a:t>
            </a:r>
          </a:p>
          <a:p>
            <a:pPr>
              <a:buFont typeface="Arial" pitchFamily="34" charset="0"/>
              <a:buChar char="•"/>
            </a:pPr>
            <a:r>
              <a:rPr lang="en-US" sz="1200" dirty="0" smtClean="0"/>
              <a:t> We need a lab-rated dishwasher! The best place would be by the double sink by the fume hood.</a:t>
            </a:r>
          </a:p>
          <a:p>
            <a:pPr>
              <a:buFont typeface="Arial" pitchFamily="34" charset="0"/>
              <a:buChar char="•"/>
            </a:pPr>
            <a:r>
              <a:rPr lang="en-US" sz="1200" dirty="0" smtClean="0"/>
              <a:t> Does </a:t>
            </a:r>
            <a:r>
              <a:rPr lang="en-US" sz="1200" dirty="0" err="1" smtClean="0"/>
              <a:t>Jarnail</a:t>
            </a:r>
            <a:r>
              <a:rPr lang="en-US" sz="1200" dirty="0" smtClean="0"/>
              <a:t> have large equipment to move here? (He did not mention anything when we looked at the room together). NO.</a:t>
            </a:r>
          </a:p>
          <a:p>
            <a:pPr>
              <a:buFont typeface="Arial" pitchFamily="34" charset="0"/>
              <a:buChar char="•"/>
            </a:pPr>
            <a:r>
              <a:rPr lang="en-US" sz="1200" dirty="0" smtClean="0"/>
              <a:t>The distilled water apparatus is supposed to stay…. Otherwise we’ll need to take ours or otherwise have one installed.</a:t>
            </a:r>
          </a:p>
          <a:p>
            <a:pPr>
              <a:buFont typeface="Arial" pitchFamily="34" charset="0"/>
              <a:buChar char="•"/>
            </a:pPr>
            <a:endParaRPr lang="en-CA" sz="1200" dirty="0"/>
          </a:p>
        </p:txBody>
      </p:sp>
      <p:sp>
        <p:nvSpPr>
          <p:cNvPr id="19" name="Rectangle 18"/>
          <p:cNvSpPr/>
          <p:nvPr/>
        </p:nvSpPr>
        <p:spPr>
          <a:xfrm>
            <a:off x="611560" y="3068960"/>
            <a:ext cx="648072" cy="216024"/>
          </a:xfrm>
          <a:prstGeom prst="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a:p>
        </p:txBody>
      </p:sp>
      <p:sp>
        <p:nvSpPr>
          <p:cNvPr id="20" name="TextBox 19"/>
          <p:cNvSpPr txBox="1"/>
          <p:nvPr/>
        </p:nvSpPr>
        <p:spPr>
          <a:xfrm>
            <a:off x="1475656" y="2996952"/>
            <a:ext cx="929100" cy="307777"/>
          </a:xfrm>
          <a:prstGeom prst="rect">
            <a:avLst/>
          </a:prstGeom>
          <a:noFill/>
        </p:spPr>
        <p:txBody>
          <a:bodyPr wrap="none" rtlCol="0">
            <a:spAutoFit/>
          </a:bodyPr>
          <a:lstStyle/>
          <a:p>
            <a:r>
              <a:rPr lang="en-US" sz="1400" dirty="0" smtClean="0"/>
              <a:t>Install this</a:t>
            </a:r>
            <a:endParaRPr lang="en-CA" sz="1400" dirty="0"/>
          </a:p>
        </p:txBody>
      </p:sp>
      <p:sp>
        <p:nvSpPr>
          <p:cNvPr id="23" name="Rectangle 22"/>
          <p:cNvSpPr/>
          <p:nvPr/>
        </p:nvSpPr>
        <p:spPr>
          <a:xfrm>
            <a:off x="179512" y="188640"/>
            <a:ext cx="3888432" cy="38164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p:cNvSpPr/>
          <p:nvPr/>
        </p:nvSpPr>
        <p:spPr>
          <a:xfrm>
            <a:off x="611560" y="2492896"/>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 name="Rectangle 16"/>
          <p:cNvSpPr/>
          <p:nvPr/>
        </p:nvSpPr>
        <p:spPr>
          <a:xfrm>
            <a:off x="1475656" y="2492896"/>
            <a:ext cx="1398909" cy="307777"/>
          </a:xfrm>
          <a:prstGeom prst="rect">
            <a:avLst/>
          </a:prstGeom>
        </p:spPr>
        <p:txBody>
          <a:bodyPr wrap="none">
            <a:spAutoFit/>
          </a:bodyPr>
          <a:lstStyle/>
          <a:p>
            <a:r>
              <a:rPr lang="en-US" sz="1400" dirty="0" smtClean="0"/>
              <a:t>Electrical outlets</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838545"/>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Ref: Biol. 351 &amp;352 Move to Rm. 3124 (3012, 3520.3511&amp; 3513)</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All cupboards and shelves in Dr. Carl Douglas’s current lab will remain there, except the yellow tall cabinet in the centre of the lab.  The water still might also be moved to their new lab.</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 addition to the list of improvements already submitted, the following improvements are also needed:</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Coat hooks and closet for students in RM# 3012(3124) &amp; 3511, Place : close to front door wall.</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White boards and cork boards in RM# 3012(3124) &amp; 3511 Qty: 2ea, Size: 3’X3’</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Glassware storage cupboard in RM# 3012(3124) Qty:3, Size:3’X3’X1’, place: at end of 3 main benches (see diagram).</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Screen (1.8mX1.8m) + Projector in RM#3012(3124). Place: Close to front door.</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New Desks and chairs.</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Fresh coat of paint in RM # 3012(3124), 3520 And 3511</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Check Air-conditioner function, </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Check for water leaks</a:t>
            </a: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685800" lvl="1" indent="-228600" eaLnBrk="0" fontAlgn="base" hangingPunct="0">
              <a:spcBef>
                <a:spcPct val="0"/>
              </a:spcBef>
              <a:spcAft>
                <a:spcPct val="0"/>
              </a:spcAft>
              <a:buFont typeface="+mj-lt"/>
              <a:buAutoNum type="alphaLcParenR"/>
            </a:pP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Remove old temporary panels from ceiling</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1200" b="0" i="0" u="none" strike="noStrike" cap="none" normalizeH="0" baseline="0" dirty="0" smtClean="0">
              <a:ln>
                <a:noFill/>
              </a:ln>
              <a:solidFill>
                <a:schemeClr val="tx1"/>
              </a:solidFill>
              <a:effectLst/>
              <a:latin typeface="+mj-lt"/>
              <a:ea typeface="Calibri" pitchFamily="34" charset="0"/>
              <a:cs typeface="Times New Roman" pitchFamily="18" charset="0"/>
            </a:endParaRPr>
          </a:p>
          <a:p>
            <a:pPr marL="685800" lvl="1" indent="-228600" eaLnBrk="0" fontAlgn="base" hangingPunct="0">
              <a:spcBef>
                <a:spcPct val="0"/>
              </a:spcBef>
              <a:spcAft>
                <a:spcPct val="0"/>
              </a:spcAft>
              <a:buFont typeface="+mj-lt"/>
              <a:buAutoNum type="alphaLcParenR"/>
            </a:pPr>
            <a:r>
              <a:rPr lang="en-US" sz="1200" dirty="0" smtClean="0">
                <a:solidFill>
                  <a:srgbClr val="FF0000"/>
                </a:solidFill>
                <a:latin typeface="+mj-lt"/>
              </a:rPr>
              <a:t>New flooring in equipment RM# 3520</a:t>
            </a:r>
            <a:endParaRPr lang="en-CA" sz="1200" dirty="0" smtClean="0">
              <a:solidFill>
                <a:srgbClr val="FF0000"/>
              </a:solidFill>
              <a:latin typeface="+mj-lt"/>
            </a:endParaRPr>
          </a:p>
          <a:p>
            <a:pPr marL="685800" lvl="1" indent="-228600" eaLnBrk="0" fontAlgn="base" hangingPunct="0">
              <a:spcBef>
                <a:spcPct val="0"/>
              </a:spcBef>
              <a:spcAft>
                <a:spcPct val="0"/>
              </a:spcAft>
              <a:buFont typeface="+mj-lt"/>
              <a:buAutoNum type="alphaLcParenR"/>
            </a:pPr>
            <a:endParaRPr kumimoji="0" lang="en-C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811</TotalTime>
  <Words>595</Words>
  <Application>Microsoft Office PowerPoint</Application>
  <PresentationFormat>On-screen Show (4:3)</PresentationFormat>
  <Paragraphs>103</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Jarnail</dc:creator>
  <cp:lastModifiedBy>Agnes Lacombe</cp:lastModifiedBy>
  <cp:revision>54</cp:revision>
  <dcterms:created xsi:type="dcterms:W3CDTF">2011-04-14T22:31:28Z</dcterms:created>
  <dcterms:modified xsi:type="dcterms:W3CDTF">2011-05-06T15:24:50Z</dcterms:modified>
</cp:coreProperties>
</file>