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3"/>
  </p:notesMasterIdLst>
  <p:sldIdLst>
    <p:sldId id="319" r:id="rId2"/>
    <p:sldId id="413" r:id="rId3"/>
    <p:sldId id="414" r:id="rId4"/>
    <p:sldId id="415" r:id="rId5"/>
    <p:sldId id="289" r:id="rId6"/>
    <p:sldId id="372" r:id="rId7"/>
    <p:sldId id="394" r:id="rId8"/>
    <p:sldId id="393" r:id="rId9"/>
    <p:sldId id="387" r:id="rId10"/>
    <p:sldId id="391" r:id="rId11"/>
    <p:sldId id="392" r:id="rId12"/>
    <p:sldId id="389" r:id="rId13"/>
    <p:sldId id="377" r:id="rId14"/>
    <p:sldId id="378" r:id="rId15"/>
    <p:sldId id="390" r:id="rId16"/>
    <p:sldId id="416" r:id="rId17"/>
    <p:sldId id="417" r:id="rId18"/>
    <p:sldId id="418" r:id="rId19"/>
    <p:sldId id="407" r:id="rId20"/>
    <p:sldId id="428" r:id="rId21"/>
    <p:sldId id="427" r:id="rId22"/>
    <p:sldId id="426" r:id="rId23"/>
    <p:sldId id="429" r:id="rId24"/>
    <p:sldId id="425" r:id="rId25"/>
    <p:sldId id="430" r:id="rId26"/>
    <p:sldId id="431" r:id="rId27"/>
    <p:sldId id="432" r:id="rId28"/>
    <p:sldId id="433" r:id="rId29"/>
    <p:sldId id="434" r:id="rId30"/>
    <p:sldId id="435" r:id="rId31"/>
    <p:sldId id="260" r:id="rId32"/>
    <p:sldId id="402" r:id="rId33"/>
    <p:sldId id="403" r:id="rId34"/>
    <p:sldId id="404" r:id="rId35"/>
    <p:sldId id="262" r:id="rId36"/>
    <p:sldId id="405" r:id="rId37"/>
    <p:sldId id="396" r:id="rId38"/>
    <p:sldId id="263" r:id="rId39"/>
    <p:sldId id="264" r:id="rId40"/>
    <p:sldId id="422" r:id="rId41"/>
    <p:sldId id="270" r:id="rId42"/>
    <p:sldId id="272" r:id="rId43"/>
    <p:sldId id="273" r:id="rId44"/>
    <p:sldId id="276" r:id="rId45"/>
    <p:sldId id="277" r:id="rId46"/>
    <p:sldId id="278" r:id="rId47"/>
    <p:sldId id="282" r:id="rId48"/>
    <p:sldId id="286" r:id="rId49"/>
    <p:sldId id="283" r:id="rId50"/>
    <p:sldId id="287" r:id="rId51"/>
    <p:sldId id="271" r:id="rId5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  <p:embeddedFont>
      <p:font typeface="EB Garamond" pitchFamily="2" charset="0"/>
      <p:regular r:id="rId59"/>
      <p:bold r:id="rId60"/>
      <p:italic r:id="rId61"/>
      <p:boldItalic r:id="rId62"/>
    </p:embeddedFont>
    <p:embeddedFont>
      <p:font typeface="EB Garamond Medium" pitchFamily="2" charset="0"/>
      <p:regular r:id="rId63"/>
      <p:italic r:id="rId64"/>
    </p:embeddedFont>
    <p:embeddedFont>
      <p:font typeface="Garamond" panose="02020404030301010803" pitchFamily="18" charset="0"/>
      <p:regular r:id="rId65"/>
      <p:bold r:id="rId66"/>
      <p:italic r:id="rId67"/>
      <p:boldItalic r:id="rId68"/>
    </p:embeddedFont>
    <p:embeddedFont>
      <p:font typeface="Lato" panose="020F0502020204030203" pitchFamily="34" charset="0"/>
      <p:regular r:id="rId69"/>
      <p:bold r:id="rId70"/>
      <p:italic r:id="rId71"/>
      <p:boldItalic r:id="rId72"/>
    </p:embeddedFont>
    <p:embeddedFont>
      <p:font typeface="Oswald" pitchFamily="2" charset="77"/>
      <p:regular r:id="rId73"/>
      <p:bold r:id="rId74"/>
    </p:embeddedFont>
    <p:embeddedFont>
      <p:font typeface="Quattrocento Sans" panose="020B0502050000020003" pitchFamily="34" charset="0"/>
      <p:regular r:id="rId75"/>
      <p:bold r:id="rId76"/>
      <p:italic r:id="rId77"/>
      <p:boldItalic r:id="rId78"/>
    </p:embeddedFont>
    <p:embeddedFont>
      <p:font typeface="Raleway" pitchFamily="2" charset="77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5"/>
    <p:restoredTop sz="93850"/>
  </p:normalViewPr>
  <p:slideViewPr>
    <p:cSldViewPr snapToGrid="0">
      <p:cViewPr varScale="1">
        <p:scale>
          <a:sx n="126" d="100"/>
          <a:sy n="126" d="100"/>
        </p:scale>
        <p:origin x="208" y="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3.fntdata"/><Relationship Id="rId61" Type="http://schemas.openxmlformats.org/officeDocument/2006/relationships/font" Target="fonts/font8.fntdata"/><Relationship Id="rId8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baseline="0" dirty="0"/>
                  <a:t>https://</a:t>
                </a:r>
                <a:r>
                  <a:rPr lang="en-US" baseline="0" dirty="0" err="1"/>
                  <a:t>nextstrain.org</a:t>
                </a:r>
                <a:r>
                  <a:rPr lang="en-US" baseline="0" dirty="0"/>
                  <a:t>/</a:t>
                </a:r>
                <a:r>
                  <a:rPr lang="en-US" baseline="0" dirty="0" err="1"/>
                  <a:t>ncov?l</a:t>
                </a:r>
                <a:r>
                  <a:rPr lang="en-US" baseline="0" dirty="0"/>
                  <a:t>=radial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5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07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57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8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0f0ff652d_1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110f0ff652d_1_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10f0ff652d_1_5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458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0f0ff652d_1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110f0ff652d_1_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10f0ff652d_1_5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333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0f0ff652d_1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110f0ff652d_1_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10f0ff652d_1_5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69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0f0ff652d_1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110f0ff652d_1_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10f0ff652d_1_5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844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0e9286dc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120e9286dc0_0_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 and hamster reinfections observed</a:t>
            </a:r>
            <a:endParaRPr/>
          </a:p>
        </p:txBody>
      </p:sp>
      <p:sp>
        <p:nvSpPr>
          <p:cNvPr id="173" name="Google Shape;173;g120e9286dc0_0_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0e9286dc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0e9286dc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51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4b80e2d8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e4b80e2d8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35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0e9286dc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0e9286dc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699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0e9286dc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0e9286dc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884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0e9286dc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0e9286dc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667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31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0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13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fr-FR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fr-FR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fr-FR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fr-FR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fr-FR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12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49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13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0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4b80e2d8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e4b80e2d8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4645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47f0ae08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47f0ae08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count only independent mutations (a deleted stretch counts as one).  Here Delta is 21J.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5630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20e9286dc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20e9286dc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3640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0e9286dc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20e9286dc0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947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0e9286dc0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20e9286dc0_0_2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20e9286dc0_0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003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65a30529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365a30529f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1365a30529f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0934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20e9286dc0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20e9286dc0_0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Pfizer BNT162b2-vaccinated participants: plasma neutralization capacity was decreased 5-fold against D190 relative to ancestral virus with the D614G mutation</a:t>
            </a:r>
            <a:endParaRPr/>
          </a:p>
        </p:txBody>
      </p:sp>
      <p:sp>
        <p:nvSpPr>
          <p:cNvPr id="156" name="Google Shape;156;g120e9286dc0_0_2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9732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0f0ff652d_1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110f0ff652d_1_6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110f0ff652d_1_6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085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65a3052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65a3052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Check ven diagram for update with 493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65a30529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65a30529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65a30529f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365a30529f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4b80e2d8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e4b80e2d8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1221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20e9286dc0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120e9286dc0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~25% of the population is over 70, but almost all reported cases are in that group.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0e9286dc0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20e9286dc0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19 day doubling time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12636367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1212636367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19 day doubling time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65a30529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365a30529f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7a5dc823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7a5dc823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365a30529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365a30529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65a30529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365a30529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365a30529f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365a30529f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7a5dc82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37a5dc82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365a30529f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365a30529f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baseline="0" dirty="0"/>
                  <a:t>https://</a:t>
                </a:r>
                <a:r>
                  <a:rPr lang="en-US" baseline="0" dirty="0" err="1"/>
                  <a:t>nextstrain.org</a:t>
                </a:r>
                <a:r>
                  <a:rPr lang="en-US" baseline="0" dirty="0"/>
                  <a:t>/</a:t>
                </a:r>
                <a:r>
                  <a:rPr lang="en-US" baseline="0" dirty="0" err="1"/>
                  <a:t>ncov?l</a:t>
                </a:r>
                <a:r>
                  <a:rPr lang="en-US" baseline="0" dirty="0"/>
                  <a:t>=radial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88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11a225f13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111a225f13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Garamond" panose="02020404030301010803" pitchFamily="18" charset="0"/>
              </a:rPr>
              <a:t>~2–6 times lower than the seasonal flu</a:t>
            </a:r>
          </a:p>
          <a:p>
            <a:pPr algn="l"/>
            <a:r>
              <a:rPr lang="en-US" baseline="0" dirty="0"/>
              <a:t>Alpha – 20I, Beta – 20H, Gamma – 20J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99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Garamond" panose="02020404030301010803" pitchFamily="18" charset="0"/>
              </a:rPr>
              <a:t>~2–6 times lower than the seasonal flu</a:t>
            </a:r>
          </a:p>
          <a:p>
            <a:pPr algn="l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0f0ff652d_1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110f0ff652d_1_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10f0ff652d_1_5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CA" dirty="0"/>
                  <a:t>, R0=2.56 = (1+D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may be higher than the average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 based on viral trajectories. Set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 dirty="0"/>
                  <a:t> et al.)</a:t>
                </a:r>
              </a:p>
              <a:p>
                <a:pPr algn="l"/>
                <a:r>
                  <a:rPr lang="en-US" dirty="0"/>
                  <a:t>Quarantine can be treated by altering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CA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)+</a:t>
                </a:r>
                <a14:m>
                  <m:oMath xmlns:m="http://schemas.openxmlformats.org/officeDocument/2006/math">
                    <m:r>
                      <a:rPr lang="en-CA" sz="1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 </m:t>
                        </m:r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((1-f)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))/((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 +(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CA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f)/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sz="1200" b="0" i="0" dirty="0">
                  <a:latin typeface="+mn-lt"/>
                  <a:cs typeface="Arial" panose="020B0604020202020204" pitchFamily="34" charset="0"/>
                </a:endParaRP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bA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=0;</a:t>
                </a: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I=0.2;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E=0.25;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κ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P=1;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bP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n-GB" sz="1200" b="0" i="0" u="none" strike="noStrike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=0.7;</a:t>
                </a:r>
              </a:p>
              <a:p>
                <a:r>
                  <a:rPr lang="el-GR" sz="1200" b="0" i="0" u="none" strike="noStrike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α=0.05;</a:t>
                </a:r>
              </a:p>
              <a:p>
                <a:pPr algn="l"/>
                <a:endParaRPr lang="en-US" baseline="0" dirty="0"/>
              </a:p>
              <a:p>
                <a:pPr algn="l"/>
                <a:endParaRPr lang="en-US" baseline="0" dirty="0"/>
              </a:p>
              <a:p>
                <a:pPr algn="l"/>
                <a:r>
                  <a:rPr lang="en-US" baseline="0" dirty="0"/>
                  <a:t>R0=2.8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Choose parameters to constrain R0 initially to around 2.5</a:t>
                </a:r>
              </a:p>
              <a:p>
                <a:pPr algn="l"/>
                <a:r>
                  <a:rPr lang="en-CA" sz="12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Parameters from Caroline’s G&amp;M study: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D = 5 = 1/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CA" dirty="0"/>
                  <a:t>, R0=2.56 = (1+D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𝐼=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𝐴=0</a:t>
                </a:r>
                <a:r>
                  <a:rPr lang="en-CA" dirty="0"/>
                  <a:t>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𝐸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1/4,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dirty="0"/>
                  <a:t>= 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dirty="0"/>
                  <a:t>[D</a:t>
                </a:r>
                <a:r>
                  <a:rPr lang="en-CA" baseline="0" dirty="0"/>
                  <a:t> is likely longer?  And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𝜅_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might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1/2 or 1/3 for a</a:t>
                </a:r>
                <a:r>
                  <a:rPr lang="fr-FR" sz="12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baseline="0" dirty="0"/>
                  <a:t>2-3 days </a:t>
                </a:r>
                <a:r>
                  <a:rPr lang="en-CA" baseline="0" dirty="0" err="1"/>
                  <a:t>presymptomatic</a:t>
                </a:r>
                <a:r>
                  <a:rPr lang="en-CA" baseline="0" dirty="0"/>
                  <a:t> based on He et al.?]</a:t>
                </a:r>
                <a:endParaRPr lang="en-CA" dirty="0"/>
              </a:p>
              <a:p>
                <a:pPr algn="l"/>
                <a:endParaRPr lang="en-CA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may be higher than the average value of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 based on viral trajectories. Set default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=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𝐼.</a:t>
                </a:r>
                <a:endParaRPr lang="en-US" dirty="0"/>
              </a:p>
              <a:p>
                <a:pPr algn="l"/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US" dirty="0"/>
                  <a:t> is the big</a:t>
                </a:r>
                <a:r>
                  <a:rPr lang="en-US" baseline="0" dirty="0"/>
                  <a:t> unknown. Set default to zero</a:t>
                </a:r>
                <a:endParaRPr lang="en-US" dirty="0"/>
              </a:p>
              <a:p>
                <a:pPr algn="l"/>
                <a:r>
                  <a:rPr lang="en-US" dirty="0"/>
                  <a:t>Default f ~ 20% (</a:t>
                </a:r>
                <a:r>
                  <a:rPr lang="en-US" dirty="0" err="1"/>
                  <a:t>Mizumoto</a:t>
                </a:r>
                <a:r>
                  <a:rPr lang="en-US"/>
                  <a:t> et al.)</a:t>
                </a:r>
                <a:endParaRPr lang="en-US" dirty="0"/>
              </a:p>
              <a:p>
                <a:pPr algn="l"/>
                <a:r>
                  <a:rPr lang="en-US" dirty="0"/>
                  <a:t>Quarantine can be treated by altering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. Social distancing</a:t>
                </a:r>
                <a:r>
                  <a:rPr lang="en-US" baseline="0" dirty="0"/>
                  <a:t> would lower both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 and</a:t>
                </a:r>
                <a:r>
                  <a:rPr lang="en-US" baseline="0" dirty="0"/>
                  <a:t>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), while self-isolating</a:t>
                </a:r>
                <a:r>
                  <a:rPr lang="en-US" baseline="0" dirty="0"/>
                  <a:t> cases would lower primarily those with symptoms (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𝑐 𝑞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𝛽〗_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).</a:t>
                </a:r>
              </a:p>
              <a:p>
                <a:pPr algn="l"/>
                <a:r>
                  <a:rPr lang="en-US" dirty="0"/>
                  <a:t>Set 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𝐴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dirty="0"/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𝑃</a:t>
                </a:r>
                <a:r>
                  <a:rPr lang="en-US" dirty="0"/>
                  <a:t>)+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200" i="0">
                    <a:latin typeface="Cambria Math" panose="02040503050406030204" pitchFamily="18" charset="0"/>
                    <a:cs typeface="Arial" panose="020B0604020202020204" pitchFamily="34" charset="0"/>
                  </a:rPr>
                  <a:t>〖</a:t>
                </a:r>
                <a:r>
                  <a:rPr lang="en-CA" sz="12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1/ </a:t>
                </a:r>
                <a:r>
                  <a:rPr lang="fr-FR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𝜅〗_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𝐼</a:t>
                </a:r>
                <a:r>
                  <a:rPr lang="en-US" dirty="0"/>
                  <a:t>) to have the same expected</a:t>
                </a:r>
                <a:r>
                  <a:rPr lang="en-US" baseline="0" dirty="0"/>
                  <a:t> time through the infectious and asymptomatic routes.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D56E2-FD65-D541-B52C-3651117806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0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" name="Google Shape;16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 i="0">
                <a:solidFill>
                  <a:schemeClr val="lt1"/>
                </a:solidFill>
                <a:latin typeface="Garamond" panose="020204040303010108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37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14800" y="487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 i="0">
                <a:latin typeface="Garamond" panose="020204040303010108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14800" y="1190275"/>
            <a:ext cx="7688700" cy="3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 b="0" i="0">
                <a:latin typeface="Garamond" panose="02020404030301010803" pitchFamily="18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6" name="Google Shape;46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 i="0">
                <a:latin typeface="Garamond" panose="020204040303010108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Garamond" panose="02020404030301010803" pitchFamily="18" charset="0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3" name="Google Shape;53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 i="0">
                <a:solidFill>
                  <a:schemeClr val="lt1"/>
                </a:solidFill>
                <a:latin typeface="Garamond" panose="020204040303010108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 i="0">
                <a:latin typeface="Garamond" panose="020204040303010108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latin typeface="Garamond" panose="02020404030301010803" pitchFamily="18" charset="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Garamond" panose="02020404030301010803" pitchFamily="18" charset="0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>
                <a:latin typeface="Garamond" panose="02020404030301010803" pitchFamily="18" charset="0"/>
              </a:defRPr>
            </a:lvl1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1" name="Google Shape;7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0" i="0">
                <a:solidFill>
                  <a:schemeClr val="lt1"/>
                </a:solidFill>
                <a:latin typeface="Garamond" panose="020204040303010108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b="0" i="0">
                <a:solidFill>
                  <a:schemeClr val="lt1"/>
                </a:solidFill>
                <a:latin typeface="Garamond" panose="02020404030301010803" pitchFamily="18" charset="0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Garamond" panose="02020404030301010803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b="0" i="0">
                <a:latin typeface="Garamond" panose="02020404030301010803" pitchFamily="18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b="0" i="0"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0" i="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0" i="0">
                <a:latin typeface="Garamond" panose="020204040303010108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B24-A1BA-0945-8C25-23545019F708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CE1269CC-D5FF-E24F-8172-99833F24E9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 b="0" i="0">
                <a:solidFill>
                  <a:schemeClr val="accent1"/>
                </a:solidFill>
                <a:latin typeface="Garamond" panose="02020404030301010803" pitchFamily="18" charset="0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85" r:id="rId9"/>
    <p:sldLayoutId id="21474836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Garamond" panose="02020404030301010803" pitchFamily="18" charset="0"/>
          <a:ea typeface="Garamond" panose="02020404030301010803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Garamond" panose="02020404030301010803" pitchFamily="18" charset="0"/>
          <a:ea typeface="Garamond" panose="02020404030301010803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4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hyperlink" Target="https://www.cell.com/current-biology/pdf/S0960-9822(20)30847-2.pdf" TargetMode="Externa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ell.com/current-biology/pdf/S0960-9822(20)30847-2.pdf" TargetMode="Externa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ell.com/current-biology/pdf/S0960-9822(20)30847-2.pdf" TargetMode="Externa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emf"/><Relationship Id="rId4" Type="http://schemas.openxmlformats.org/officeDocument/2006/relationships/hyperlink" Target="https://www.cell.com/current-biology/pdf/S0960-9822(20)30847-2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virological.org/t/mutations-arising-in-sars-cov-2-spike-on-sustained-human-to-human-transmission-and-human-to-animal-passage/578/1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varrnet.ca/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nlinelibrary.wiley.com/doi/epdf/10.1002/jmv.27927" TargetMode="Externa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rxiv.org/content/10.1101/2022.05.01.22274406v1.full.pdf" TargetMode="External"/><Relationship Id="rId5" Type="http://schemas.openxmlformats.org/officeDocument/2006/relationships/hyperlink" Target="https://www.nature.com/articles/s41586-022-04411-y" TargetMode="Externa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www.medrxiv.org/content/10.1101/2022.05.01.22274406v1.full.pdf" TargetMode="External"/><Relationship Id="rId4" Type="http://schemas.openxmlformats.org/officeDocument/2006/relationships/hyperlink" Target="https://www.nature.com/articles/s41586-022-04411-y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rxiv.org/content/10.1101/2021.10.02.21264267v2.full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hyperlink" Target="https://www.medrxiv.org/content/10.1101/2022.03.21.22272673v1" TargetMode="External"/><Relationship Id="rId4" Type="http://schemas.openxmlformats.org/officeDocument/2006/relationships/hyperlink" Target="https://www.bnnbloomberg.ca/covid-infected-hiv-patient-developed-21-mutations-study-shows-1.171572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nature.com/articles/s41591-022-01882-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rxiv.org/content/10.1101/2022.05.01.22274406v1.full.pdf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hyperlink" Target="https://www.nejm.org/doi/pdf/10.1056/NEJMc2206576?articleTools=tru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rxiv.org/content/10.1101/2022.04.29.22274477v1" TargetMode="External"/><Relationship Id="rId5" Type="http://schemas.openxmlformats.org/officeDocument/2006/relationships/hyperlink" Target="https://www.medrxiv.org/content/10.1101/2022.05.01.22274406v1" TargetMode="Externa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varrnet.ca/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hyperlink" Target="http://www.bccdc.ca/health-info/diseases-conditions/covid-19/dat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jm.org/doi/pdf/10.1056/NEJMc2206576?articleTools=true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sets.publishing.service.gov.uk/government/uploads/system/uploads/attachment_data/file/1085404/Technical-Briefing-43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stors.modernatx.com/news/news-details/2022/Moderna-Announces-Omicron-Containing-Bivalent-Booster-Candidate-mRNA-1273.214-Demonstrates-Superior-Antibody-Response-Against-Omicron/default.asp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hyperlink" Target="https://jamanetwork.com/journals/jama/fullarticle/2572798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hyperlink" Target="https://reader.elsevier.com/reader/sd/pii/S0960982221008782?token=6F0B52F675F53F1287C5496554EE9D255356A6F1894F9C84ED36842880D07AEF6683C8C9B712CB1CAC73484D8EE3EF86&amp;originRegion=us-east-1&amp;originCreation=20220130204724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www.cell.com/current-biology/pdf/S0960-9822(20)30847-2.pdf" TargetMode="Externa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805A8A-35FA-6C4A-971A-5A9CC6E1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04" y="3490572"/>
            <a:ext cx="1445294" cy="1445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25810-4EDA-0F46-BC1B-08E8D0D68A32}"/>
              </a:ext>
            </a:extLst>
          </p:cNvPr>
          <p:cNvSpPr txBox="1"/>
          <p:nvPr/>
        </p:nvSpPr>
        <p:spPr>
          <a:xfrm>
            <a:off x="2601749" y="1023117"/>
            <a:ext cx="3940502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50" b="1" dirty="0"/>
              <a:t>SARS-CoV-2</a:t>
            </a:r>
          </a:p>
          <a:p>
            <a:pPr algn="ctr"/>
            <a:r>
              <a:rPr lang="en-US" sz="3000" dirty="0"/>
              <a:t>An evolving pandemic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8D8EB3-C5CA-6643-A81A-796D6817C98F}"/>
              </a:ext>
            </a:extLst>
          </p:cNvPr>
          <p:cNvSpPr/>
          <p:nvPr/>
        </p:nvSpPr>
        <p:spPr>
          <a:xfrm>
            <a:off x="3309479" y="2391456"/>
            <a:ext cx="25250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Sarah (Sally) Otto</a:t>
            </a:r>
          </a:p>
          <a:p>
            <a:pPr algn="ctr"/>
            <a:r>
              <a:rPr lang="en-US" dirty="0"/>
              <a:t>Department of Zoology</a:t>
            </a:r>
          </a:p>
          <a:p>
            <a:pPr algn="ctr"/>
            <a:r>
              <a:rPr lang="en-US" dirty="0"/>
              <a:t>University of British Columbia</a:t>
            </a:r>
          </a:p>
        </p:txBody>
      </p:sp>
    </p:spTree>
    <p:extLst>
      <p:ext uri="{BB962C8B-B14F-4D97-AF65-F5344CB8AC3E}">
        <p14:creationId xmlns:p14="http://schemas.microsoft.com/office/powerpoint/2010/main" val="66981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01C630D-ECFF-1843-A106-0ED9C86F7CF7}"/>
                  </a:ext>
                </a:extLst>
              </p:cNvPr>
              <p:cNvSpPr/>
              <p:nvPr/>
            </p:nvSpPr>
            <p:spPr>
              <a:xfrm>
                <a:off x="5599354" y="-38304"/>
                <a:ext cx="4200524" cy="4722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b>
                        <m:sup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lnSpc>
                    <a:spcPct val="150000"/>
                  </a:lnSpc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lnSpc>
                    <a:spcPct val="150000"/>
                  </a:lnSpc>
                  <a:tabLst>
                    <a:tab pos="2057400" algn="ctr"/>
                    <a:tab pos="4414838" algn="r"/>
                  </a:tabLst>
                </a:pPr>
                <a:r>
                  <a:rPr lang="en-US" sz="1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−(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b>
                        <m:sup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01C630D-ECFF-1843-A106-0ED9C86F7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354" y="-38304"/>
                <a:ext cx="4200524" cy="4722703"/>
              </a:xfrm>
              <a:prstGeom prst="rect">
                <a:avLst/>
              </a:prstGeom>
              <a:blipFill>
                <a:blip r:embed="rId3"/>
                <a:stretch>
                  <a:fillRect t="-8602" b="-14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3C8C1433-FC21-044B-83AD-955B72A529DA}"/>
              </a:ext>
            </a:extLst>
          </p:cNvPr>
          <p:cNvSpPr/>
          <p:nvPr/>
        </p:nvSpPr>
        <p:spPr>
          <a:xfrm>
            <a:off x="3047388" y="81388"/>
            <a:ext cx="27045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Garamond" panose="02020404030301010803" pitchFamily="18" charset="0"/>
              </a:rPr>
              <a:t>SEAPIR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594690-C7E8-D04A-AAE3-2C24D6A1EFD6}"/>
                  </a:ext>
                </a:extLst>
              </p:cNvPr>
              <p:cNvSpPr/>
              <p:nvPr/>
            </p:nvSpPr>
            <p:spPr>
              <a:xfrm>
                <a:off x="614680" y="1097508"/>
                <a:ext cx="534894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dirty="0"/>
                  <a:t>Non-linear set of equations is approximately linear when susceptible class is not changing rapidly (</a:t>
                </a:r>
                <a14:m>
                  <m:oMath xmlns:m="http://schemas.openxmlformats.org/officeDocument/2006/math">
                    <m:r>
                      <a:rPr lang="en-CA" sz="15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CA" sz="1500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500" dirty="0"/>
                  <a:t>constant)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594690-C7E8-D04A-AAE3-2C24D6A1E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" y="1097508"/>
                <a:ext cx="5348940" cy="553998"/>
              </a:xfrm>
              <a:prstGeom prst="rect">
                <a:avLst/>
              </a:prstGeom>
              <a:blipFill>
                <a:blip r:embed="rId4"/>
                <a:stretch>
                  <a:fillRect l="-474" t="-222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oogle Shape;246;p43">
            <a:extLst>
              <a:ext uri="{FF2B5EF4-FFF2-40B4-BE49-F238E27FC236}">
                <a16:creationId xmlns:a16="http://schemas.microsoft.com/office/drawing/2014/main" id="{4771D5CB-5E92-3D4F-9EB7-A05DB260EDC5}"/>
              </a:ext>
            </a:extLst>
          </p:cNvPr>
          <p:cNvGrpSpPr>
            <a:grpSpLocks noChangeAspect="1"/>
          </p:cNvGrpSpPr>
          <p:nvPr/>
        </p:nvGrpSpPr>
        <p:grpSpPr>
          <a:xfrm>
            <a:off x="24214" y="3575974"/>
            <a:ext cx="3290500" cy="1440000"/>
            <a:chOff x="1323787" y="1477339"/>
            <a:chExt cx="6298367" cy="2746129"/>
          </a:xfrm>
        </p:grpSpPr>
        <p:sp>
          <p:nvSpPr>
            <p:cNvPr id="11" name="Google Shape;247;p43">
              <a:extLst>
                <a:ext uri="{FF2B5EF4-FFF2-40B4-BE49-F238E27FC236}">
                  <a16:creationId xmlns:a16="http://schemas.microsoft.com/office/drawing/2014/main" id="{874F9C48-92EB-DB46-AB40-A27343C8DC55}"/>
                </a:ext>
              </a:extLst>
            </p:cNvPr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2" name="Google Shape;248;p43">
              <a:extLst>
                <a:ext uri="{FF2B5EF4-FFF2-40B4-BE49-F238E27FC236}">
                  <a16:creationId xmlns:a16="http://schemas.microsoft.com/office/drawing/2014/main" id="{6281C345-96A6-A349-8823-9ED37EFD20BC}"/>
                </a:ext>
              </a:extLst>
            </p:cNvPr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3" name="Google Shape;249;p43">
              <a:extLst>
                <a:ext uri="{FF2B5EF4-FFF2-40B4-BE49-F238E27FC236}">
                  <a16:creationId xmlns:a16="http://schemas.microsoft.com/office/drawing/2014/main" id="{1B815207-C132-0E45-9862-671DD8B6DBEF}"/>
                </a:ext>
              </a:extLst>
            </p:cNvPr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14" name="Google Shape;250;p43">
              <a:extLst>
                <a:ext uri="{FF2B5EF4-FFF2-40B4-BE49-F238E27FC236}">
                  <a16:creationId xmlns:a16="http://schemas.microsoft.com/office/drawing/2014/main" id="{5C67F266-C1F5-ED4D-B8B6-E3E7AA2FC2F2}"/>
                </a:ext>
              </a:extLst>
            </p:cNvPr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5" name="Google Shape;251;p43">
              <a:extLst>
                <a:ext uri="{FF2B5EF4-FFF2-40B4-BE49-F238E27FC236}">
                  <a16:creationId xmlns:a16="http://schemas.microsoft.com/office/drawing/2014/main" id="{3F59656F-BDC9-5744-B500-613CF6A97EC1}"/>
                </a:ext>
              </a:extLst>
            </p:cNvPr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46" name="Google Shape;252;p43">
                <a:extLst>
                  <a:ext uri="{FF2B5EF4-FFF2-40B4-BE49-F238E27FC236}">
                    <a16:creationId xmlns:a16="http://schemas.microsoft.com/office/drawing/2014/main" id="{3B2B7382-B605-174C-A2DF-17B97BF7B9FF}"/>
                  </a:ext>
                </a:extLst>
              </p:cNvPr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7" name="Google Shape;253;p43">
                <a:extLst>
                  <a:ext uri="{FF2B5EF4-FFF2-40B4-BE49-F238E27FC236}">
                    <a16:creationId xmlns:a16="http://schemas.microsoft.com/office/drawing/2014/main" id="{841EF876-0EEB-D940-AB35-C6CD6D8AA79C}"/>
                  </a:ext>
                </a:extLst>
              </p:cNvPr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6" name="Google Shape;254;p43">
              <a:extLst>
                <a:ext uri="{FF2B5EF4-FFF2-40B4-BE49-F238E27FC236}">
                  <a16:creationId xmlns:a16="http://schemas.microsoft.com/office/drawing/2014/main" id="{F1E98D0C-474A-6F49-83C3-63EB959D28B2}"/>
                </a:ext>
              </a:extLst>
            </p:cNvPr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7" name="Google Shape;255;p43">
              <a:extLst>
                <a:ext uri="{FF2B5EF4-FFF2-40B4-BE49-F238E27FC236}">
                  <a16:creationId xmlns:a16="http://schemas.microsoft.com/office/drawing/2014/main" id="{060626C7-C3FC-E342-947B-7B8ADB27B3F5}"/>
                </a:ext>
              </a:extLst>
            </p:cNvPr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44" name="Google Shape;256;p43">
                <a:extLst>
                  <a:ext uri="{FF2B5EF4-FFF2-40B4-BE49-F238E27FC236}">
                    <a16:creationId xmlns:a16="http://schemas.microsoft.com/office/drawing/2014/main" id="{E782085D-CDF6-5A4B-9BD5-E3AB00650054}"/>
                  </a:ext>
                </a:extLst>
              </p:cNvPr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5" name="Google Shape;257;p43">
                <a:extLst>
                  <a:ext uri="{FF2B5EF4-FFF2-40B4-BE49-F238E27FC236}">
                    <a16:creationId xmlns:a16="http://schemas.microsoft.com/office/drawing/2014/main" id="{2EC558D6-12E2-3A4B-9B8E-68F388DCC51E}"/>
                  </a:ext>
                </a:extLst>
              </p:cNvPr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18" name="Google Shape;258;p43">
              <a:extLst>
                <a:ext uri="{FF2B5EF4-FFF2-40B4-BE49-F238E27FC236}">
                  <a16:creationId xmlns:a16="http://schemas.microsoft.com/office/drawing/2014/main" id="{F9D60502-BDFE-1A44-8CA4-84CA9854F362}"/>
                </a:ext>
              </a:extLst>
            </p:cNvPr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9" name="Google Shape;259;p43">
              <a:extLst>
                <a:ext uri="{FF2B5EF4-FFF2-40B4-BE49-F238E27FC236}">
                  <a16:creationId xmlns:a16="http://schemas.microsoft.com/office/drawing/2014/main" id="{3575B517-44C9-1E4A-BA4C-5C91EAC588F7}"/>
                </a:ext>
              </a:extLst>
            </p:cNvPr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20" name="Google Shape;260;p43">
              <a:extLst>
                <a:ext uri="{FF2B5EF4-FFF2-40B4-BE49-F238E27FC236}">
                  <a16:creationId xmlns:a16="http://schemas.microsoft.com/office/drawing/2014/main" id="{B8E7CB58-B84B-AC4C-9370-B142CBEBE949}"/>
                </a:ext>
              </a:extLst>
            </p:cNvPr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40" name="Google Shape;261;p43">
                <a:extLst>
                  <a:ext uri="{FF2B5EF4-FFF2-40B4-BE49-F238E27FC236}">
                    <a16:creationId xmlns:a16="http://schemas.microsoft.com/office/drawing/2014/main" id="{3F676E5B-2885-424A-9B80-C19C0849DAC9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3" name="Google Shape;262;p43">
                <a:extLst>
                  <a:ext uri="{FF2B5EF4-FFF2-40B4-BE49-F238E27FC236}">
                    <a16:creationId xmlns:a16="http://schemas.microsoft.com/office/drawing/2014/main" id="{9CF7A45A-C6A8-7446-9FFE-9BA31C5E2EDB}"/>
                  </a:ext>
                </a:extLst>
              </p:cNvPr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1" name="Google Shape;263;p43">
              <a:extLst>
                <a:ext uri="{FF2B5EF4-FFF2-40B4-BE49-F238E27FC236}">
                  <a16:creationId xmlns:a16="http://schemas.microsoft.com/office/drawing/2014/main" id="{302ABC8A-281C-5E4C-96D6-DDFC16A465A1}"/>
                </a:ext>
              </a:extLst>
            </p:cNvPr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2" name="Google Shape;264;p43">
              <a:extLst>
                <a:ext uri="{FF2B5EF4-FFF2-40B4-BE49-F238E27FC236}">
                  <a16:creationId xmlns:a16="http://schemas.microsoft.com/office/drawing/2014/main" id="{45EDBA35-FA19-AA46-ABD5-46E43817B4B3}"/>
                </a:ext>
              </a:extLst>
            </p:cNvPr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3" name="Google Shape;265;p43">
              <a:extLst>
                <a:ext uri="{FF2B5EF4-FFF2-40B4-BE49-F238E27FC236}">
                  <a16:creationId xmlns:a16="http://schemas.microsoft.com/office/drawing/2014/main" id="{5F501163-F543-E04E-BB92-EE3D065DB921}"/>
                </a:ext>
              </a:extLst>
            </p:cNvPr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" name="Google Shape;266;p43">
              <a:extLst>
                <a:ext uri="{FF2B5EF4-FFF2-40B4-BE49-F238E27FC236}">
                  <a16:creationId xmlns:a16="http://schemas.microsoft.com/office/drawing/2014/main" id="{071C3319-72B0-1748-B64B-9C06A7828451}"/>
                </a:ext>
              </a:extLst>
            </p:cNvPr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5" name="Google Shape;267;p43">
              <a:extLst>
                <a:ext uri="{FF2B5EF4-FFF2-40B4-BE49-F238E27FC236}">
                  <a16:creationId xmlns:a16="http://schemas.microsoft.com/office/drawing/2014/main" id="{498F8262-C467-9848-BF1A-75024A4305CF}"/>
                </a:ext>
              </a:extLst>
            </p:cNvPr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6" name="Google Shape;268;p43">
              <a:extLst>
                <a:ext uri="{FF2B5EF4-FFF2-40B4-BE49-F238E27FC236}">
                  <a16:creationId xmlns:a16="http://schemas.microsoft.com/office/drawing/2014/main" id="{B2AAF119-1BA8-4041-848D-E8EAE2BF04CE}"/>
                </a:ext>
              </a:extLst>
            </p:cNvPr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37" name="Google Shape;269;p43">
                <a:extLst>
                  <a:ext uri="{FF2B5EF4-FFF2-40B4-BE49-F238E27FC236}">
                    <a16:creationId xmlns:a16="http://schemas.microsoft.com/office/drawing/2014/main" id="{DF69E1E6-B42C-7C4E-8C64-1792210F327B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8" name="Google Shape;270;p43">
                <a:extLst>
                  <a:ext uri="{FF2B5EF4-FFF2-40B4-BE49-F238E27FC236}">
                    <a16:creationId xmlns:a16="http://schemas.microsoft.com/office/drawing/2014/main" id="{B2C4C1AD-E0BD-644D-92DB-8368DA342BAA}"/>
                  </a:ext>
                </a:extLst>
              </p:cNvPr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7" name="Google Shape;271;p43">
              <a:extLst>
                <a:ext uri="{FF2B5EF4-FFF2-40B4-BE49-F238E27FC236}">
                  <a16:creationId xmlns:a16="http://schemas.microsoft.com/office/drawing/2014/main" id="{743AFAB3-A8D6-D744-8F4E-3DA1F1493BD6}"/>
                </a:ext>
              </a:extLst>
            </p:cNvPr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8" name="Google Shape;272;p43">
              <a:extLst>
                <a:ext uri="{FF2B5EF4-FFF2-40B4-BE49-F238E27FC236}">
                  <a16:creationId xmlns:a16="http://schemas.microsoft.com/office/drawing/2014/main" id="{11A1EC0C-8F6B-1F44-B421-871F2AB1B573}"/>
                </a:ext>
              </a:extLst>
            </p:cNvPr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9" name="Google Shape;273;p43">
              <a:extLst>
                <a:ext uri="{FF2B5EF4-FFF2-40B4-BE49-F238E27FC236}">
                  <a16:creationId xmlns:a16="http://schemas.microsoft.com/office/drawing/2014/main" id="{59E1F008-A1CC-5D45-BE69-1C4963922F45}"/>
                </a:ext>
              </a:extLst>
            </p:cNvPr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30" name="Google Shape;274;p43">
              <a:extLst>
                <a:ext uri="{FF2B5EF4-FFF2-40B4-BE49-F238E27FC236}">
                  <a16:creationId xmlns:a16="http://schemas.microsoft.com/office/drawing/2014/main" id="{FE209776-3B4E-E74B-96B2-79E467D554A5}"/>
                </a:ext>
              </a:extLst>
            </p:cNvPr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1" name="Google Shape;275;p43">
              <a:extLst>
                <a:ext uri="{FF2B5EF4-FFF2-40B4-BE49-F238E27FC236}">
                  <a16:creationId xmlns:a16="http://schemas.microsoft.com/office/drawing/2014/main" id="{8704E4C7-8965-724F-81C4-CB2D6093F8AE}"/>
                </a:ext>
              </a:extLst>
            </p:cNvPr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 sz="800"/>
            </a:p>
          </p:txBody>
        </p:sp>
        <p:sp>
          <p:nvSpPr>
            <p:cNvPr id="32" name="Google Shape;276;p43">
              <a:extLst>
                <a:ext uri="{FF2B5EF4-FFF2-40B4-BE49-F238E27FC236}">
                  <a16:creationId xmlns:a16="http://schemas.microsoft.com/office/drawing/2014/main" id="{0F0E9D31-A786-1645-8D68-B8BC6CD8A421}"/>
                </a:ext>
              </a:extLst>
            </p:cNvPr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 sz="800"/>
            </a:p>
          </p:txBody>
        </p:sp>
        <p:sp>
          <p:nvSpPr>
            <p:cNvPr id="33" name="Google Shape;277;p43">
              <a:extLst>
                <a:ext uri="{FF2B5EF4-FFF2-40B4-BE49-F238E27FC236}">
                  <a16:creationId xmlns:a16="http://schemas.microsoft.com/office/drawing/2014/main" id="{09727320-689E-4541-A907-9F0FF9AC8815}"/>
                </a:ext>
              </a:extLst>
            </p:cNvPr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 sz="800"/>
            </a:p>
          </p:txBody>
        </p:sp>
        <p:sp>
          <p:nvSpPr>
            <p:cNvPr id="34" name="Google Shape;278;p43">
              <a:extLst>
                <a:ext uri="{FF2B5EF4-FFF2-40B4-BE49-F238E27FC236}">
                  <a16:creationId xmlns:a16="http://schemas.microsoft.com/office/drawing/2014/main" id="{CA14B9F3-F8C9-7C4B-A933-73D997A5BF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83745" y="2466249"/>
              <a:ext cx="1740668" cy="39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 sz="800" dirty="0"/>
            </a:p>
          </p:txBody>
        </p:sp>
        <p:sp>
          <p:nvSpPr>
            <p:cNvPr id="35" name="Google Shape;279;p43">
              <a:extLst>
                <a:ext uri="{FF2B5EF4-FFF2-40B4-BE49-F238E27FC236}">
                  <a16:creationId xmlns:a16="http://schemas.microsoft.com/office/drawing/2014/main" id="{00B3D60E-5BFE-3D4D-AF71-A294050DCF70}"/>
                </a:ext>
              </a:extLst>
            </p:cNvPr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 sz="800" dirty="0"/>
            </a:p>
          </p:txBody>
        </p:sp>
        <p:sp>
          <p:nvSpPr>
            <p:cNvPr id="36" name="Google Shape;280;p43">
              <a:extLst>
                <a:ext uri="{FF2B5EF4-FFF2-40B4-BE49-F238E27FC236}">
                  <a16:creationId xmlns:a16="http://schemas.microsoft.com/office/drawing/2014/main" id="{52EEDDFE-B0BF-4E42-8CBD-0339DB42438D}"/>
                </a:ext>
              </a:extLst>
            </p:cNvPr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369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01C630D-ECFF-1843-A106-0ED9C86F7CF7}"/>
                  </a:ext>
                </a:extLst>
              </p:cNvPr>
              <p:cNvSpPr/>
              <p:nvPr/>
            </p:nvSpPr>
            <p:spPr>
              <a:xfrm>
                <a:off x="5599354" y="-38304"/>
                <a:ext cx="4200524" cy="4722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b>
                        <m:sup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lnSpc>
                    <a:spcPct val="150000"/>
                  </a:lnSpc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lnSpc>
                    <a:spcPct val="150000"/>
                  </a:lnSpc>
                  <a:tabLst>
                    <a:tab pos="2057400" algn="ctr"/>
                    <a:tab pos="4414838" algn="r"/>
                  </a:tabLst>
                </a:pPr>
                <a:r>
                  <a:rPr lang="en-US" sz="1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−(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b>
                        <m:sup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01C630D-ECFF-1843-A106-0ED9C86F7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354" y="-38304"/>
                <a:ext cx="4200524" cy="4722703"/>
              </a:xfrm>
              <a:prstGeom prst="rect">
                <a:avLst/>
              </a:prstGeom>
              <a:blipFill>
                <a:blip r:embed="rId3"/>
                <a:stretch>
                  <a:fillRect t="-8602" b="-14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3C8C1433-FC21-044B-83AD-955B72A529DA}"/>
              </a:ext>
            </a:extLst>
          </p:cNvPr>
          <p:cNvSpPr/>
          <p:nvPr/>
        </p:nvSpPr>
        <p:spPr>
          <a:xfrm>
            <a:off x="3046587" y="81388"/>
            <a:ext cx="27061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Garamond" panose="02020404030301010803" pitchFamily="18" charset="0"/>
              </a:rPr>
              <a:t>SEAPIR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594690-C7E8-D04A-AAE3-2C24D6A1EFD6}"/>
                  </a:ext>
                </a:extLst>
              </p:cNvPr>
              <p:cNvSpPr/>
              <p:nvPr/>
            </p:nvSpPr>
            <p:spPr>
              <a:xfrm>
                <a:off x="614680" y="1097508"/>
                <a:ext cx="534894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dirty="0"/>
                  <a:t>Non-linear set of equations is approximately linear when susceptible class is not changing rapidly (</a:t>
                </a:r>
                <a14:m>
                  <m:oMath xmlns:m="http://schemas.openxmlformats.org/officeDocument/2006/math">
                    <m:r>
                      <a:rPr lang="en-CA" sz="15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CA" sz="1500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500" dirty="0"/>
                  <a:t>constant)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r>
                  <a:rPr lang="en-US" sz="1500" dirty="0"/>
                  <a:t>Add mutations (*) and track spread of </a:t>
                </a:r>
                <a:r>
                  <a:rPr lang="en-CA" sz="1500" dirty="0"/>
                  <a:t>new lineage</a:t>
                </a:r>
                <a:endParaRPr lang="en-US" sz="15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594690-C7E8-D04A-AAE3-2C24D6A1E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" y="1097508"/>
                <a:ext cx="5348940" cy="1015663"/>
              </a:xfrm>
              <a:prstGeom prst="rect">
                <a:avLst/>
              </a:prstGeom>
              <a:blipFill>
                <a:blip r:embed="rId4"/>
                <a:stretch>
                  <a:fillRect l="-474" t="-1235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oogle Shape;246;p43">
            <a:extLst>
              <a:ext uri="{FF2B5EF4-FFF2-40B4-BE49-F238E27FC236}">
                <a16:creationId xmlns:a16="http://schemas.microsoft.com/office/drawing/2014/main" id="{4771D5CB-5E92-3D4F-9EB7-A05DB260EDC5}"/>
              </a:ext>
            </a:extLst>
          </p:cNvPr>
          <p:cNvGrpSpPr>
            <a:grpSpLocks noChangeAspect="1"/>
          </p:cNvGrpSpPr>
          <p:nvPr/>
        </p:nvGrpSpPr>
        <p:grpSpPr>
          <a:xfrm>
            <a:off x="24214" y="3575974"/>
            <a:ext cx="3290500" cy="1440000"/>
            <a:chOff x="1323787" y="1477339"/>
            <a:chExt cx="6298367" cy="2746129"/>
          </a:xfrm>
        </p:grpSpPr>
        <p:sp>
          <p:nvSpPr>
            <p:cNvPr id="11" name="Google Shape;247;p43">
              <a:extLst>
                <a:ext uri="{FF2B5EF4-FFF2-40B4-BE49-F238E27FC236}">
                  <a16:creationId xmlns:a16="http://schemas.microsoft.com/office/drawing/2014/main" id="{874F9C48-92EB-DB46-AB40-A27343C8DC55}"/>
                </a:ext>
              </a:extLst>
            </p:cNvPr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2" name="Google Shape;248;p43">
              <a:extLst>
                <a:ext uri="{FF2B5EF4-FFF2-40B4-BE49-F238E27FC236}">
                  <a16:creationId xmlns:a16="http://schemas.microsoft.com/office/drawing/2014/main" id="{6281C345-96A6-A349-8823-9ED37EFD20BC}"/>
                </a:ext>
              </a:extLst>
            </p:cNvPr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3" name="Google Shape;249;p43">
              <a:extLst>
                <a:ext uri="{FF2B5EF4-FFF2-40B4-BE49-F238E27FC236}">
                  <a16:creationId xmlns:a16="http://schemas.microsoft.com/office/drawing/2014/main" id="{1B815207-C132-0E45-9862-671DD8B6DBEF}"/>
                </a:ext>
              </a:extLst>
            </p:cNvPr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14" name="Google Shape;250;p43">
              <a:extLst>
                <a:ext uri="{FF2B5EF4-FFF2-40B4-BE49-F238E27FC236}">
                  <a16:creationId xmlns:a16="http://schemas.microsoft.com/office/drawing/2014/main" id="{5C67F266-C1F5-ED4D-B8B6-E3E7AA2FC2F2}"/>
                </a:ext>
              </a:extLst>
            </p:cNvPr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5" name="Google Shape;251;p43">
              <a:extLst>
                <a:ext uri="{FF2B5EF4-FFF2-40B4-BE49-F238E27FC236}">
                  <a16:creationId xmlns:a16="http://schemas.microsoft.com/office/drawing/2014/main" id="{3F59656F-BDC9-5744-B500-613CF6A97EC1}"/>
                </a:ext>
              </a:extLst>
            </p:cNvPr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46" name="Google Shape;252;p43">
                <a:extLst>
                  <a:ext uri="{FF2B5EF4-FFF2-40B4-BE49-F238E27FC236}">
                    <a16:creationId xmlns:a16="http://schemas.microsoft.com/office/drawing/2014/main" id="{3B2B7382-B605-174C-A2DF-17B97BF7B9FF}"/>
                  </a:ext>
                </a:extLst>
              </p:cNvPr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7" name="Google Shape;253;p43">
                <a:extLst>
                  <a:ext uri="{FF2B5EF4-FFF2-40B4-BE49-F238E27FC236}">
                    <a16:creationId xmlns:a16="http://schemas.microsoft.com/office/drawing/2014/main" id="{841EF876-0EEB-D940-AB35-C6CD6D8AA79C}"/>
                  </a:ext>
                </a:extLst>
              </p:cNvPr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6" name="Google Shape;254;p43">
              <a:extLst>
                <a:ext uri="{FF2B5EF4-FFF2-40B4-BE49-F238E27FC236}">
                  <a16:creationId xmlns:a16="http://schemas.microsoft.com/office/drawing/2014/main" id="{F1E98D0C-474A-6F49-83C3-63EB959D28B2}"/>
                </a:ext>
              </a:extLst>
            </p:cNvPr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7" name="Google Shape;255;p43">
              <a:extLst>
                <a:ext uri="{FF2B5EF4-FFF2-40B4-BE49-F238E27FC236}">
                  <a16:creationId xmlns:a16="http://schemas.microsoft.com/office/drawing/2014/main" id="{060626C7-C3FC-E342-947B-7B8ADB27B3F5}"/>
                </a:ext>
              </a:extLst>
            </p:cNvPr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44" name="Google Shape;256;p43">
                <a:extLst>
                  <a:ext uri="{FF2B5EF4-FFF2-40B4-BE49-F238E27FC236}">
                    <a16:creationId xmlns:a16="http://schemas.microsoft.com/office/drawing/2014/main" id="{E782085D-CDF6-5A4B-9BD5-E3AB00650054}"/>
                  </a:ext>
                </a:extLst>
              </p:cNvPr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5" name="Google Shape;257;p43">
                <a:extLst>
                  <a:ext uri="{FF2B5EF4-FFF2-40B4-BE49-F238E27FC236}">
                    <a16:creationId xmlns:a16="http://schemas.microsoft.com/office/drawing/2014/main" id="{2EC558D6-12E2-3A4B-9B8E-68F388DCC51E}"/>
                  </a:ext>
                </a:extLst>
              </p:cNvPr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18" name="Google Shape;258;p43">
              <a:extLst>
                <a:ext uri="{FF2B5EF4-FFF2-40B4-BE49-F238E27FC236}">
                  <a16:creationId xmlns:a16="http://schemas.microsoft.com/office/drawing/2014/main" id="{F9D60502-BDFE-1A44-8CA4-84CA9854F362}"/>
                </a:ext>
              </a:extLst>
            </p:cNvPr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9" name="Google Shape;259;p43">
              <a:extLst>
                <a:ext uri="{FF2B5EF4-FFF2-40B4-BE49-F238E27FC236}">
                  <a16:creationId xmlns:a16="http://schemas.microsoft.com/office/drawing/2014/main" id="{3575B517-44C9-1E4A-BA4C-5C91EAC588F7}"/>
                </a:ext>
              </a:extLst>
            </p:cNvPr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20" name="Google Shape;260;p43">
              <a:extLst>
                <a:ext uri="{FF2B5EF4-FFF2-40B4-BE49-F238E27FC236}">
                  <a16:creationId xmlns:a16="http://schemas.microsoft.com/office/drawing/2014/main" id="{B8E7CB58-B84B-AC4C-9370-B142CBEBE949}"/>
                </a:ext>
              </a:extLst>
            </p:cNvPr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40" name="Google Shape;261;p43">
                <a:extLst>
                  <a:ext uri="{FF2B5EF4-FFF2-40B4-BE49-F238E27FC236}">
                    <a16:creationId xmlns:a16="http://schemas.microsoft.com/office/drawing/2014/main" id="{3F676E5B-2885-424A-9B80-C19C0849DAC9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3" name="Google Shape;262;p43">
                <a:extLst>
                  <a:ext uri="{FF2B5EF4-FFF2-40B4-BE49-F238E27FC236}">
                    <a16:creationId xmlns:a16="http://schemas.microsoft.com/office/drawing/2014/main" id="{9CF7A45A-C6A8-7446-9FFE-9BA31C5E2EDB}"/>
                  </a:ext>
                </a:extLst>
              </p:cNvPr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1" name="Google Shape;263;p43">
              <a:extLst>
                <a:ext uri="{FF2B5EF4-FFF2-40B4-BE49-F238E27FC236}">
                  <a16:creationId xmlns:a16="http://schemas.microsoft.com/office/drawing/2014/main" id="{302ABC8A-281C-5E4C-96D6-DDFC16A465A1}"/>
                </a:ext>
              </a:extLst>
            </p:cNvPr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2" name="Google Shape;264;p43">
              <a:extLst>
                <a:ext uri="{FF2B5EF4-FFF2-40B4-BE49-F238E27FC236}">
                  <a16:creationId xmlns:a16="http://schemas.microsoft.com/office/drawing/2014/main" id="{45EDBA35-FA19-AA46-ABD5-46E43817B4B3}"/>
                </a:ext>
              </a:extLst>
            </p:cNvPr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3" name="Google Shape;265;p43">
              <a:extLst>
                <a:ext uri="{FF2B5EF4-FFF2-40B4-BE49-F238E27FC236}">
                  <a16:creationId xmlns:a16="http://schemas.microsoft.com/office/drawing/2014/main" id="{5F501163-F543-E04E-BB92-EE3D065DB921}"/>
                </a:ext>
              </a:extLst>
            </p:cNvPr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" name="Google Shape;266;p43">
              <a:extLst>
                <a:ext uri="{FF2B5EF4-FFF2-40B4-BE49-F238E27FC236}">
                  <a16:creationId xmlns:a16="http://schemas.microsoft.com/office/drawing/2014/main" id="{071C3319-72B0-1748-B64B-9C06A7828451}"/>
                </a:ext>
              </a:extLst>
            </p:cNvPr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5" name="Google Shape;267;p43">
              <a:extLst>
                <a:ext uri="{FF2B5EF4-FFF2-40B4-BE49-F238E27FC236}">
                  <a16:creationId xmlns:a16="http://schemas.microsoft.com/office/drawing/2014/main" id="{498F8262-C467-9848-BF1A-75024A4305CF}"/>
                </a:ext>
              </a:extLst>
            </p:cNvPr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6" name="Google Shape;268;p43">
              <a:extLst>
                <a:ext uri="{FF2B5EF4-FFF2-40B4-BE49-F238E27FC236}">
                  <a16:creationId xmlns:a16="http://schemas.microsoft.com/office/drawing/2014/main" id="{B2AAF119-1BA8-4041-848D-E8EAE2BF04CE}"/>
                </a:ext>
              </a:extLst>
            </p:cNvPr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37" name="Google Shape;269;p43">
                <a:extLst>
                  <a:ext uri="{FF2B5EF4-FFF2-40B4-BE49-F238E27FC236}">
                    <a16:creationId xmlns:a16="http://schemas.microsoft.com/office/drawing/2014/main" id="{DF69E1E6-B42C-7C4E-8C64-1792210F327B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8" name="Google Shape;270;p43">
                <a:extLst>
                  <a:ext uri="{FF2B5EF4-FFF2-40B4-BE49-F238E27FC236}">
                    <a16:creationId xmlns:a16="http://schemas.microsoft.com/office/drawing/2014/main" id="{B2C4C1AD-E0BD-644D-92DB-8368DA342BAA}"/>
                  </a:ext>
                </a:extLst>
              </p:cNvPr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7" name="Google Shape;271;p43">
              <a:extLst>
                <a:ext uri="{FF2B5EF4-FFF2-40B4-BE49-F238E27FC236}">
                  <a16:creationId xmlns:a16="http://schemas.microsoft.com/office/drawing/2014/main" id="{743AFAB3-A8D6-D744-8F4E-3DA1F1493BD6}"/>
                </a:ext>
              </a:extLst>
            </p:cNvPr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8" name="Google Shape;272;p43">
              <a:extLst>
                <a:ext uri="{FF2B5EF4-FFF2-40B4-BE49-F238E27FC236}">
                  <a16:creationId xmlns:a16="http://schemas.microsoft.com/office/drawing/2014/main" id="{11A1EC0C-8F6B-1F44-B421-871F2AB1B573}"/>
                </a:ext>
              </a:extLst>
            </p:cNvPr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9" name="Google Shape;273;p43">
              <a:extLst>
                <a:ext uri="{FF2B5EF4-FFF2-40B4-BE49-F238E27FC236}">
                  <a16:creationId xmlns:a16="http://schemas.microsoft.com/office/drawing/2014/main" id="{59E1F008-A1CC-5D45-BE69-1C4963922F45}"/>
                </a:ext>
              </a:extLst>
            </p:cNvPr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30" name="Google Shape;274;p43">
              <a:extLst>
                <a:ext uri="{FF2B5EF4-FFF2-40B4-BE49-F238E27FC236}">
                  <a16:creationId xmlns:a16="http://schemas.microsoft.com/office/drawing/2014/main" id="{FE209776-3B4E-E74B-96B2-79E467D554A5}"/>
                </a:ext>
              </a:extLst>
            </p:cNvPr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1" name="Google Shape;275;p43">
              <a:extLst>
                <a:ext uri="{FF2B5EF4-FFF2-40B4-BE49-F238E27FC236}">
                  <a16:creationId xmlns:a16="http://schemas.microsoft.com/office/drawing/2014/main" id="{8704E4C7-8965-724F-81C4-CB2D6093F8AE}"/>
                </a:ext>
              </a:extLst>
            </p:cNvPr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 sz="800"/>
            </a:p>
          </p:txBody>
        </p:sp>
        <p:sp>
          <p:nvSpPr>
            <p:cNvPr id="32" name="Google Shape;276;p43">
              <a:extLst>
                <a:ext uri="{FF2B5EF4-FFF2-40B4-BE49-F238E27FC236}">
                  <a16:creationId xmlns:a16="http://schemas.microsoft.com/office/drawing/2014/main" id="{0F0E9D31-A786-1645-8D68-B8BC6CD8A421}"/>
                </a:ext>
              </a:extLst>
            </p:cNvPr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 sz="800"/>
            </a:p>
          </p:txBody>
        </p:sp>
        <p:sp>
          <p:nvSpPr>
            <p:cNvPr id="33" name="Google Shape;277;p43">
              <a:extLst>
                <a:ext uri="{FF2B5EF4-FFF2-40B4-BE49-F238E27FC236}">
                  <a16:creationId xmlns:a16="http://schemas.microsoft.com/office/drawing/2014/main" id="{09727320-689E-4541-A907-9F0FF9AC8815}"/>
                </a:ext>
              </a:extLst>
            </p:cNvPr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 sz="800"/>
            </a:p>
          </p:txBody>
        </p:sp>
        <p:sp>
          <p:nvSpPr>
            <p:cNvPr id="34" name="Google Shape;278;p43">
              <a:extLst>
                <a:ext uri="{FF2B5EF4-FFF2-40B4-BE49-F238E27FC236}">
                  <a16:creationId xmlns:a16="http://schemas.microsoft.com/office/drawing/2014/main" id="{CA14B9F3-F8C9-7C4B-A933-73D997A5BF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83745" y="2466249"/>
              <a:ext cx="1740668" cy="39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 sz="800" dirty="0"/>
            </a:p>
          </p:txBody>
        </p:sp>
        <p:sp>
          <p:nvSpPr>
            <p:cNvPr id="35" name="Google Shape;279;p43">
              <a:extLst>
                <a:ext uri="{FF2B5EF4-FFF2-40B4-BE49-F238E27FC236}">
                  <a16:creationId xmlns:a16="http://schemas.microsoft.com/office/drawing/2014/main" id="{00B3D60E-5BFE-3D4D-AF71-A294050DCF70}"/>
                </a:ext>
              </a:extLst>
            </p:cNvPr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 sz="800" dirty="0"/>
            </a:p>
          </p:txBody>
        </p:sp>
        <p:sp>
          <p:nvSpPr>
            <p:cNvPr id="36" name="Google Shape;280;p43">
              <a:extLst>
                <a:ext uri="{FF2B5EF4-FFF2-40B4-BE49-F238E27FC236}">
                  <a16:creationId xmlns:a16="http://schemas.microsoft.com/office/drawing/2014/main" id="{52EEDDFE-B0BF-4E42-8CBD-0339DB42438D}"/>
                </a:ext>
              </a:extLst>
            </p:cNvPr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 sz="800" dirty="0"/>
            </a:p>
          </p:txBody>
        </p:sp>
      </p:grpSp>
      <p:sp>
        <p:nvSpPr>
          <p:cNvPr id="50" name="Google Shape;282;p43">
            <a:extLst>
              <a:ext uri="{FF2B5EF4-FFF2-40B4-BE49-F238E27FC236}">
                <a16:creationId xmlns:a16="http://schemas.microsoft.com/office/drawing/2014/main" id="{696611CE-9B89-5F44-8F55-4F9A87CB1E95}"/>
              </a:ext>
            </a:extLst>
          </p:cNvPr>
          <p:cNvSpPr txBox="1"/>
          <p:nvPr/>
        </p:nvSpPr>
        <p:spPr>
          <a:xfrm>
            <a:off x="212728" y="1741929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⚡️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257693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01C630D-ECFF-1843-A106-0ED9C86F7CF7}"/>
                  </a:ext>
                </a:extLst>
              </p:cNvPr>
              <p:cNvSpPr/>
              <p:nvPr/>
            </p:nvSpPr>
            <p:spPr>
              <a:xfrm>
                <a:off x="5599354" y="-38304"/>
                <a:ext cx="4200524" cy="4722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b>
                        <m:sup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lnSpc>
                    <a:spcPct val="150000"/>
                  </a:lnSpc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lnSpc>
                    <a:spcPct val="150000"/>
                  </a:lnSpc>
                  <a:tabLst>
                    <a:tab pos="2057400" algn="ctr"/>
                    <a:tab pos="4414838" algn="r"/>
                  </a:tabLst>
                </a:pPr>
                <a:r>
                  <a:rPr lang="en-US" sz="1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−(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721" algn="just">
                  <a:lnSpc>
                    <a:spcPct val="150000"/>
                  </a:lnSpc>
                  <a:spcAft>
                    <a:spcPts val="1440"/>
                  </a:spcAft>
                  <a:tabLst>
                    <a:tab pos="2057400" algn="ctr"/>
                    <a:tab pos="4414838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CA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</m:sub>
                        <m:sup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CA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CA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01C630D-ECFF-1843-A106-0ED9C86F7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354" y="-38304"/>
                <a:ext cx="4200524" cy="4722703"/>
              </a:xfrm>
              <a:prstGeom prst="rect">
                <a:avLst/>
              </a:prstGeom>
              <a:blipFill>
                <a:blip r:embed="rId3"/>
                <a:stretch>
                  <a:fillRect t="-8602" b="-14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3C8C1433-FC21-044B-83AD-955B72A529DA}"/>
              </a:ext>
            </a:extLst>
          </p:cNvPr>
          <p:cNvSpPr/>
          <p:nvPr/>
        </p:nvSpPr>
        <p:spPr>
          <a:xfrm>
            <a:off x="3047388" y="81388"/>
            <a:ext cx="27045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Garamond" panose="02020404030301010803" pitchFamily="18" charset="0"/>
              </a:rPr>
              <a:t>SEAPIR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594690-C7E8-D04A-AAE3-2C24D6A1EFD6}"/>
                  </a:ext>
                </a:extLst>
              </p:cNvPr>
              <p:cNvSpPr/>
              <p:nvPr/>
            </p:nvSpPr>
            <p:spPr>
              <a:xfrm>
                <a:off x="614680" y="1097508"/>
                <a:ext cx="5348940" cy="1777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dirty="0"/>
                  <a:t>Non-linear set of equations is approximately linear when susceptible class is not changing rapidly (</a:t>
                </a:r>
                <a14:m>
                  <m:oMath xmlns:m="http://schemas.openxmlformats.org/officeDocument/2006/math">
                    <m:r>
                      <a:rPr lang="en-CA" sz="15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CA" sz="1500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500" dirty="0"/>
                  <a:t>constant)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r>
                  <a:rPr lang="en-US" sz="1500" dirty="0"/>
                  <a:t>Add mutations (*) and track spread of new lineage</a:t>
                </a:r>
              </a:p>
              <a:p>
                <a:endParaRPr lang="en-US" sz="1500" dirty="0"/>
              </a:p>
              <a:p>
                <a:r>
                  <a:rPr lang="en-US" sz="1500" dirty="0"/>
                  <a:t>Calculate selection on life-history traits by effect of mutations on the spread of the disease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500" dirty="0"/>
                  <a:t>, leading eigenvalue):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594690-C7E8-D04A-AAE3-2C24D6A1E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" y="1097508"/>
                <a:ext cx="5348940" cy="1777987"/>
              </a:xfrm>
              <a:prstGeom prst="rect">
                <a:avLst/>
              </a:prstGeom>
              <a:blipFill>
                <a:blip r:embed="rId4"/>
                <a:stretch>
                  <a:fillRect l="-474" t="-709" r="-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35B8DFE-4DFF-4B4A-8231-2CFFB25C1B5B}"/>
                  </a:ext>
                </a:extLst>
              </p:cNvPr>
              <p:cNvSpPr/>
              <p:nvPr/>
            </p:nvSpPr>
            <p:spPr>
              <a:xfrm>
                <a:off x="3544647" y="2945467"/>
                <a:ext cx="2030924" cy="6767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den>
                            </m:f>
                          </m:e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limUpp>
                                  <m:limUp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Up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lim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</m:lim>
                                </m:limUpp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000" b="1">
                                    <a:latin typeface="Cambria Math" panose="02040503050406030204" pitchFamily="18" charset="0"/>
                                  </a:rPr>
                                  <m:t>𝐌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den>
                            </m:f>
                            <m:limUpp>
                              <m:limUp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Up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lim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</m:lim>
                            </m:limUpp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35B8DFE-4DFF-4B4A-8231-2CFFB25C1B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647" y="2945467"/>
                <a:ext cx="2030924" cy="676788"/>
              </a:xfrm>
              <a:prstGeom prst="rect">
                <a:avLst/>
              </a:prstGeom>
              <a:blipFill>
                <a:blip r:embed="rId5"/>
                <a:stretch>
                  <a:fillRect b="-363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oogle Shape;246;p43">
            <a:extLst>
              <a:ext uri="{FF2B5EF4-FFF2-40B4-BE49-F238E27FC236}">
                <a16:creationId xmlns:a16="http://schemas.microsoft.com/office/drawing/2014/main" id="{4771D5CB-5E92-3D4F-9EB7-A05DB260EDC5}"/>
              </a:ext>
            </a:extLst>
          </p:cNvPr>
          <p:cNvGrpSpPr>
            <a:grpSpLocks noChangeAspect="1"/>
          </p:cNvGrpSpPr>
          <p:nvPr/>
        </p:nvGrpSpPr>
        <p:grpSpPr>
          <a:xfrm>
            <a:off x="24214" y="3575974"/>
            <a:ext cx="3290500" cy="1440000"/>
            <a:chOff x="1323787" y="1477339"/>
            <a:chExt cx="6298367" cy="2746129"/>
          </a:xfrm>
        </p:grpSpPr>
        <p:sp>
          <p:nvSpPr>
            <p:cNvPr id="11" name="Google Shape;247;p43">
              <a:extLst>
                <a:ext uri="{FF2B5EF4-FFF2-40B4-BE49-F238E27FC236}">
                  <a16:creationId xmlns:a16="http://schemas.microsoft.com/office/drawing/2014/main" id="{874F9C48-92EB-DB46-AB40-A27343C8DC55}"/>
                </a:ext>
              </a:extLst>
            </p:cNvPr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2" name="Google Shape;248;p43">
              <a:extLst>
                <a:ext uri="{FF2B5EF4-FFF2-40B4-BE49-F238E27FC236}">
                  <a16:creationId xmlns:a16="http://schemas.microsoft.com/office/drawing/2014/main" id="{6281C345-96A6-A349-8823-9ED37EFD20BC}"/>
                </a:ext>
              </a:extLst>
            </p:cNvPr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3" name="Google Shape;249;p43">
              <a:extLst>
                <a:ext uri="{FF2B5EF4-FFF2-40B4-BE49-F238E27FC236}">
                  <a16:creationId xmlns:a16="http://schemas.microsoft.com/office/drawing/2014/main" id="{1B815207-C132-0E45-9862-671DD8B6DBEF}"/>
                </a:ext>
              </a:extLst>
            </p:cNvPr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14" name="Google Shape;250;p43">
              <a:extLst>
                <a:ext uri="{FF2B5EF4-FFF2-40B4-BE49-F238E27FC236}">
                  <a16:creationId xmlns:a16="http://schemas.microsoft.com/office/drawing/2014/main" id="{5C67F266-C1F5-ED4D-B8B6-E3E7AA2FC2F2}"/>
                </a:ext>
              </a:extLst>
            </p:cNvPr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5" name="Google Shape;251;p43">
              <a:extLst>
                <a:ext uri="{FF2B5EF4-FFF2-40B4-BE49-F238E27FC236}">
                  <a16:creationId xmlns:a16="http://schemas.microsoft.com/office/drawing/2014/main" id="{3F59656F-BDC9-5744-B500-613CF6A97EC1}"/>
                </a:ext>
              </a:extLst>
            </p:cNvPr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46" name="Google Shape;252;p43">
                <a:extLst>
                  <a:ext uri="{FF2B5EF4-FFF2-40B4-BE49-F238E27FC236}">
                    <a16:creationId xmlns:a16="http://schemas.microsoft.com/office/drawing/2014/main" id="{3B2B7382-B605-174C-A2DF-17B97BF7B9FF}"/>
                  </a:ext>
                </a:extLst>
              </p:cNvPr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7" name="Google Shape;253;p43">
                <a:extLst>
                  <a:ext uri="{FF2B5EF4-FFF2-40B4-BE49-F238E27FC236}">
                    <a16:creationId xmlns:a16="http://schemas.microsoft.com/office/drawing/2014/main" id="{841EF876-0EEB-D940-AB35-C6CD6D8AA79C}"/>
                  </a:ext>
                </a:extLst>
              </p:cNvPr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6" name="Google Shape;254;p43">
              <a:extLst>
                <a:ext uri="{FF2B5EF4-FFF2-40B4-BE49-F238E27FC236}">
                  <a16:creationId xmlns:a16="http://schemas.microsoft.com/office/drawing/2014/main" id="{F1E98D0C-474A-6F49-83C3-63EB959D28B2}"/>
                </a:ext>
              </a:extLst>
            </p:cNvPr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7" name="Google Shape;255;p43">
              <a:extLst>
                <a:ext uri="{FF2B5EF4-FFF2-40B4-BE49-F238E27FC236}">
                  <a16:creationId xmlns:a16="http://schemas.microsoft.com/office/drawing/2014/main" id="{060626C7-C3FC-E342-947B-7B8ADB27B3F5}"/>
                </a:ext>
              </a:extLst>
            </p:cNvPr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44" name="Google Shape;256;p43">
                <a:extLst>
                  <a:ext uri="{FF2B5EF4-FFF2-40B4-BE49-F238E27FC236}">
                    <a16:creationId xmlns:a16="http://schemas.microsoft.com/office/drawing/2014/main" id="{E782085D-CDF6-5A4B-9BD5-E3AB00650054}"/>
                  </a:ext>
                </a:extLst>
              </p:cNvPr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5" name="Google Shape;257;p43">
                <a:extLst>
                  <a:ext uri="{FF2B5EF4-FFF2-40B4-BE49-F238E27FC236}">
                    <a16:creationId xmlns:a16="http://schemas.microsoft.com/office/drawing/2014/main" id="{2EC558D6-12E2-3A4B-9B8E-68F388DCC51E}"/>
                  </a:ext>
                </a:extLst>
              </p:cNvPr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18" name="Google Shape;258;p43">
              <a:extLst>
                <a:ext uri="{FF2B5EF4-FFF2-40B4-BE49-F238E27FC236}">
                  <a16:creationId xmlns:a16="http://schemas.microsoft.com/office/drawing/2014/main" id="{F9D60502-BDFE-1A44-8CA4-84CA9854F362}"/>
                </a:ext>
              </a:extLst>
            </p:cNvPr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9" name="Google Shape;259;p43">
              <a:extLst>
                <a:ext uri="{FF2B5EF4-FFF2-40B4-BE49-F238E27FC236}">
                  <a16:creationId xmlns:a16="http://schemas.microsoft.com/office/drawing/2014/main" id="{3575B517-44C9-1E4A-BA4C-5C91EAC588F7}"/>
                </a:ext>
              </a:extLst>
            </p:cNvPr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20" name="Google Shape;260;p43">
              <a:extLst>
                <a:ext uri="{FF2B5EF4-FFF2-40B4-BE49-F238E27FC236}">
                  <a16:creationId xmlns:a16="http://schemas.microsoft.com/office/drawing/2014/main" id="{B8E7CB58-B84B-AC4C-9370-B142CBEBE949}"/>
                </a:ext>
              </a:extLst>
            </p:cNvPr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40" name="Google Shape;261;p43">
                <a:extLst>
                  <a:ext uri="{FF2B5EF4-FFF2-40B4-BE49-F238E27FC236}">
                    <a16:creationId xmlns:a16="http://schemas.microsoft.com/office/drawing/2014/main" id="{3F676E5B-2885-424A-9B80-C19C0849DAC9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3" name="Google Shape;262;p43">
                <a:extLst>
                  <a:ext uri="{FF2B5EF4-FFF2-40B4-BE49-F238E27FC236}">
                    <a16:creationId xmlns:a16="http://schemas.microsoft.com/office/drawing/2014/main" id="{9CF7A45A-C6A8-7446-9FFE-9BA31C5E2EDB}"/>
                  </a:ext>
                </a:extLst>
              </p:cNvPr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1" name="Google Shape;263;p43">
              <a:extLst>
                <a:ext uri="{FF2B5EF4-FFF2-40B4-BE49-F238E27FC236}">
                  <a16:creationId xmlns:a16="http://schemas.microsoft.com/office/drawing/2014/main" id="{302ABC8A-281C-5E4C-96D6-DDFC16A465A1}"/>
                </a:ext>
              </a:extLst>
            </p:cNvPr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2" name="Google Shape;264;p43">
              <a:extLst>
                <a:ext uri="{FF2B5EF4-FFF2-40B4-BE49-F238E27FC236}">
                  <a16:creationId xmlns:a16="http://schemas.microsoft.com/office/drawing/2014/main" id="{45EDBA35-FA19-AA46-ABD5-46E43817B4B3}"/>
                </a:ext>
              </a:extLst>
            </p:cNvPr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3" name="Google Shape;265;p43">
              <a:extLst>
                <a:ext uri="{FF2B5EF4-FFF2-40B4-BE49-F238E27FC236}">
                  <a16:creationId xmlns:a16="http://schemas.microsoft.com/office/drawing/2014/main" id="{5F501163-F543-E04E-BB92-EE3D065DB921}"/>
                </a:ext>
              </a:extLst>
            </p:cNvPr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" name="Google Shape;266;p43">
              <a:extLst>
                <a:ext uri="{FF2B5EF4-FFF2-40B4-BE49-F238E27FC236}">
                  <a16:creationId xmlns:a16="http://schemas.microsoft.com/office/drawing/2014/main" id="{071C3319-72B0-1748-B64B-9C06A7828451}"/>
                </a:ext>
              </a:extLst>
            </p:cNvPr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5" name="Google Shape;267;p43">
              <a:extLst>
                <a:ext uri="{FF2B5EF4-FFF2-40B4-BE49-F238E27FC236}">
                  <a16:creationId xmlns:a16="http://schemas.microsoft.com/office/drawing/2014/main" id="{498F8262-C467-9848-BF1A-75024A4305CF}"/>
                </a:ext>
              </a:extLst>
            </p:cNvPr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6" name="Google Shape;268;p43">
              <a:extLst>
                <a:ext uri="{FF2B5EF4-FFF2-40B4-BE49-F238E27FC236}">
                  <a16:creationId xmlns:a16="http://schemas.microsoft.com/office/drawing/2014/main" id="{B2AAF119-1BA8-4041-848D-E8EAE2BF04CE}"/>
                </a:ext>
              </a:extLst>
            </p:cNvPr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37" name="Google Shape;269;p43">
                <a:extLst>
                  <a:ext uri="{FF2B5EF4-FFF2-40B4-BE49-F238E27FC236}">
                    <a16:creationId xmlns:a16="http://schemas.microsoft.com/office/drawing/2014/main" id="{DF69E1E6-B42C-7C4E-8C64-1792210F327B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8" name="Google Shape;270;p43">
                <a:extLst>
                  <a:ext uri="{FF2B5EF4-FFF2-40B4-BE49-F238E27FC236}">
                    <a16:creationId xmlns:a16="http://schemas.microsoft.com/office/drawing/2014/main" id="{B2C4C1AD-E0BD-644D-92DB-8368DA342BAA}"/>
                  </a:ext>
                </a:extLst>
              </p:cNvPr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7" name="Google Shape;271;p43">
              <a:extLst>
                <a:ext uri="{FF2B5EF4-FFF2-40B4-BE49-F238E27FC236}">
                  <a16:creationId xmlns:a16="http://schemas.microsoft.com/office/drawing/2014/main" id="{743AFAB3-A8D6-D744-8F4E-3DA1F1493BD6}"/>
                </a:ext>
              </a:extLst>
            </p:cNvPr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8" name="Google Shape;272;p43">
              <a:extLst>
                <a:ext uri="{FF2B5EF4-FFF2-40B4-BE49-F238E27FC236}">
                  <a16:creationId xmlns:a16="http://schemas.microsoft.com/office/drawing/2014/main" id="{11A1EC0C-8F6B-1F44-B421-871F2AB1B573}"/>
                </a:ext>
              </a:extLst>
            </p:cNvPr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9" name="Google Shape;273;p43">
              <a:extLst>
                <a:ext uri="{FF2B5EF4-FFF2-40B4-BE49-F238E27FC236}">
                  <a16:creationId xmlns:a16="http://schemas.microsoft.com/office/drawing/2014/main" id="{59E1F008-A1CC-5D45-BE69-1C4963922F45}"/>
                </a:ext>
              </a:extLst>
            </p:cNvPr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30" name="Google Shape;274;p43">
              <a:extLst>
                <a:ext uri="{FF2B5EF4-FFF2-40B4-BE49-F238E27FC236}">
                  <a16:creationId xmlns:a16="http://schemas.microsoft.com/office/drawing/2014/main" id="{FE209776-3B4E-E74B-96B2-79E467D554A5}"/>
                </a:ext>
              </a:extLst>
            </p:cNvPr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1" name="Google Shape;275;p43">
              <a:extLst>
                <a:ext uri="{FF2B5EF4-FFF2-40B4-BE49-F238E27FC236}">
                  <a16:creationId xmlns:a16="http://schemas.microsoft.com/office/drawing/2014/main" id="{8704E4C7-8965-724F-81C4-CB2D6093F8AE}"/>
                </a:ext>
              </a:extLst>
            </p:cNvPr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 sz="800"/>
            </a:p>
          </p:txBody>
        </p:sp>
        <p:sp>
          <p:nvSpPr>
            <p:cNvPr id="32" name="Google Shape;276;p43">
              <a:extLst>
                <a:ext uri="{FF2B5EF4-FFF2-40B4-BE49-F238E27FC236}">
                  <a16:creationId xmlns:a16="http://schemas.microsoft.com/office/drawing/2014/main" id="{0F0E9D31-A786-1645-8D68-B8BC6CD8A421}"/>
                </a:ext>
              </a:extLst>
            </p:cNvPr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 sz="800"/>
            </a:p>
          </p:txBody>
        </p:sp>
        <p:sp>
          <p:nvSpPr>
            <p:cNvPr id="33" name="Google Shape;277;p43">
              <a:extLst>
                <a:ext uri="{FF2B5EF4-FFF2-40B4-BE49-F238E27FC236}">
                  <a16:creationId xmlns:a16="http://schemas.microsoft.com/office/drawing/2014/main" id="{09727320-689E-4541-A907-9F0FF9AC8815}"/>
                </a:ext>
              </a:extLst>
            </p:cNvPr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 sz="800"/>
            </a:p>
          </p:txBody>
        </p:sp>
        <p:sp>
          <p:nvSpPr>
            <p:cNvPr id="34" name="Google Shape;278;p43">
              <a:extLst>
                <a:ext uri="{FF2B5EF4-FFF2-40B4-BE49-F238E27FC236}">
                  <a16:creationId xmlns:a16="http://schemas.microsoft.com/office/drawing/2014/main" id="{CA14B9F3-F8C9-7C4B-A933-73D997A5BF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83745" y="2466249"/>
              <a:ext cx="1740668" cy="39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 sz="800" dirty="0"/>
            </a:p>
          </p:txBody>
        </p:sp>
        <p:sp>
          <p:nvSpPr>
            <p:cNvPr id="35" name="Google Shape;279;p43">
              <a:extLst>
                <a:ext uri="{FF2B5EF4-FFF2-40B4-BE49-F238E27FC236}">
                  <a16:creationId xmlns:a16="http://schemas.microsoft.com/office/drawing/2014/main" id="{00B3D60E-5BFE-3D4D-AF71-A294050DCF70}"/>
                </a:ext>
              </a:extLst>
            </p:cNvPr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 sz="800" dirty="0"/>
            </a:p>
          </p:txBody>
        </p:sp>
        <p:sp>
          <p:nvSpPr>
            <p:cNvPr id="36" name="Google Shape;280;p43">
              <a:extLst>
                <a:ext uri="{FF2B5EF4-FFF2-40B4-BE49-F238E27FC236}">
                  <a16:creationId xmlns:a16="http://schemas.microsoft.com/office/drawing/2014/main" id="{52EEDDFE-B0BF-4E42-8CBD-0339DB42438D}"/>
                </a:ext>
              </a:extLst>
            </p:cNvPr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 sz="800" dirty="0"/>
            </a:p>
          </p:txBody>
        </p:sp>
      </p:grpSp>
      <p:sp>
        <p:nvSpPr>
          <p:cNvPr id="50" name="Google Shape;282;p43">
            <a:extLst>
              <a:ext uri="{FF2B5EF4-FFF2-40B4-BE49-F238E27FC236}">
                <a16:creationId xmlns:a16="http://schemas.microsoft.com/office/drawing/2014/main" id="{696611CE-9B89-5F44-8F55-4F9A87CB1E95}"/>
              </a:ext>
            </a:extLst>
          </p:cNvPr>
          <p:cNvSpPr txBox="1"/>
          <p:nvPr/>
        </p:nvSpPr>
        <p:spPr>
          <a:xfrm>
            <a:off x="212728" y="1741929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⚡️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212331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5E91147-C3EF-EC44-B1BA-8F696C4278F1}"/>
              </a:ext>
            </a:extLst>
          </p:cNvPr>
          <p:cNvSpPr/>
          <p:nvPr/>
        </p:nvSpPr>
        <p:spPr>
          <a:xfrm>
            <a:off x="1842751" y="921416"/>
            <a:ext cx="4939173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are acting on SARS-CoV-2?</a:t>
            </a:r>
            <a:endParaRPr lang="en-US" sz="1800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/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54769" algn="just">
                  <a:spcBef>
                    <a:spcPts val="709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7A4A80C1-8EAD-4D45-8BE9-BA001DC40AF6}"/>
              </a:ext>
            </a:extLst>
          </p:cNvPr>
          <p:cNvSpPr/>
          <p:nvPr/>
        </p:nvSpPr>
        <p:spPr>
          <a:xfrm>
            <a:off x="3046587" y="81388"/>
            <a:ext cx="27061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Garamond" panose="02020404030301010803" pitchFamily="18" charset="0"/>
              </a:rPr>
              <a:t>SEAPIR Model</a:t>
            </a:r>
          </a:p>
        </p:txBody>
      </p:sp>
      <p:grpSp>
        <p:nvGrpSpPr>
          <p:cNvPr id="5" name="Google Shape;246;p43">
            <a:extLst>
              <a:ext uri="{FF2B5EF4-FFF2-40B4-BE49-F238E27FC236}">
                <a16:creationId xmlns:a16="http://schemas.microsoft.com/office/drawing/2014/main" id="{F1273F71-B1CB-DF34-BDB0-3A0392734AE6}"/>
              </a:ext>
            </a:extLst>
          </p:cNvPr>
          <p:cNvGrpSpPr>
            <a:grpSpLocks noChangeAspect="1"/>
          </p:cNvGrpSpPr>
          <p:nvPr/>
        </p:nvGrpSpPr>
        <p:grpSpPr>
          <a:xfrm>
            <a:off x="24214" y="3575974"/>
            <a:ext cx="3290500" cy="1440000"/>
            <a:chOff x="1323787" y="1477339"/>
            <a:chExt cx="6298367" cy="2746129"/>
          </a:xfrm>
        </p:grpSpPr>
        <p:sp>
          <p:nvSpPr>
            <p:cNvPr id="6" name="Google Shape;247;p43">
              <a:extLst>
                <a:ext uri="{FF2B5EF4-FFF2-40B4-BE49-F238E27FC236}">
                  <a16:creationId xmlns:a16="http://schemas.microsoft.com/office/drawing/2014/main" id="{711B2E68-05E7-A39E-1BA2-CE408DFDDD65}"/>
                </a:ext>
              </a:extLst>
            </p:cNvPr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7" name="Google Shape;248;p43">
              <a:extLst>
                <a:ext uri="{FF2B5EF4-FFF2-40B4-BE49-F238E27FC236}">
                  <a16:creationId xmlns:a16="http://schemas.microsoft.com/office/drawing/2014/main" id="{EF82A4F7-5084-7F50-5D90-F7879BE9F709}"/>
                </a:ext>
              </a:extLst>
            </p:cNvPr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8" name="Google Shape;249;p43">
              <a:extLst>
                <a:ext uri="{FF2B5EF4-FFF2-40B4-BE49-F238E27FC236}">
                  <a16:creationId xmlns:a16="http://schemas.microsoft.com/office/drawing/2014/main" id="{D8BD0058-1C6A-5A8A-5C87-ADF4274EEE42}"/>
                </a:ext>
              </a:extLst>
            </p:cNvPr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9" name="Google Shape;250;p43">
              <a:extLst>
                <a:ext uri="{FF2B5EF4-FFF2-40B4-BE49-F238E27FC236}">
                  <a16:creationId xmlns:a16="http://schemas.microsoft.com/office/drawing/2014/main" id="{CC62375F-90B9-0EAF-2290-DEDF81375A44}"/>
                </a:ext>
              </a:extLst>
            </p:cNvPr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0" name="Google Shape;251;p43">
              <a:extLst>
                <a:ext uri="{FF2B5EF4-FFF2-40B4-BE49-F238E27FC236}">
                  <a16:creationId xmlns:a16="http://schemas.microsoft.com/office/drawing/2014/main" id="{64854526-1E23-C9B1-61DB-C12E7BA28202}"/>
                </a:ext>
              </a:extLst>
            </p:cNvPr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39" name="Google Shape;252;p43">
                <a:extLst>
                  <a:ext uri="{FF2B5EF4-FFF2-40B4-BE49-F238E27FC236}">
                    <a16:creationId xmlns:a16="http://schemas.microsoft.com/office/drawing/2014/main" id="{F0793ECD-6EC6-937E-5D66-33796DEF3961}"/>
                  </a:ext>
                </a:extLst>
              </p:cNvPr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0" name="Google Shape;253;p43">
                <a:extLst>
                  <a:ext uri="{FF2B5EF4-FFF2-40B4-BE49-F238E27FC236}">
                    <a16:creationId xmlns:a16="http://schemas.microsoft.com/office/drawing/2014/main" id="{E7734212-48E0-ED64-26E7-34C6B8714702}"/>
                  </a:ext>
                </a:extLst>
              </p:cNvPr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2" name="Google Shape;254;p43">
              <a:extLst>
                <a:ext uri="{FF2B5EF4-FFF2-40B4-BE49-F238E27FC236}">
                  <a16:creationId xmlns:a16="http://schemas.microsoft.com/office/drawing/2014/main" id="{AABFB849-D8FE-ED31-EDCF-2747B436001D}"/>
                </a:ext>
              </a:extLst>
            </p:cNvPr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3" name="Google Shape;255;p43">
              <a:extLst>
                <a:ext uri="{FF2B5EF4-FFF2-40B4-BE49-F238E27FC236}">
                  <a16:creationId xmlns:a16="http://schemas.microsoft.com/office/drawing/2014/main" id="{C6A550D3-B857-3EED-9670-42CD56B7CB73}"/>
                </a:ext>
              </a:extLst>
            </p:cNvPr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37" name="Google Shape;256;p43">
                <a:extLst>
                  <a:ext uri="{FF2B5EF4-FFF2-40B4-BE49-F238E27FC236}">
                    <a16:creationId xmlns:a16="http://schemas.microsoft.com/office/drawing/2014/main" id="{EEAEA4E7-CC2B-3839-AFBB-8F6AE713C2EE}"/>
                  </a:ext>
                </a:extLst>
              </p:cNvPr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8" name="Google Shape;257;p43">
                <a:extLst>
                  <a:ext uri="{FF2B5EF4-FFF2-40B4-BE49-F238E27FC236}">
                    <a16:creationId xmlns:a16="http://schemas.microsoft.com/office/drawing/2014/main" id="{61768ACA-FA53-9E45-6426-4DF7B8C6FFC2}"/>
                  </a:ext>
                </a:extLst>
              </p:cNvPr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14" name="Google Shape;258;p43">
              <a:extLst>
                <a:ext uri="{FF2B5EF4-FFF2-40B4-BE49-F238E27FC236}">
                  <a16:creationId xmlns:a16="http://schemas.microsoft.com/office/drawing/2014/main" id="{9D1139B2-7EBB-4F3D-AB3F-BFC084605DFC}"/>
                </a:ext>
              </a:extLst>
            </p:cNvPr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5" name="Google Shape;259;p43">
              <a:extLst>
                <a:ext uri="{FF2B5EF4-FFF2-40B4-BE49-F238E27FC236}">
                  <a16:creationId xmlns:a16="http://schemas.microsoft.com/office/drawing/2014/main" id="{C9BDC2AA-8AF5-E0C1-276C-4A14598C5768}"/>
                </a:ext>
              </a:extLst>
            </p:cNvPr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16" name="Google Shape;260;p43">
              <a:extLst>
                <a:ext uri="{FF2B5EF4-FFF2-40B4-BE49-F238E27FC236}">
                  <a16:creationId xmlns:a16="http://schemas.microsoft.com/office/drawing/2014/main" id="{C60E3A29-4B03-D459-9B75-EA37500F1BE5}"/>
                </a:ext>
              </a:extLst>
            </p:cNvPr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35" name="Google Shape;261;p43">
                <a:extLst>
                  <a:ext uri="{FF2B5EF4-FFF2-40B4-BE49-F238E27FC236}">
                    <a16:creationId xmlns:a16="http://schemas.microsoft.com/office/drawing/2014/main" id="{13385D5A-A3F8-FF88-3E3A-1185FFBA46AB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6" name="Google Shape;262;p43">
                <a:extLst>
                  <a:ext uri="{FF2B5EF4-FFF2-40B4-BE49-F238E27FC236}">
                    <a16:creationId xmlns:a16="http://schemas.microsoft.com/office/drawing/2014/main" id="{B6D85E42-E3FB-6700-F0CB-90609CE16A37}"/>
                  </a:ext>
                </a:extLst>
              </p:cNvPr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7" name="Google Shape;263;p43">
              <a:extLst>
                <a:ext uri="{FF2B5EF4-FFF2-40B4-BE49-F238E27FC236}">
                  <a16:creationId xmlns:a16="http://schemas.microsoft.com/office/drawing/2014/main" id="{A80889D6-BEF8-7542-DF20-AA5BBEA80D16}"/>
                </a:ext>
              </a:extLst>
            </p:cNvPr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18" name="Google Shape;264;p43">
              <a:extLst>
                <a:ext uri="{FF2B5EF4-FFF2-40B4-BE49-F238E27FC236}">
                  <a16:creationId xmlns:a16="http://schemas.microsoft.com/office/drawing/2014/main" id="{F9825C22-5F1D-4304-3FB1-C7A3D7990531}"/>
                </a:ext>
              </a:extLst>
            </p:cNvPr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19" name="Google Shape;265;p43">
              <a:extLst>
                <a:ext uri="{FF2B5EF4-FFF2-40B4-BE49-F238E27FC236}">
                  <a16:creationId xmlns:a16="http://schemas.microsoft.com/office/drawing/2014/main" id="{04150E72-DC44-2361-7154-1BF3C9B16A25}"/>
                </a:ext>
              </a:extLst>
            </p:cNvPr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0" name="Google Shape;266;p43">
              <a:extLst>
                <a:ext uri="{FF2B5EF4-FFF2-40B4-BE49-F238E27FC236}">
                  <a16:creationId xmlns:a16="http://schemas.microsoft.com/office/drawing/2014/main" id="{87D522AC-78D6-00B8-30E5-6F7A204D0B4D}"/>
                </a:ext>
              </a:extLst>
            </p:cNvPr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1" name="Google Shape;267;p43">
              <a:extLst>
                <a:ext uri="{FF2B5EF4-FFF2-40B4-BE49-F238E27FC236}">
                  <a16:creationId xmlns:a16="http://schemas.microsoft.com/office/drawing/2014/main" id="{D6C0E144-9F64-3B58-102F-5B41915299E1}"/>
                </a:ext>
              </a:extLst>
            </p:cNvPr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2" name="Google Shape;268;p43">
              <a:extLst>
                <a:ext uri="{FF2B5EF4-FFF2-40B4-BE49-F238E27FC236}">
                  <a16:creationId xmlns:a16="http://schemas.microsoft.com/office/drawing/2014/main" id="{622D7531-E7E4-A815-02B2-14988F2F09CE}"/>
                </a:ext>
              </a:extLst>
            </p:cNvPr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33" name="Google Shape;269;p43">
                <a:extLst>
                  <a:ext uri="{FF2B5EF4-FFF2-40B4-BE49-F238E27FC236}">
                    <a16:creationId xmlns:a16="http://schemas.microsoft.com/office/drawing/2014/main" id="{6AB17E62-475B-E11D-E45C-FD00EFDB1F10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4" name="Google Shape;270;p43">
                <a:extLst>
                  <a:ext uri="{FF2B5EF4-FFF2-40B4-BE49-F238E27FC236}">
                    <a16:creationId xmlns:a16="http://schemas.microsoft.com/office/drawing/2014/main" id="{E2846C4D-FA48-A8B2-A9B6-1E5E56D9556B}"/>
                  </a:ext>
                </a:extLst>
              </p:cNvPr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3" name="Google Shape;271;p43">
              <a:extLst>
                <a:ext uri="{FF2B5EF4-FFF2-40B4-BE49-F238E27FC236}">
                  <a16:creationId xmlns:a16="http://schemas.microsoft.com/office/drawing/2014/main" id="{39BA404F-9ED3-73E4-140A-1353610D253D}"/>
                </a:ext>
              </a:extLst>
            </p:cNvPr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4" name="Google Shape;272;p43">
              <a:extLst>
                <a:ext uri="{FF2B5EF4-FFF2-40B4-BE49-F238E27FC236}">
                  <a16:creationId xmlns:a16="http://schemas.microsoft.com/office/drawing/2014/main" id="{B26CFB32-F4AE-792E-E62B-A360A3CDB0E2}"/>
                </a:ext>
              </a:extLst>
            </p:cNvPr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5" name="Google Shape;273;p43">
              <a:extLst>
                <a:ext uri="{FF2B5EF4-FFF2-40B4-BE49-F238E27FC236}">
                  <a16:creationId xmlns:a16="http://schemas.microsoft.com/office/drawing/2014/main" id="{4BE626F6-A183-B96E-3D21-AB66A0FF4FB0}"/>
                </a:ext>
              </a:extLst>
            </p:cNvPr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26" name="Google Shape;274;p43">
              <a:extLst>
                <a:ext uri="{FF2B5EF4-FFF2-40B4-BE49-F238E27FC236}">
                  <a16:creationId xmlns:a16="http://schemas.microsoft.com/office/drawing/2014/main" id="{AF3CD170-4D2F-69E1-ADD7-9EF1CD8A4F98}"/>
                </a:ext>
              </a:extLst>
            </p:cNvPr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7" name="Google Shape;275;p43">
              <a:extLst>
                <a:ext uri="{FF2B5EF4-FFF2-40B4-BE49-F238E27FC236}">
                  <a16:creationId xmlns:a16="http://schemas.microsoft.com/office/drawing/2014/main" id="{3912A37F-D522-5DEC-4ECF-61B6FBA14A77}"/>
                </a:ext>
              </a:extLst>
            </p:cNvPr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 sz="800"/>
            </a:p>
          </p:txBody>
        </p:sp>
        <p:sp>
          <p:nvSpPr>
            <p:cNvPr id="28" name="Google Shape;276;p43">
              <a:extLst>
                <a:ext uri="{FF2B5EF4-FFF2-40B4-BE49-F238E27FC236}">
                  <a16:creationId xmlns:a16="http://schemas.microsoft.com/office/drawing/2014/main" id="{BFF604F6-F957-24BA-56AE-1F3C57810E28}"/>
                </a:ext>
              </a:extLst>
            </p:cNvPr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 sz="800"/>
            </a:p>
          </p:txBody>
        </p:sp>
        <p:sp>
          <p:nvSpPr>
            <p:cNvPr id="29" name="Google Shape;277;p43">
              <a:extLst>
                <a:ext uri="{FF2B5EF4-FFF2-40B4-BE49-F238E27FC236}">
                  <a16:creationId xmlns:a16="http://schemas.microsoft.com/office/drawing/2014/main" id="{06B0F180-A7E1-1304-99EA-4CAE5F43E198}"/>
                </a:ext>
              </a:extLst>
            </p:cNvPr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 sz="800"/>
            </a:p>
          </p:txBody>
        </p:sp>
        <p:sp>
          <p:nvSpPr>
            <p:cNvPr id="30" name="Google Shape;278;p43">
              <a:extLst>
                <a:ext uri="{FF2B5EF4-FFF2-40B4-BE49-F238E27FC236}">
                  <a16:creationId xmlns:a16="http://schemas.microsoft.com/office/drawing/2014/main" id="{ACA04A9C-BEC6-9036-57B2-4B027B9F041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83745" y="2466249"/>
              <a:ext cx="1740668" cy="39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 sz="800" dirty="0"/>
            </a:p>
          </p:txBody>
        </p:sp>
        <p:sp>
          <p:nvSpPr>
            <p:cNvPr id="31" name="Google Shape;279;p43">
              <a:extLst>
                <a:ext uri="{FF2B5EF4-FFF2-40B4-BE49-F238E27FC236}">
                  <a16:creationId xmlns:a16="http://schemas.microsoft.com/office/drawing/2014/main" id="{10B78A43-7549-638B-B0B4-0F034C90E68F}"/>
                </a:ext>
              </a:extLst>
            </p:cNvPr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 sz="800" dirty="0"/>
            </a:p>
          </p:txBody>
        </p:sp>
        <p:sp>
          <p:nvSpPr>
            <p:cNvPr id="32" name="Google Shape;280;p43">
              <a:extLst>
                <a:ext uri="{FF2B5EF4-FFF2-40B4-BE49-F238E27FC236}">
                  <a16:creationId xmlns:a16="http://schemas.microsoft.com/office/drawing/2014/main" id="{84351F59-D9B0-26C4-A9F0-D98AEBD4A052}"/>
                </a:ext>
              </a:extLst>
            </p:cNvPr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8958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5E91147-C3EF-EC44-B1BA-8F696C4278F1}"/>
              </a:ext>
            </a:extLst>
          </p:cNvPr>
          <p:cNvSpPr/>
          <p:nvPr/>
        </p:nvSpPr>
        <p:spPr>
          <a:xfrm>
            <a:off x="1842751" y="921416"/>
            <a:ext cx="4935967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are acting on SARS-CoV-2?</a:t>
            </a:r>
            <a:endParaRPr lang="en-US" sz="1800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/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54769" algn="just">
                  <a:spcBef>
                    <a:spcPts val="709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7A4A80C1-8EAD-4D45-8BE9-BA001DC40AF6}"/>
              </a:ext>
            </a:extLst>
          </p:cNvPr>
          <p:cNvSpPr/>
          <p:nvPr/>
        </p:nvSpPr>
        <p:spPr>
          <a:xfrm>
            <a:off x="3047388" y="81388"/>
            <a:ext cx="27045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Garamond" panose="02020404030301010803" pitchFamily="18" charset="0"/>
              </a:rPr>
              <a:t>SEAPIR Model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59EB93-DA83-B340-BDE3-629462DAD6D3}"/>
              </a:ext>
            </a:extLst>
          </p:cNvPr>
          <p:cNvSpPr/>
          <p:nvPr/>
        </p:nvSpPr>
        <p:spPr>
          <a:xfrm rot="5400000">
            <a:off x="2024382" y="1694139"/>
            <a:ext cx="360516" cy="483007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D71FA9C-C5CF-CF48-85F1-85D1C2F17299}"/>
              </a:ext>
            </a:extLst>
          </p:cNvPr>
          <p:cNvCxnSpPr>
            <a:cxnSpLocks/>
            <a:endCxn id="45" idx="6"/>
          </p:cNvCxnSpPr>
          <p:nvPr/>
        </p:nvCxnSpPr>
        <p:spPr>
          <a:xfrm flipV="1">
            <a:off x="2204640" y="2115900"/>
            <a:ext cx="0" cy="937257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7D43EA7-E7C9-B342-9C38-E7855CFB69C7}"/>
              </a:ext>
            </a:extLst>
          </p:cNvPr>
          <p:cNvSpPr/>
          <p:nvPr/>
        </p:nvSpPr>
        <p:spPr>
          <a:xfrm>
            <a:off x="5009492" y="3065036"/>
            <a:ext cx="3597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Garamond" panose="02020404030301010803" pitchFamily="18" charset="0"/>
              </a:rPr>
              <a:t>Differences in left eigenvectors</a:t>
            </a:r>
          </a:p>
          <a:p>
            <a:r>
              <a:rPr lang="en-CA" dirty="0">
                <a:latin typeface="Garamond" panose="02020404030301010803" pitchFamily="18" charset="0"/>
              </a:rPr>
              <a:t>Compares “reproductive values”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207385-E955-F549-A198-2BAEA2410BA1}"/>
              </a:ext>
            </a:extLst>
          </p:cNvPr>
          <p:cNvSpPr/>
          <p:nvPr/>
        </p:nvSpPr>
        <p:spPr>
          <a:xfrm>
            <a:off x="1572496" y="3191657"/>
            <a:ext cx="1188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Garamond" panose="02020404030301010803" pitchFamily="18" charset="0"/>
              </a:rPr>
              <a:t>Mutant effects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A628DA-9D3F-0A4C-8971-265BAA5DD713}"/>
              </a:ext>
            </a:extLst>
          </p:cNvPr>
          <p:cNvSpPr/>
          <p:nvPr/>
        </p:nvSpPr>
        <p:spPr>
          <a:xfrm rot="5400000">
            <a:off x="3747793" y="1683220"/>
            <a:ext cx="360516" cy="483007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F237B3-C073-4446-9287-41804A16BA2A}"/>
              </a:ext>
            </a:extLst>
          </p:cNvPr>
          <p:cNvCxnSpPr>
            <a:cxnSpLocks/>
            <a:endCxn id="12" idx="6"/>
          </p:cNvCxnSpPr>
          <p:nvPr/>
        </p:nvCxnSpPr>
        <p:spPr>
          <a:xfrm flipV="1">
            <a:off x="3928051" y="2104982"/>
            <a:ext cx="0" cy="937257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29C5407-D3EA-3A49-AEB1-A3E3D2DE1448}"/>
              </a:ext>
            </a:extLst>
          </p:cNvPr>
          <p:cNvSpPr/>
          <p:nvPr/>
        </p:nvSpPr>
        <p:spPr>
          <a:xfrm>
            <a:off x="3317736" y="3103089"/>
            <a:ext cx="1465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Garamond" panose="02020404030301010803" pitchFamily="18" charset="0"/>
              </a:rPr>
              <a:t>Right eigenvector</a:t>
            </a:r>
          </a:p>
          <a:p>
            <a:r>
              <a:rPr lang="en-CA" dirty="0">
                <a:latin typeface="Garamond" panose="02020404030301010803" pitchFamily="18" charset="0"/>
              </a:rPr>
              <a:t>(strictly positive)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9C8121-8CCF-5645-9371-D5B3E3F8A7FC}"/>
              </a:ext>
            </a:extLst>
          </p:cNvPr>
          <p:cNvSpPr/>
          <p:nvPr/>
        </p:nvSpPr>
        <p:spPr>
          <a:xfrm rot="5400000">
            <a:off x="6132637" y="1800681"/>
            <a:ext cx="360516" cy="866195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486D59-237D-DE4C-9F1F-A3AECB4DD0BF}"/>
              </a:ext>
            </a:extLst>
          </p:cNvPr>
          <p:cNvCxnSpPr>
            <a:cxnSpLocks/>
            <a:endCxn id="15" idx="6"/>
          </p:cNvCxnSpPr>
          <p:nvPr/>
        </p:nvCxnSpPr>
        <p:spPr>
          <a:xfrm flipV="1">
            <a:off x="6312895" y="2414037"/>
            <a:ext cx="0" cy="680742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oogle Shape;246;p43">
            <a:extLst>
              <a:ext uri="{FF2B5EF4-FFF2-40B4-BE49-F238E27FC236}">
                <a16:creationId xmlns:a16="http://schemas.microsoft.com/office/drawing/2014/main" id="{6AAFB556-8509-294F-E7E0-A4D22E82B510}"/>
              </a:ext>
            </a:extLst>
          </p:cNvPr>
          <p:cNvGrpSpPr>
            <a:grpSpLocks noChangeAspect="1"/>
          </p:cNvGrpSpPr>
          <p:nvPr/>
        </p:nvGrpSpPr>
        <p:grpSpPr>
          <a:xfrm>
            <a:off x="24214" y="3575974"/>
            <a:ext cx="3290500" cy="1440000"/>
            <a:chOff x="1323787" y="1477339"/>
            <a:chExt cx="6298367" cy="2746129"/>
          </a:xfrm>
        </p:grpSpPr>
        <p:sp>
          <p:nvSpPr>
            <p:cNvPr id="18" name="Google Shape;247;p43">
              <a:extLst>
                <a:ext uri="{FF2B5EF4-FFF2-40B4-BE49-F238E27FC236}">
                  <a16:creationId xmlns:a16="http://schemas.microsoft.com/office/drawing/2014/main" id="{EFF96D66-906C-BD6F-7399-A8420DB60024}"/>
                </a:ext>
              </a:extLst>
            </p:cNvPr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9" name="Google Shape;248;p43">
              <a:extLst>
                <a:ext uri="{FF2B5EF4-FFF2-40B4-BE49-F238E27FC236}">
                  <a16:creationId xmlns:a16="http://schemas.microsoft.com/office/drawing/2014/main" id="{49F42489-BF95-A33A-A8C6-B41A51891E38}"/>
                </a:ext>
              </a:extLst>
            </p:cNvPr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0" name="Google Shape;249;p43">
              <a:extLst>
                <a:ext uri="{FF2B5EF4-FFF2-40B4-BE49-F238E27FC236}">
                  <a16:creationId xmlns:a16="http://schemas.microsoft.com/office/drawing/2014/main" id="{B1C8AC7B-44D0-5153-CBA8-FF07AAE00784}"/>
                </a:ext>
              </a:extLst>
            </p:cNvPr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21" name="Google Shape;250;p43">
              <a:extLst>
                <a:ext uri="{FF2B5EF4-FFF2-40B4-BE49-F238E27FC236}">
                  <a16:creationId xmlns:a16="http://schemas.microsoft.com/office/drawing/2014/main" id="{5D2A5831-097F-E720-3A96-393930CA7FB2}"/>
                </a:ext>
              </a:extLst>
            </p:cNvPr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22" name="Google Shape;251;p43">
              <a:extLst>
                <a:ext uri="{FF2B5EF4-FFF2-40B4-BE49-F238E27FC236}">
                  <a16:creationId xmlns:a16="http://schemas.microsoft.com/office/drawing/2014/main" id="{20F51998-984E-9980-DA97-C812531FF869}"/>
                </a:ext>
              </a:extLst>
            </p:cNvPr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54" name="Google Shape;252;p43">
                <a:extLst>
                  <a:ext uri="{FF2B5EF4-FFF2-40B4-BE49-F238E27FC236}">
                    <a16:creationId xmlns:a16="http://schemas.microsoft.com/office/drawing/2014/main" id="{D2155AF5-7278-562D-BDD0-7AD397D3868E}"/>
                  </a:ext>
                </a:extLst>
              </p:cNvPr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55" name="Google Shape;253;p43">
                <a:extLst>
                  <a:ext uri="{FF2B5EF4-FFF2-40B4-BE49-F238E27FC236}">
                    <a16:creationId xmlns:a16="http://schemas.microsoft.com/office/drawing/2014/main" id="{88FCC8C9-27AC-587D-0156-666EBBA406D8}"/>
                  </a:ext>
                </a:extLst>
              </p:cNvPr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3" name="Google Shape;254;p43">
              <a:extLst>
                <a:ext uri="{FF2B5EF4-FFF2-40B4-BE49-F238E27FC236}">
                  <a16:creationId xmlns:a16="http://schemas.microsoft.com/office/drawing/2014/main" id="{0A896151-432D-1F92-6204-15F45F57FD33}"/>
                </a:ext>
              </a:extLst>
            </p:cNvPr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24" name="Google Shape;255;p43">
              <a:extLst>
                <a:ext uri="{FF2B5EF4-FFF2-40B4-BE49-F238E27FC236}">
                  <a16:creationId xmlns:a16="http://schemas.microsoft.com/office/drawing/2014/main" id="{9DFA950F-EAB0-EE5F-DC2C-A2CE97E92544}"/>
                </a:ext>
              </a:extLst>
            </p:cNvPr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52" name="Google Shape;256;p43">
                <a:extLst>
                  <a:ext uri="{FF2B5EF4-FFF2-40B4-BE49-F238E27FC236}">
                    <a16:creationId xmlns:a16="http://schemas.microsoft.com/office/drawing/2014/main" id="{5DAE0DF6-38B1-3DAA-E16B-34E63E815291}"/>
                  </a:ext>
                </a:extLst>
              </p:cNvPr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53" name="Google Shape;257;p43">
                <a:extLst>
                  <a:ext uri="{FF2B5EF4-FFF2-40B4-BE49-F238E27FC236}">
                    <a16:creationId xmlns:a16="http://schemas.microsoft.com/office/drawing/2014/main" id="{045FE74E-AEE1-B2B8-329A-E0163AE4240B}"/>
                  </a:ext>
                </a:extLst>
              </p:cNvPr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25" name="Google Shape;258;p43">
              <a:extLst>
                <a:ext uri="{FF2B5EF4-FFF2-40B4-BE49-F238E27FC236}">
                  <a16:creationId xmlns:a16="http://schemas.microsoft.com/office/drawing/2014/main" id="{CCA402A8-867E-9911-3DA0-C1837E5F333E}"/>
                </a:ext>
              </a:extLst>
            </p:cNvPr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6" name="Google Shape;259;p43">
              <a:extLst>
                <a:ext uri="{FF2B5EF4-FFF2-40B4-BE49-F238E27FC236}">
                  <a16:creationId xmlns:a16="http://schemas.microsoft.com/office/drawing/2014/main" id="{E8A63907-E28A-A314-0B2B-A280A081C4E5}"/>
                </a:ext>
              </a:extLst>
            </p:cNvPr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27" name="Google Shape;260;p43">
              <a:extLst>
                <a:ext uri="{FF2B5EF4-FFF2-40B4-BE49-F238E27FC236}">
                  <a16:creationId xmlns:a16="http://schemas.microsoft.com/office/drawing/2014/main" id="{06969FDF-297B-73CC-B743-2D51B9E6BADF}"/>
                </a:ext>
              </a:extLst>
            </p:cNvPr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50" name="Google Shape;261;p43">
                <a:extLst>
                  <a:ext uri="{FF2B5EF4-FFF2-40B4-BE49-F238E27FC236}">
                    <a16:creationId xmlns:a16="http://schemas.microsoft.com/office/drawing/2014/main" id="{CC996962-388C-DFA3-FA46-6687EC2F60F6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51" name="Google Shape;262;p43">
                <a:extLst>
                  <a:ext uri="{FF2B5EF4-FFF2-40B4-BE49-F238E27FC236}">
                    <a16:creationId xmlns:a16="http://schemas.microsoft.com/office/drawing/2014/main" id="{B2B70714-DFE0-CD7D-8789-E068C99EDA6D}"/>
                  </a:ext>
                </a:extLst>
              </p:cNvPr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8" name="Google Shape;263;p43">
              <a:extLst>
                <a:ext uri="{FF2B5EF4-FFF2-40B4-BE49-F238E27FC236}">
                  <a16:creationId xmlns:a16="http://schemas.microsoft.com/office/drawing/2014/main" id="{8B8FCA0B-E801-B8B0-FC48-7D1AA09FF253}"/>
                </a:ext>
              </a:extLst>
            </p:cNvPr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9" name="Google Shape;264;p43">
              <a:extLst>
                <a:ext uri="{FF2B5EF4-FFF2-40B4-BE49-F238E27FC236}">
                  <a16:creationId xmlns:a16="http://schemas.microsoft.com/office/drawing/2014/main" id="{EF68FB6A-34E1-178D-3A15-F4CBD7109193}"/>
                </a:ext>
              </a:extLst>
            </p:cNvPr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0" name="Google Shape;265;p43">
              <a:extLst>
                <a:ext uri="{FF2B5EF4-FFF2-40B4-BE49-F238E27FC236}">
                  <a16:creationId xmlns:a16="http://schemas.microsoft.com/office/drawing/2014/main" id="{E9DBE51C-DDA9-F1C9-C380-001CC79B5436}"/>
                </a:ext>
              </a:extLst>
            </p:cNvPr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31" name="Google Shape;266;p43">
              <a:extLst>
                <a:ext uri="{FF2B5EF4-FFF2-40B4-BE49-F238E27FC236}">
                  <a16:creationId xmlns:a16="http://schemas.microsoft.com/office/drawing/2014/main" id="{35F0698E-6B59-A599-908B-28B46C50617E}"/>
                </a:ext>
              </a:extLst>
            </p:cNvPr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32" name="Google Shape;267;p43">
              <a:extLst>
                <a:ext uri="{FF2B5EF4-FFF2-40B4-BE49-F238E27FC236}">
                  <a16:creationId xmlns:a16="http://schemas.microsoft.com/office/drawing/2014/main" id="{E97B9FB8-6A60-B321-8F14-69123BC9EDA6}"/>
                </a:ext>
              </a:extLst>
            </p:cNvPr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33" name="Google Shape;268;p43">
              <a:extLst>
                <a:ext uri="{FF2B5EF4-FFF2-40B4-BE49-F238E27FC236}">
                  <a16:creationId xmlns:a16="http://schemas.microsoft.com/office/drawing/2014/main" id="{F8A0F04F-8927-C4D7-16BE-70B16180D93E}"/>
                </a:ext>
              </a:extLst>
            </p:cNvPr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48" name="Google Shape;269;p43">
                <a:extLst>
                  <a:ext uri="{FF2B5EF4-FFF2-40B4-BE49-F238E27FC236}">
                    <a16:creationId xmlns:a16="http://schemas.microsoft.com/office/drawing/2014/main" id="{AEC11B30-0A21-7B10-EDE5-EFA7B4851F0E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9" name="Google Shape;270;p43">
                <a:extLst>
                  <a:ext uri="{FF2B5EF4-FFF2-40B4-BE49-F238E27FC236}">
                    <a16:creationId xmlns:a16="http://schemas.microsoft.com/office/drawing/2014/main" id="{612BD305-4BA0-DEBC-6D8D-B6F67FFD4931}"/>
                  </a:ext>
                </a:extLst>
              </p:cNvPr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34" name="Google Shape;271;p43">
              <a:extLst>
                <a:ext uri="{FF2B5EF4-FFF2-40B4-BE49-F238E27FC236}">
                  <a16:creationId xmlns:a16="http://schemas.microsoft.com/office/drawing/2014/main" id="{BD72394A-1164-43B3-5D84-ABDCE5211FDC}"/>
                </a:ext>
              </a:extLst>
            </p:cNvPr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35" name="Google Shape;272;p43">
              <a:extLst>
                <a:ext uri="{FF2B5EF4-FFF2-40B4-BE49-F238E27FC236}">
                  <a16:creationId xmlns:a16="http://schemas.microsoft.com/office/drawing/2014/main" id="{976165E1-C6C9-A138-E0A1-D2B590FCD6FF}"/>
                </a:ext>
              </a:extLst>
            </p:cNvPr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36" name="Google Shape;273;p43">
              <a:extLst>
                <a:ext uri="{FF2B5EF4-FFF2-40B4-BE49-F238E27FC236}">
                  <a16:creationId xmlns:a16="http://schemas.microsoft.com/office/drawing/2014/main" id="{02AA897F-6E86-CEF1-2ACD-08F7C2AE5820}"/>
                </a:ext>
              </a:extLst>
            </p:cNvPr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37" name="Google Shape;274;p43">
              <a:extLst>
                <a:ext uri="{FF2B5EF4-FFF2-40B4-BE49-F238E27FC236}">
                  <a16:creationId xmlns:a16="http://schemas.microsoft.com/office/drawing/2014/main" id="{E19FE155-A83D-DEFB-7BD9-8062A269FCD6}"/>
                </a:ext>
              </a:extLst>
            </p:cNvPr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8" name="Google Shape;275;p43">
              <a:extLst>
                <a:ext uri="{FF2B5EF4-FFF2-40B4-BE49-F238E27FC236}">
                  <a16:creationId xmlns:a16="http://schemas.microsoft.com/office/drawing/2014/main" id="{19CC3700-B1F0-CB93-F6D3-D3279797ECE7}"/>
                </a:ext>
              </a:extLst>
            </p:cNvPr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 sz="800"/>
            </a:p>
          </p:txBody>
        </p:sp>
        <p:sp>
          <p:nvSpPr>
            <p:cNvPr id="39" name="Google Shape;276;p43">
              <a:extLst>
                <a:ext uri="{FF2B5EF4-FFF2-40B4-BE49-F238E27FC236}">
                  <a16:creationId xmlns:a16="http://schemas.microsoft.com/office/drawing/2014/main" id="{493B49B9-B1FA-0C92-1ED3-800882047B05}"/>
                </a:ext>
              </a:extLst>
            </p:cNvPr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 sz="800"/>
            </a:p>
          </p:txBody>
        </p:sp>
        <p:sp>
          <p:nvSpPr>
            <p:cNvPr id="40" name="Google Shape;277;p43">
              <a:extLst>
                <a:ext uri="{FF2B5EF4-FFF2-40B4-BE49-F238E27FC236}">
                  <a16:creationId xmlns:a16="http://schemas.microsoft.com/office/drawing/2014/main" id="{E22AEC84-1A2D-4B8A-53C5-AF1C7D3B2889}"/>
                </a:ext>
              </a:extLst>
            </p:cNvPr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 sz="800"/>
            </a:p>
          </p:txBody>
        </p:sp>
        <p:sp>
          <p:nvSpPr>
            <p:cNvPr id="42" name="Google Shape;278;p43">
              <a:extLst>
                <a:ext uri="{FF2B5EF4-FFF2-40B4-BE49-F238E27FC236}">
                  <a16:creationId xmlns:a16="http://schemas.microsoft.com/office/drawing/2014/main" id="{EC3E3E7B-4877-7DDF-E158-F5A995C9CAF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83745" y="2466249"/>
              <a:ext cx="1740668" cy="39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 sz="800" dirty="0"/>
            </a:p>
          </p:txBody>
        </p:sp>
        <p:sp>
          <p:nvSpPr>
            <p:cNvPr id="43" name="Google Shape;279;p43">
              <a:extLst>
                <a:ext uri="{FF2B5EF4-FFF2-40B4-BE49-F238E27FC236}">
                  <a16:creationId xmlns:a16="http://schemas.microsoft.com/office/drawing/2014/main" id="{80956AA7-75D6-A5FD-E0E4-5A10D1038597}"/>
                </a:ext>
              </a:extLst>
            </p:cNvPr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 sz="800" dirty="0"/>
            </a:p>
          </p:txBody>
        </p:sp>
        <p:sp>
          <p:nvSpPr>
            <p:cNvPr id="47" name="Google Shape;280;p43">
              <a:extLst>
                <a:ext uri="{FF2B5EF4-FFF2-40B4-BE49-F238E27FC236}">
                  <a16:creationId xmlns:a16="http://schemas.microsoft.com/office/drawing/2014/main" id="{3A9A018E-0934-FC6C-7BE2-BA146A293E49}"/>
                </a:ext>
              </a:extLst>
            </p:cNvPr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374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2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3"/>
          <p:cNvSpPr/>
          <p:nvPr/>
        </p:nvSpPr>
        <p:spPr>
          <a:xfrm>
            <a:off x="130443" y="1169379"/>
            <a:ext cx="2451900" cy="841800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0B050"/>
                </a:solidFill>
                <a:latin typeface="Garamond"/>
                <a:ea typeface="Garamond"/>
                <a:cs typeface="Garamond"/>
                <a:sym typeface="Garamond"/>
              </a:rPr>
              <a:t>Higher transmission</a:t>
            </a:r>
            <a:endParaRPr sz="1800">
              <a:solidFill>
                <a:srgbClr val="00B05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60000" marR="0" lvl="0" indent="-281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Garamond"/>
              <a:buChar char="●"/>
            </a:pPr>
            <a:r>
              <a:rPr lang="en-GB" sz="1600">
                <a:solidFill>
                  <a:srgbClr val="00B050"/>
                </a:solidFill>
                <a:latin typeface="Garamond"/>
                <a:ea typeface="Garamond"/>
                <a:cs typeface="Garamond"/>
                <a:sym typeface="Garamond"/>
              </a:rPr>
              <a:t>Intrinsic transmissibility</a:t>
            </a:r>
            <a:endParaRPr sz="1600">
              <a:solidFill>
                <a:srgbClr val="00B05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60000" marR="0" lvl="0" indent="-281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Garamond"/>
              <a:buChar char="●"/>
            </a:pPr>
            <a:r>
              <a:rPr lang="en-GB" sz="1600">
                <a:solidFill>
                  <a:srgbClr val="00B050"/>
                </a:solidFill>
                <a:latin typeface="Garamond"/>
                <a:ea typeface="Garamond"/>
                <a:cs typeface="Garamond"/>
                <a:sym typeface="Garamond"/>
              </a:rPr>
              <a:t>Immune evasion</a:t>
            </a:r>
            <a:endParaRPr sz="1600">
              <a:solidFill>
                <a:srgbClr val="00B05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41" name="Google Shape;24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70" y="4211100"/>
            <a:ext cx="1551757" cy="33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3"/>
          <p:cNvSpPr/>
          <p:nvPr/>
        </p:nvSpPr>
        <p:spPr>
          <a:xfrm>
            <a:off x="5314746" y="4119636"/>
            <a:ext cx="3784200" cy="8418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Prolonged infectivity:</a:t>
            </a:r>
            <a:endParaRPr sz="180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69999" marR="0" lvl="0" indent="-19159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Garamond"/>
              <a:buChar char="●"/>
            </a:pPr>
            <a:r>
              <a:rPr lang="en-GB" sz="160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Earlier infectivity favoured if cases rising</a:t>
            </a:r>
            <a:endParaRPr sz="160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69999" marR="0" lvl="0" indent="-19159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Garamond"/>
              <a:buChar char="●"/>
            </a:pPr>
            <a:r>
              <a:rPr lang="en-GB" sz="160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Later infectivity favoured if cases declining</a:t>
            </a:r>
            <a:endParaRPr sz="160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4" name="Google Shape;244;p43"/>
          <p:cNvSpPr/>
          <p:nvPr/>
        </p:nvSpPr>
        <p:spPr>
          <a:xfrm>
            <a:off x="6205775" y="1210629"/>
            <a:ext cx="2366400" cy="841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Negligible direct selection on severity and mortality</a:t>
            </a:r>
            <a:endParaRPr sz="16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5" name="Google Shape;245;p43"/>
          <p:cNvSpPr txBox="1"/>
          <p:nvPr/>
        </p:nvSpPr>
        <p:spPr>
          <a:xfrm>
            <a:off x="85775" y="44509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solidFill>
                  <a:schemeClr val="hlink"/>
                </a:solidFill>
                <a:latin typeface="EB Garamond Medium"/>
                <a:ea typeface="EB Garamond Medium"/>
                <a:cs typeface="EB Garamond Medium"/>
                <a:sym typeface="EB Garamond Medium"/>
                <a:hlinkClick r:id="rId4"/>
              </a:rPr>
              <a:t>Day et al. </a:t>
            </a:r>
            <a:r>
              <a:rPr lang="en-GB" sz="16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(2020)</a:t>
            </a:r>
            <a:endParaRPr sz="1600" dirty="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grpSp>
        <p:nvGrpSpPr>
          <p:cNvPr id="246" name="Google Shape;246;p43"/>
          <p:cNvGrpSpPr/>
          <p:nvPr/>
        </p:nvGrpSpPr>
        <p:grpSpPr>
          <a:xfrm>
            <a:off x="1489753" y="1540838"/>
            <a:ext cx="5264805" cy="2872652"/>
            <a:chOff x="1323787" y="1107197"/>
            <a:chExt cx="6298367" cy="3423900"/>
          </a:xfrm>
        </p:grpSpPr>
        <p:sp>
          <p:nvSpPr>
            <p:cNvPr id="247" name="Google Shape;247;p43"/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8" name="Google Shape;248;p43"/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9" name="Google Shape;249;p43"/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250" name="Google Shape;250;p43"/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251" name="Google Shape;251;p43"/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252" name="Google Shape;252;p43"/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253" name="Google Shape;253;p43"/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54" name="Google Shape;254;p43"/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255" name="Google Shape;255;p43"/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256" name="Google Shape;256;p43"/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257" name="Google Shape;257;p43"/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258" name="Google Shape;258;p43"/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59" name="Google Shape;259;p43"/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260" name="Google Shape;260;p43"/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261" name="Google Shape;261;p43"/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262" name="Google Shape;262;p43"/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63" name="Google Shape;263;p43"/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64" name="Google Shape;264;p43"/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65" name="Google Shape;265;p43"/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67" name="Google Shape;267;p43"/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68" name="Google Shape;268;p43"/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269" name="Google Shape;269;p43"/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270" name="Google Shape;270;p43"/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71" name="Google Shape;271;p43"/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72" name="Google Shape;272;p43"/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73" name="Google Shape;273;p43"/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274" name="Google Shape;274;p43"/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75" name="Google Shape;275;p43"/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/>
            </a:p>
          </p:txBody>
        </p:sp>
        <p:sp>
          <p:nvSpPr>
            <p:cNvPr id="276" name="Google Shape;276;p43"/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/>
            </a:p>
          </p:txBody>
        </p:sp>
        <p:sp>
          <p:nvSpPr>
            <p:cNvPr id="277" name="Google Shape;277;p43"/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/>
            </a:p>
          </p:txBody>
        </p:sp>
        <p:sp>
          <p:nvSpPr>
            <p:cNvPr id="278" name="Google Shape;278;p43"/>
            <p:cNvSpPr txBox="1"/>
            <p:nvPr/>
          </p:nvSpPr>
          <p:spPr>
            <a:xfrm>
              <a:off x="5083745" y="2466250"/>
              <a:ext cx="1745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/>
            </a:p>
          </p:txBody>
        </p:sp>
        <p:sp>
          <p:nvSpPr>
            <p:cNvPr id="279" name="Google Shape;279;p43"/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/>
            </a:p>
          </p:txBody>
        </p:sp>
        <p:sp>
          <p:nvSpPr>
            <p:cNvPr id="280" name="Google Shape;280;p43"/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0542DDC-B705-EA45-BE24-4438A355F92C}"/>
              </a:ext>
            </a:extLst>
          </p:cNvPr>
          <p:cNvSpPr/>
          <p:nvPr/>
        </p:nvSpPr>
        <p:spPr>
          <a:xfrm>
            <a:off x="1585775" y="172585"/>
            <a:ext cx="5729454" cy="76944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2200" b="1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act on SARS-CoV-2</a:t>
            </a:r>
          </a:p>
          <a:p>
            <a:pPr algn="ctr"/>
            <a:r>
              <a:rPr lang="en-CA" sz="2200" b="1" dirty="0">
                <a:solidFill>
                  <a:schemeClr val="accent6"/>
                </a:solidFill>
                <a:latin typeface="Garamond" panose="02020404030301010803" pitchFamily="18" charset="0"/>
              </a:rPr>
              <a:t>in a largely susceptible population?</a:t>
            </a:r>
            <a:endParaRPr lang="en-US" sz="2200" b="1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10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42619-9D53-B778-AE60-F5EBCCE1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961" y="1825902"/>
            <a:ext cx="3963928" cy="2293734"/>
          </a:xfrm>
          <a:prstGeom prst="rect">
            <a:avLst/>
          </a:prstGeom>
        </p:spPr>
      </p:pic>
      <p:sp>
        <p:nvSpPr>
          <p:cNvPr id="240" name="Google Shape;240;p43"/>
          <p:cNvSpPr/>
          <p:nvPr/>
        </p:nvSpPr>
        <p:spPr>
          <a:xfrm>
            <a:off x="130443" y="1169379"/>
            <a:ext cx="2451900" cy="841800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0B050"/>
                </a:solidFill>
                <a:latin typeface="Garamond"/>
                <a:ea typeface="Garamond"/>
                <a:cs typeface="Garamond"/>
                <a:sym typeface="Garamond"/>
              </a:rPr>
              <a:t>Higher transmission</a:t>
            </a:r>
            <a:endParaRPr sz="1800">
              <a:solidFill>
                <a:srgbClr val="00B05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60000" marR="0" lvl="0" indent="-281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Garamond"/>
              <a:buChar char="●"/>
            </a:pPr>
            <a:r>
              <a:rPr lang="en-GB" sz="1600">
                <a:solidFill>
                  <a:srgbClr val="00B050"/>
                </a:solidFill>
                <a:latin typeface="Garamond"/>
                <a:ea typeface="Garamond"/>
                <a:cs typeface="Garamond"/>
                <a:sym typeface="Garamond"/>
              </a:rPr>
              <a:t>Intrinsic transmissibility</a:t>
            </a:r>
            <a:endParaRPr sz="1600">
              <a:solidFill>
                <a:srgbClr val="00B05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60000" marR="0" lvl="0" indent="-281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Garamond"/>
              <a:buChar char="●"/>
            </a:pPr>
            <a:r>
              <a:rPr lang="en-GB" sz="1600">
                <a:solidFill>
                  <a:srgbClr val="00B050"/>
                </a:solidFill>
                <a:latin typeface="Garamond"/>
                <a:ea typeface="Garamond"/>
                <a:cs typeface="Garamond"/>
                <a:sym typeface="Garamond"/>
              </a:rPr>
              <a:t>Immune evasion</a:t>
            </a:r>
            <a:endParaRPr sz="1600">
              <a:solidFill>
                <a:srgbClr val="00B05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41" name="Google Shape;2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970" y="4211100"/>
            <a:ext cx="1551757" cy="33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3"/>
          <p:cNvSpPr/>
          <p:nvPr/>
        </p:nvSpPr>
        <p:spPr>
          <a:xfrm>
            <a:off x="5314746" y="4119636"/>
            <a:ext cx="3784200" cy="8418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Prolonged infectivity:</a:t>
            </a:r>
            <a:endParaRPr sz="180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69999" marR="0" lvl="0" indent="-19159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Garamond"/>
              <a:buChar char="●"/>
            </a:pPr>
            <a:r>
              <a:rPr lang="en-GB" sz="160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Earlier infectivity favoured if cases rising</a:t>
            </a:r>
            <a:endParaRPr sz="160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69999" marR="0" lvl="0" indent="-19159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Garamond"/>
              <a:buChar char="●"/>
            </a:pPr>
            <a:r>
              <a:rPr lang="en-GB" sz="160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Later infectivity favoured if cases declining</a:t>
            </a:r>
            <a:endParaRPr sz="160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4" name="Google Shape;244;p43"/>
          <p:cNvSpPr/>
          <p:nvPr/>
        </p:nvSpPr>
        <p:spPr>
          <a:xfrm>
            <a:off x="6205775" y="1210629"/>
            <a:ext cx="2366400" cy="841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Negligible direct selection on severity and mortality</a:t>
            </a:r>
            <a:endParaRPr sz="16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5" name="Google Shape;245;p43"/>
          <p:cNvSpPr txBox="1"/>
          <p:nvPr/>
        </p:nvSpPr>
        <p:spPr>
          <a:xfrm>
            <a:off x="85775" y="44509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solidFill>
                  <a:schemeClr val="hlink"/>
                </a:solidFill>
                <a:latin typeface="EB Garamond Medium"/>
                <a:ea typeface="EB Garamond Medium"/>
                <a:cs typeface="EB Garamond Medium"/>
                <a:sym typeface="EB Garamond Medium"/>
                <a:hlinkClick r:id="rId5"/>
              </a:rPr>
              <a:t>Day et al. </a:t>
            </a:r>
            <a:r>
              <a:rPr lang="en-GB" sz="16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(2020)</a:t>
            </a:r>
            <a:endParaRPr sz="1600" dirty="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542DDC-B705-EA45-BE24-4438A355F92C}"/>
              </a:ext>
            </a:extLst>
          </p:cNvPr>
          <p:cNvSpPr/>
          <p:nvPr/>
        </p:nvSpPr>
        <p:spPr>
          <a:xfrm>
            <a:off x="1585775" y="172585"/>
            <a:ext cx="5729454" cy="76944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2200" b="1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act on SARS-CoV-2</a:t>
            </a:r>
          </a:p>
          <a:p>
            <a:pPr algn="ctr"/>
            <a:r>
              <a:rPr lang="en-CA" sz="2200" b="1" dirty="0">
                <a:solidFill>
                  <a:schemeClr val="accent6"/>
                </a:solidFill>
                <a:latin typeface="Garamond" panose="02020404030301010803" pitchFamily="18" charset="0"/>
              </a:rPr>
              <a:t>in a largely susceptible population?</a:t>
            </a:r>
            <a:endParaRPr lang="en-US" sz="2200" b="1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372F17-4B88-31F4-B4D7-43BE981A6FF9}"/>
              </a:ext>
            </a:extLst>
          </p:cNvPr>
          <p:cNvSpPr/>
          <p:nvPr/>
        </p:nvSpPr>
        <p:spPr>
          <a:xfrm>
            <a:off x="2375783" y="3904192"/>
            <a:ext cx="11384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800" dirty="0" err="1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Cevik</a:t>
            </a:r>
            <a:r>
              <a:rPr lang="en-GB" sz="8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et al. BMJ (2020)</a:t>
            </a:r>
          </a:p>
        </p:txBody>
      </p:sp>
    </p:spTree>
    <p:extLst>
      <p:ext uri="{BB962C8B-B14F-4D97-AF65-F5344CB8AC3E}">
        <p14:creationId xmlns:p14="http://schemas.microsoft.com/office/powerpoint/2010/main" val="409078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42619-9D53-B778-AE60-F5EBCCE1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496" y="1293340"/>
            <a:ext cx="3963928" cy="2293734"/>
          </a:xfrm>
          <a:prstGeom prst="rect">
            <a:avLst/>
          </a:prstGeom>
        </p:spPr>
      </p:pic>
      <p:pic>
        <p:nvPicPr>
          <p:cNvPr id="241" name="Google Shape;2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970" y="4211100"/>
            <a:ext cx="1551757" cy="33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3"/>
          <p:cNvSpPr txBox="1"/>
          <p:nvPr/>
        </p:nvSpPr>
        <p:spPr>
          <a:xfrm>
            <a:off x="85775" y="44509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solidFill>
                  <a:schemeClr val="hlink"/>
                </a:solidFill>
                <a:latin typeface="EB Garamond Medium"/>
                <a:ea typeface="EB Garamond Medium"/>
                <a:cs typeface="EB Garamond Medium"/>
                <a:sym typeface="EB Garamond Medium"/>
                <a:hlinkClick r:id="rId5"/>
              </a:rPr>
              <a:t>Day et al. </a:t>
            </a:r>
            <a:r>
              <a:rPr lang="en-GB" sz="16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(2020)</a:t>
            </a:r>
            <a:endParaRPr sz="1600" dirty="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542DDC-B705-EA45-BE24-4438A355F92C}"/>
              </a:ext>
            </a:extLst>
          </p:cNvPr>
          <p:cNvSpPr/>
          <p:nvPr/>
        </p:nvSpPr>
        <p:spPr>
          <a:xfrm>
            <a:off x="1585775" y="172585"/>
            <a:ext cx="5729454" cy="76944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2200" b="1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act on SARS-CoV-2</a:t>
            </a:r>
          </a:p>
          <a:p>
            <a:pPr algn="ctr"/>
            <a:r>
              <a:rPr lang="en-CA" sz="2200" b="1" dirty="0">
                <a:solidFill>
                  <a:schemeClr val="accent6"/>
                </a:solidFill>
                <a:latin typeface="Garamond" panose="02020404030301010803" pitchFamily="18" charset="0"/>
              </a:rPr>
              <a:t>in a largely susceptible population?</a:t>
            </a:r>
            <a:endParaRPr lang="en-US" sz="2200" b="1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372F17-4B88-31F4-B4D7-43BE981A6FF9}"/>
              </a:ext>
            </a:extLst>
          </p:cNvPr>
          <p:cNvSpPr/>
          <p:nvPr/>
        </p:nvSpPr>
        <p:spPr>
          <a:xfrm>
            <a:off x="7711457" y="3587074"/>
            <a:ext cx="11384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800" dirty="0" err="1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Cevik</a:t>
            </a:r>
            <a:r>
              <a:rPr lang="en-GB" sz="8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et al. BMJ (2020)</a:t>
            </a:r>
          </a:p>
        </p:txBody>
      </p:sp>
      <p:sp>
        <p:nvSpPr>
          <p:cNvPr id="10" name="Google Shape;244;p43">
            <a:extLst>
              <a:ext uri="{FF2B5EF4-FFF2-40B4-BE49-F238E27FC236}">
                <a16:creationId xmlns:a16="http://schemas.microsoft.com/office/drawing/2014/main" id="{733FF733-A8AD-B222-70E5-9547E1C97767}"/>
              </a:ext>
            </a:extLst>
          </p:cNvPr>
          <p:cNvSpPr/>
          <p:nvPr/>
        </p:nvSpPr>
        <p:spPr>
          <a:xfrm>
            <a:off x="282483" y="1184440"/>
            <a:ext cx="4851013" cy="26180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GB" sz="1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“Virulence evolution will be driven largely by the indirect effects of pleiotropy…”</a:t>
            </a:r>
            <a:endParaRPr lang="en-GB" sz="18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Mutations might “couple a higher transmission rate with higher mortality (</a:t>
            </a:r>
            <a:r>
              <a:rPr lang="en-GB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positive pleiotropy</a:t>
            </a:r>
            <a:r>
              <a:rPr lang="en-GB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)…if mutations increase viral replication rates.”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Alternatively, mutations might alter “tissue tropism such that the disease tends to preferentially infect cells of the upper respiratory tract, rather than the lower respiratory tract. Such infections could lead to a higher transmission rate but be less virulent (negative pleiotropy)”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132815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70" y="4211100"/>
            <a:ext cx="1551757" cy="33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3"/>
          <p:cNvSpPr txBox="1"/>
          <p:nvPr/>
        </p:nvSpPr>
        <p:spPr>
          <a:xfrm>
            <a:off x="85775" y="44509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solidFill>
                  <a:schemeClr val="hlink"/>
                </a:solidFill>
                <a:latin typeface="EB Garamond Medium"/>
                <a:ea typeface="EB Garamond Medium"/>
                <a:cs typeface="EB Garamond Medium"/>
                <a:sym typeface="EB Garamond Medium"/>
                <a:hlinkClick r:id="rId4"/>
              </a:rPr>
              <a:t>Day et al. </a:t>
            </a:r>
            <a:r>
              <a:rPr lang="en-GB" sz="16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(2020)</a:t>
            </a:r>
            <a:endParaRPr sz="1600" dirty="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542DDC-B705-EA45-BE24-4438A355F92C}"/>
              </a:ext>
            </a:extLst>
          </p:cNvPr>
          <p:cNvSpPr/>
          <p:nvPr/>
        </p:nvSpPr>
        <p:spPr>
          <a:xfrm>
            <a:off x="1585775" y="172585"/>
            <a:ext cx="5729454" cy="76944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2200" b="1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act on SARS-CoV-2</a:t>
            </a:r>
          </a:p>
          <a:p>
            <a:pPr algn="ctr"/>
            <a:r>
              <a:rPr lang="en-CA" sz="2200" b="1" dirty="0">
                <a:solidFill>
                  <a:schemeClr val="accent6"/>
                </a:solidFill>
                <a:latin typeface="Garamond" panose="02020404030301010803" pitchFamily="18" charset="0"/>
              </a:rPr>
              <a:t>in a largely susceptible population?</a:t>
            </a:r>
            <a:endParaRPr lang="en-US" sz="2200" b="1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372F17-4B88-31F4-B4D7-43BE981A6FF9}"/>
              </a:ext>
            </a:extLst>
          </p:cNvPr>
          <p:cNvSpPr/>
          <p:nvPr/>
        </p:nvSpPr>
        <p:spPr>
          <a:xfrm>
            <a:off x="5887695" y="4681835"/>
            <a:ext cx="3270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800" b="1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Based on:</a:t>
            </a:r>
          </a:p>
          <a:p>
            <a:pPr lvl="0"/>
            <a:r>
              <a:rPr lang="en-GB" sz="8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Lin et al. (2022) for Alpha, Beta, Gamma, Delta vs wildtype</a:t>
            </a:r>
          </a:p>
          <a:p>
            <a:pPr lvl="0"/>
            <a:r>
              <a:rPr lang="en-GB" sz="800" dirty="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Nyberg et al. (2022) for Omicron vs Delta (rescaled using above to wildtype)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D674A-CA74-85C3-BB62-42AB70BDF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781" y="1253476"/>
            <a:ext cx="3261129" cy="2061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E79CC6-6E99-4C79-8DFA-534514E8215B}"/>
              </a:ext>
            </a:extLst>
          </p:cNvPr>
          <p:cNvSpPr/>
          <p:nvPr/>
        </p:nvSpPr>
        <p:spPr>
          <a:xfrm rot="16200000">
            <a:off x="4826393" y="2339590"/>
            <a:ext cx="1217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Hazard Ratio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6949F-969F-2877-7A7F-3CFCF5F31607}"/>
              </a:ext>
            </a:extLst>
          </p:cNvPr>
          <p:cNvSpPr/>
          <p:nvPr/>
        </p:nvSpPr>
        <p:spPr>
          <a:xfrm>
            <a:off x="5765632" y="1099587"/>
            <a:ext cx="13708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Hospitalization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2353EA-39A3-ACDD-E1A3-CD695EFD386D}"/>
              </a:ext>
            </a:extLst>
          </p:cNvPr>
          <p:cNvSpPr/>
          <p:nvPr/>
        </p:nvSpPr>
        <p:spPr>
          <a:xfrm>
            <a:off x="7653211" y="1095915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Death</a:t>
            </a:r>
            <a:endParaRPr lang="en-US" dirty="0"/>
          </a:p>
        </p:txBody>
      </p:sp>
      <p:sp>
        <p:nvSpPr>
          <p:cNvPr id="14" name="Google Shape;244;p43">
            <a:extLst>
              <a:ext uri="{FF2B5EF4-FFF2-40B4-BE49-F238E27FC236}">
                <a16:creationId xmlns:a16="http://schemas.microsoft.com/office/drawing/2014/main" id="{A70BCE8D-32DD-9C3F-34DB-336D5B02CD0A}"/>
              </a:ext>
            </a:extLst>
          </p:cNvPr>
          <p:cNvSpPr/>
          <p:nvPr/>
        </p:nvSpPr>
        <p:spPr>
          <a:xfrm>
            <a:off x="282483" y="1184440"/>
            <a:ext cx="4851013" cy="26180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GB" sz="1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“Virulence evolution will be driven largely by the indirect effects of pleiotropy…”</a:t>
            </a:r>
            <a:endParaRPr lang="en-GB" sz="18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Mutations might “couple a higher transmission rate with higher mortality (</a:t>
            </a:r>
            <a:r>
              <a:rPr lang="en-GB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positive pleiotropy</a:t>
            </a:r>
            <a:r>
              <a:rPr lang="en-GB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)…if mutations increase viral replication rates.”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Alternatively, mutations might alter “tissue tropism such that the disease tends to preferentially infect cells of the upper respiratory tract, rather than the lower respiratory tract. Such infections could lead to a higher transmission rate but be less virulent (negative pleiotropy)”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080959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50" y="970125"/>
            <a:ext cx="3000000" cy="38824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0"/>
          <p:cNvSpPr/>
          <p:nvPr/>
        </p:nvSpPr>
        <p:spPr>
          <a:xfrm>
            <a:off x="271225" y="2002800"/>
            <a:ext cx="495600" cy="1689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0"/>
          <p:cNvSpPr/>
          <p:nvPr/>
        </p:nvSpPr>
        <p:spPr>
          <a:xfrm rot="10800000">
            <a:off x="3897575" y="2002800"/>
            <a:ext cx="495600" cy="1689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/>
          <p:cNvSpPr txBox="1"/>
          <p:nvPr/>
        </p:nvSpPr>
        <p:spPr>
          <a:xfrm>
            <a:off x="2840275" y="47763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dk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 Robert Garry</a:t>
            </a:r>
            <a:r>
              <a:rPr lang="en-GB" sz="1000">
                <a:solidFill>
                  <a:schemeClr val="dk2"/>
                </a:solidFill>
              </a:rPr>
              <a:t> 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4699750" y="1074125"/>
            <a:ext cx="4444500" cy="20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Black box: </a:t>
            </a:r>
            <a:r>
              <a:rPr lang="en-GB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Passage through immunocompromised individual(s) with persistent infections may account for these aspects 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Human → animal → human </a:t>
            </a:r>
            <a:r>
              <a:rPr lang="en-GB"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repeat zoonoses</a:t>
            </a:r>
            <a:r>
              <a:rPr lang="en-GB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may similarly introduce multiple mutations, occasionally generating new more transmissible variants.</a:t>
            </a:r>
            <a:endParaRPr sz="16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0" name="Google Shape;1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 dirty="0"/>
          </a:p>
        </p:txBody>
      </p:sp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218425" y="3201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Unusual evolutionary features of VOC</a:t>
            </a:r>
            <a:endParaRPr sz="2500" b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173232" y="20289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-GB" b="1" dirty="0">
                <a:solidFill>
                  <a:schemeClr val="dk2"/>
                </a:solidFill>
              </a:rPr>
              <a:t>BC COVID-19 Modelling Group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40"/>
          <p:cNvSpPr txBox="1"/>
          <p:nvPr/>
        </p:nvSpPr>
        <p:spPr>
          <a:xfrm>
            <a:off x="767100" y="4125750"/>
            <a:ext cx="7609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i="1">
                <a:solidFill>
                  <a:srgbClr val="CC0000"/>
                </a:solidFill>
              </a:rPr>
              <a:t>Independent and freely offered advice, </a:t>
            </a:r>
            <a:endParaRPr sz="2500" i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i="1">
                <a:solidFill>
                  <a:srgbClr val="CC0000"/>
                </a:solidFill>
              </a:rPr>
              <a:t>using a diversity of modelling approaches.</a:t>
            </a:r>
            <a:endParaRPr sz="2500" i="1">
              <a:solidFill>
                <a:srgbClr val="CC0000"/>
              </a:solidFill>
            </a:endParaRPr>
          </a:p>
        </p:txBody>
      </p:sp>
      <p:sp>
        <p:nvSpPr>
          <p:cNvPr id="293" name="Google Shape;293;p40"/>
          <p:cNvSpPr txBox="1">
            <a:spLocks noGrp="1"/>
          </p:cNvSpPr>
          <p:nvPr>
            <p:ph type="sldNum" idx="4294967295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 dirty="0"/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2E1CA7FC-B602-224E-A8C8-F0ED0EB068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32" y="1105125"/>
            <a:ext cx="5710493" cy="29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5;p14">
            <a:extLst>
              <a:ext uri="{FF2B5EF4-FFF2-40B4-BE49-F238E27FC236}">
                <a16:creationId xmlns:a16="http://schemas.microsoft.com/office/drawing/2014/main" id="{6C7D1790-DAF1-B943-A33C-E6C198733FAA}"/>
              </a:ext>
            </a:extLst>
          </p:cNvPr>
          <p:cNvSpPr txBox="1"/>
          <p:nvPr/>
        </p:nvSpPr>
        <p:spPr>
          <a:xfrm>
            <a:off x="3578597" y="3735084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https://bccovid-19group.ca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A52B1-D370-B225-F34F-E5A4FDA9F2B3}"/>
              </a:ext>
            </a:extLst>
          </p:cNvPr>
          <p:cNvSpPr/>
          <p:nvPr/>
        </p:nvSpPr>
        <p:spPr>
          <a:xfrm>
            <a:off x="5978009" y="667838"/>
            <a:ext cx="3172663" cy="1526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Garamond" panose="02020404030301010803" pitchFamily="18" charset="0"/>
              </a:rPr>
              <a:t>Weekly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Review relevant articles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Expert presentations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Present new models for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Request help with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Provide advice</a:t>
            </a:r>
          </a:p>
          <a:p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E3C5C8-5415-30F3-D2A9-971DDC86E341}"/>
              </a:ext>
            </a:extLst>
          </p:cNvPr>
          <p:cNvSpPr/>
          <p:nvPr/>
        </p:nvSpPr>
        <p:spPr>
          <a:xfrm>
            <a:off x="5978009" y="2303731"/>
            <a:ext cx="2555508" cy="1119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Garamond" panose="02020404030301010803" pitchFamily="18" charset="0"/>
              </a:rPr>
              <a:t>Slack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News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Communications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Community building</a:t>
            </a:r>
          </a:p>
          <a:p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C9717-D2B9-8ED4-513E-19AE20A1B8E8}"/>
              </a:ext>
            </a:extLst>
          </p:cNvPr>
          <p:cNvSpPr/>
          <p:nvPr/>
        </p:nvSpPr>
        <p:spPr>
          <a:xfrm>
            <a:off x="5978009" y="3463263"/>
            <a:ext cx="274626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Garamond" panose="02020404030301010803" pitchFamily="18" charset="0"/>
              </a:rPr>
              <a:t>Public reports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https://bccovid-19group.ca</a:t>
            </a:r>
          </a:p>
        </p:txBody>
      </p:sp>
    </p:spTree>
    <p:extLst>
      <p:ext uri="{BB962C8B-B14F-4D97-AF65-F5344CB8AC3E}">
        <p14:creationId xmlns:p14="http://schemas.microsoft.com/office/powerpoint/2010/main" val="33860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1CBBE-AD91-29A4-D402-3ABFC705A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591" y="1098281"/>
            <a:ext cx="3174819" cy="1975443"/>
          </a:xfrm>
          <a:prstGeom prst="rect">
            <a:avLst/>
          </a:prstGeom>
        </p:spPr>
      </p:pic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Evolution in action </a:t>
            </a:r>
            <a:endParaRPr dirty="0"/>
          </a:p>
        </p:txBody>
      </p:sp>
      <p:sp>
        <p:nvSpPr>
          <p:cNvPr id="190" name="Google Shape;19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Google Shape;191;p3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12074" y="702525"/>
                <a:ext cx="5294646" cy="4742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dirty="0">
                    <a:solidFill>
                      <a:schemeClr val="dk1"/>
                    </a:solidFill>
                  </a:rPr>
                  <a:t>We can estimate selection using classical population genetics models for the change in frequency (p) of a variant due to selection (s):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14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4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(1−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which can be solved: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ar-AE" sz="14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4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AE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sz="14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91" name="Google Shape;191;p3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2074" y="702525"/>
                <a:ext cx="5294646" cy="4742400"/>
              </a:xfrm>
              <a:prstGeom prst="rect">
                <a:avLst/>
              </a:prstGeom>
              <a:blipFill>
                <a:blip r:embed="rId4"/>
                <a:stretch>
                  <a:fillRect l="-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228;p33">
            <a:extLst>
              <a:ext uri="{FF2B5EF4-FFF2-40B4-BE49-F238E27FC236}">
                <a16:creationId xmlns:a16="http://schemas.microsoft.com/office/drawing/2014/main" id="{286D33CC-BA92-7D81-CA16-6A36A437B2C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3356" y="754378"/>
            <a:ext cx="827475" cy="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5;p32">
            <a:extLst>
              <a:ext uri="{FF2B5EF4-FFF2-40B4-BE49-F238E27FC236}">
                <a16:creationId xmlns:a16="http://schemas.microsoft.com/office/drawing/2014/main" id="{C50F161E-ED83-7161-2D09-88ACBFA3F043}"/>
              </a:ext>
            </a:extLst>
          </p:cNvPr>
          <p:cNvSpPr txBox="1"/>
          <p:nvPr/>
        </p:nvSpPr>
        <p:spPr>
          <a:xfrm rot="-5400000">
            <a:off x="4517820" y="1691269"/>
            <a:ext cx="212624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Proportion of sequences</a:t>
            </a:r>
            <a:endParaRPr sz="1200" dirty="0"/>
          </a:p>
        </p:txBody>
      </p:sp>
      <p:sp>
        <p:nvSpPr>
          <p:cNvPr id="8" name="Google Shape;205;p32">
            <a:extLst>
              <a:ext uri="{FF2B5EF4-FFF2-40B4-BE49-F238E27FC236}">
                <a16:creationId xmlns:a16="http://schemas.microsoft.com/office/drawing/2014/main" id="{667D4612-D637-587A-5401-67F8D4A70995}"/>
              </a:ext>
            </a:extLst>
          </p:cNvPr>
          <p:cNvSpPr txBox="1"/>
          <p:nvPr/>
        </p:nvSpPr>
        <p:spPr>
          <a:xfrm>
            <a:off x="8523258" y="2959425"/>
            <a:ext cx="212624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2022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337593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Evolution in action </a:t>
            </a:r>
            <a:endParaRPr dirty="0"/>
          </a:p>
        </p:txBody>
      </p:sp>
      <p:sp>
        <p:nvSpPr>
          <p:cNvPr id="190" name="Google Shape;19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Google Shape;191;p3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12074" y="702525"/>
                <a:ext cx="5294646" cy="4742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dirty="0">
                    <a:solidFill>
                      <a:schemeClr val="dk1"/>
                    </a:solidFill>
                  </a:rPr>
                  <a:t>We can estimate selection using classical population genetics models for the change in frequency (p) of a variant due to selection (s):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14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4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(1−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which can be solved: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ar-AE" sz="14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4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AE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sequences at time t and an observed number of each type (</a:t>
                </a:r>
                <a14:m>
                  <m:oMath xmlns:m="http://schemas.openxmlformats.org/officeDocument/2006/math">
                    <m:r>
                      <a:rPr lang="en-CA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CA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), the likelihood of observing the data is binomial:</a:t>
                </a:r>
              </a:p>
              <a:p>
                <a:pPr marL="0" indent="0">
                  <a:buNone/>
                </a:pPr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14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likelihood</m:t>
                    </m:r>
                    <m:d>
                      <m:dPr>
                        <m:ctrlPr>
                          <a:rPr lang="en-CA" sz="1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14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𝑑𝑎𝑡𝑎</m:t>
                            </m:r>
                          </m:e>
                          <m:sub>
                            <m:r>
                              <a:rPr lang="en-CA" sz="14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CA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CA" sz="14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CA" sz="1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CA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CA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CA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CA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CA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14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CA" sz="1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𝑛𝐿</m:t>
                    </m:r>
                    <m:d>
                      <m:dPr>
                        <m:ctrlP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𝑎𝑙𝑙</m:t>
                        </m:r>
                        <m:r>
                          <a:rPr lang="en-CA" sz="1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sz="1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𝑑𝑎𝑡𝑎</m:t>
                        </m:r>
                      </m:e>
                    </m:d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14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∑"/>
                        <m:supHide m:val="on"/>
                        <m:ctrlPr>
                          <a:rPr lang="en-CA" sz="1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1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r>
                          <a:rPr lang="en-CA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func>
                          <m:funcPr>
                            <m:ctrlPr>
                              <a:rPr lang="en-CA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1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CA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CA" sz="1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func>
                          <m:funcPr>
                            <m:ctrlPr>
                              <a:rPr lang="en-CA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CA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CA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sz="14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91" name="Google Shape;191;p3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2074" y="702525"/>
                <a:ext cx="5294646" cy="4742400"/>
              </a:xfrm>
              <a:prstGeom prst="rect">
                <a:avLst/>
              </a:prstGeom>
              <a:blipFill>
                <a:blip r:embed="rId3"/>
                <a:stretch>
                  <a:fillRect l="-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205;p32">
            <a:extLst>
              <a:ext uri="{FF2B5EF4-FFF2-40B4-BE49-F238E27FC236}">
                <a16:creationId xmlns:a16="http://schemas.microsoft.com/office/drawing/2014/main" id="{E6BC4CDD-ADD2-0BC4-D0CB-EA6201FD45ED}"/>
              </a:ext>
            </a:extLst>
          </p:cNvPr>
          <p:cNvSpPr txBox="1"/>
          <p:nvPr/>
        </p:nvSpPr>
        <p:spPr>
          <a:xfrm rot="-5400000">
            <a:off x="4517820" y="1691269"/>
            <a:ext cx="212624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Proportion of sequences</a:t>
            </a:r>
            <a:endParaRPr sz="1200" dirty="0"/>
          </a:p>
        </p:txBody>
      </p:sp>
      <p:sp>
        <p:nvSpPr>
          <p:cNvPr id="9" name="Google Shape;205;p32">
            <a:extLst>
              <a:ext uri="{FF2B5EF4-FFF2-40B4-BE49-F238E27FC236}">
                <a16:creationId xmlns:a16="http://schemas.microsoft.com/office/drawing/2014/main" id="{7885A4DA-A804-48F1-9A59-C2B5B4D2BE9D}"/>
              </a:ext>
            </a:extLst>
          </p:cNvPr>
          <p:cNvSpPr txBox="1"/>
          <p:nvPr/>
        </p:nvSpPr>
        <p:spPr>
          <a:xfrm>
            <a:off x="8523258" y="2959425"/>
            <a:ext cx="212624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2022</a:t>
            </a:r>
            <a:endParaRPr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87F5BB-D8C9-E242-D5AC-0E91ECAC3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591" y="1098281"/>
            <a:ext cx="3174819" cy="19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77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869454-FB95-AFB2-2525-6BDD2142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146" y="1093256"/>
            <a:ext cx="3119121" cy="1975443"/>
          </a:xfrm>
          <a:prstGeom prst="rect">
            <a:avLst/>
          </a:prstGeom>
        </p:spPr>
      </p:pic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Evolution in action </a:t>
            </a:r>
            <a:endParaRPr dirty="0"/>
          </a:p>
        </p:txBody>
      </p:sp>
      <p:sp>
        <p:nvSpPr>
          <p:cNvPr id="190" name="Google Shape;19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Google Shape;191;p3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12074" y="702525"/>
                <a:ext cx="5294646" cy="4742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dirty="0">
                    <a:solidFill>
                      <a:schemeClr val="dk1"/>
                    </a:solidFill>
                  </a:rPr>
                  <a:t>We can estimate selection using classical population genetics models for the change in frequency (p) of a variant due to selection (s):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14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4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(1−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4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which can be solved: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ar-AE" sz="14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4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CA" sz="14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AE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sequences at time t and an observed number of each type (</a:t>
                </a:r>
                <a14:m>
                  <m:oMath xmlns:m="http://schemas.openxmlformats.org/officeDocument/2006/math">
                    <m:r>
                      <a:rPr lang="en-CA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CA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), the likelihood of observing the data is binomial:</a:t>
                </a:r>
              </a:p>
              <a:p>
                <a:pPr marL="0" indent="0">
                  <a:buNone/>
                </a:pPr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likelihood</m:t>
                    </m:r>
                    <m:d>
                      <m:dPr>
                        <m:ctrlP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𝑑𝑎𝑡𝑎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CA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CA" sz="14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CA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CA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CA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CA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CA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CA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r>
                  <a:rPr lang="en-CA" sz="1400" dirty="0">
                    <a:solidFill>
                      <a:schemeClr val="dk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CA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𝑛𝐿</m:t>
                    </m:r>
                    <m:d>
                      <m:dPr>
                        <m:ctrlP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𝑎𝑙𝑙</m:t>
                        </m:r>
                        <m: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𝑑𝑎𝑡𝑎</m:t>
                        </m:r>
                      </m:e>
                    </m:d>
                  </m:oMath>
                </a14:m>
                <a:r>
                  <a:rPr lang="en-CA" sz="1400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∑"/>
                        <m:supHide m:val="on"/>
                        <m:ctrlP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r>
                          <a:rPr lang="en-CA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func>
                          <m:funcPr>
                            <m:ctrlPr>
                              <a:rPr lang="en-CA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1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CA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CA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func>
                          <m:funcPr>
                            <m:ctrlPr>
                              <a:rPr lang="en-CA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CA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CA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CA" sz="1400" dirty="0">
                  <a:solidFill>
                    <a:schemeClr val="dk1"/>
                  </a:solidFill>
                </a:endParaRPr>
              </a:p>
              <a:p>
                <a:pPr marL="0" indent="0">
                  <a:buNone/>
                </a:pPr>
                <a:endParaRPr sz="14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91" name="Google Shape;191;p3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2074" y="702525"/>
                <a:ext cx="5294646" cy="4742400"/>
              </a:xfrm>
              <a:prstGeom prst="rect">
                <a:avLst/>
              </a:prstGeom>
              <a:blipFill>
                <a:blip r:embed="rId4"/>
                <a:stretch>
                  <a:fillRect l="-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191;p24">
            <a:extLst>
              <a:ext uri="{FF2B5EF4-FFF2-40B4-BE49-F238E27FC236}">
                <a16:creationId xmlns:a16="http://schemas.microsoft.com/office/drawing/2014/main" id="{45B826ED-040A-5318-5D69-22D2995A236D}"/>
              </a:ext>
            </a:extLst>
          </p:cNvPr>
          <p:cNvSpPr txBox="1"/>
          <p:nvPr/>
        </p:nvSpPr>
        <p:spPr>
          <a:xfrm>
            <a:off x="5710186" y="3808911"/>
            <a:ext cx="2151000" cy="81044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Estimate selection by maximizing the likelihood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3C463-94C1-4E32-5877-85431B6495ED}"/>
              </a:ext>
            </a:extLst>
          </p:cNvPr>
          <p:cNvSpPr/>
          <p:nvPr/>
        </p:nvSpPr>
        <p:spPr>
          <a:xfrm>
            <a:off x="5664934" y="4688096"/>
            <a:ext cx="22188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Plus: get CI &amp; allow for multiple variants</a:t>
            </a:r>
            <a:endParaRPr lang="en-US" sz="1000" dirty="0">
              <a:latin typeface="Garamond" panose="02020404030301010803" pitchFamily="18" charset="0"/>
            </a:endParaRPr>
          </a:p>
        </p:txBody>
      </p:sp>
      <p:cxnSp>
        <p:nvCxnSpPr>
          <p:cNvPr id="20" name="Google Shape;206;p32">
            <a:extLst>
              <a:ext uri="{FF2B5EF4-FFF2-40B4-BE49-F238E27FC236}">
                <a16:creationId xmlns:a16="http://schemas.microsoft.com/office/drawing/2014/main" id="{887820A1-1B65-73DF-83DA-EE5AF630CF24}"/>
              </a:ext>
            </a:extLst>
          </p:cNvPr>
          <p:cNvCxnSpPr>
            <a:cxnSpLocks/>
          </p:cNvCxnSpPr>
          <p:nvPr/>
        </p:nvCxnSpPr>
        <p:spPr>
          <a:xfrm flipV="1">
            <a:off x="4674349" y="3112303"/>
            <a:ext cx="1198397" cy="122707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205;p32">
            <a:extLst>
              <a:ext uri="{FF2B5EF4-FFF2-40B4-BE49-F238E27FC236}">
                <a16:creationId xmlns:a16="http://schemas.microsoft.com/office/drawing/2014/main" id="{72442793-2FE4-E00C-990E-172BE05F9FB2}"/>
              </a:ext>
            </a:extLst>
          </p:cNvPr>
          <p:cNvSpPr txBox="1"/>
          <p:nvPr/>
        </p:nvSpPr>
        <p:spPr>
          <a:xfrm rot="-5400000">
            <a:off x="4517820" y="1691269"/>
            <a:ext cx="212624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Proportion of sequences</a:t>
            </a:r>
            <a:endParaRPr sz="1200" dirty="0"/>
          </a:p>
        </p:txBody>
      </p:sp>
      <p:sp>
        <p:nvSpPr>
          <p:cNvPr id="22" name="Google Shape;205;p32">
            <a:extLst>
              <a:ext uri="{FF2B5EF4-FFF2-40B4-BE49-F238E27FC236}">
                <a16:creationId xmlns:a16="http://schemas.microsoft.com/office/drawing/2014/main" id="{3106748A-55F2-4D2F-927E-FD3EDA783F5D}"/>
              </a:ext>
            </a:extLst>
          </p:cNvPr>
          <p:cNvSpPr txBox="1"/>
          <p:nvPr/>
        </p:nvSpPr>
        <p:spPr>
          <a:xfrm>
            <a:off x="8523258" y="2959425"/>
            <a:ext cx="212624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2022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362171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7FBD45-3B2E-3AC4-F631-3B57B427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186" y="1125266"/>
            <a:ext cx="3180081" cy="1925715"/>
          </a:xfrm>
          <a:prstGeom prst="rect">
            <a:avLst/>
          </a:prstGeom>
        </p:spPr>
      </p:pic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Evolution in action </a:t>
            </a:r>
            <a:endParaRPr dirty="0"/>
          </a:p>
        </p:txBody>
      </p:sp>
      <p:sp>
        <p:nvSpPr>
          <p:cNvPr id="190" name="Google Shape;19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Google Shape;191;p3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12074" y="702525"/>
                <a:ext cx="5294646" cy="4742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dirty="0">
                    <a:solidFill>
                      <a:schemeClr val="tx1"/>
                    </a:solidFill>
                  </a:rPr>
                  <a:t>We can estimate selection using classical population genetics models for the change in frequency (p) of a variant due to selection (s):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1400" dirty="0">
                  <a:solidFill>
                    <a:schemeClr val="tx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CA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(1−</m:t>
                      </m:r>
                      <m:r>
                        <a:rPr lang="en-CA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400" dirty="0">
                  <a:solidFill>
                    <a:schemeClr val="tx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400" dirty="0">
                    <a:solidFill>
                      <a:schemeClr val="tx1"/>
                    </a:solidFill>
                  </a:rPr>
                  <a:t>which can be solved: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CA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ar-A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CA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CA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A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CA" sz="1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1400" dirty="0">
                    <a:solidFill>
                      <a:schemeClr val="tx1"/>
                    </a:solidFill>
                  </a:rPr>
                  <a:t>Or rearrange: </a:t>
                </a:r>
              </a:p>
              <a:p>
                <a:pPr marL="0" indent="0">
                  <a:buNone/>
                </a:pPr>
                <a:endParaRPr lang="en-CA" sz="1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1400" dirty="0">
                    <a:solidFill>
                      <a:schemeClr val="tx1"/>
                    </a:solidFill>
                  </a:rPr>
                  <a:t>		Step 1: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CA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ar-AE" sz="1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AE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A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𝑠𝑡</m:t>
                            </m:r>
                          </m:sup>
                        </m:sSup>
                        <m:sSub>
                          <m:sSubPr>
                            <m:ctrlP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CA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chemeClr val="tx1"/>
                    </a:solidFill>
                  </a:rPr>
                  <a:t>		Step 2: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en-C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CA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sz="1400" dirty="0">
                    <a:solidFill>
                      <a:schemeClr val="tx1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ar-AE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CA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en-C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CA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en-CA" sz="1400" dirty="0">
                        <a:solidFill>
                          <a:schemeClr val="tx1"/>
                        </a:solidFill>
                      </a:rPr>
                      <m:t>)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1" name="Google Shape;191;p3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2074" y="702525"/>
                <a:ext cx="5294646" cy="4742400"/>
              </a:xfrm>
              <a:prstGeom prst="rect">
                <a:avLst/>
              </a:prstGeom>
              <a:blipFill>
                <a:blip r:embed="rId4"/>
                <a:stretch>
                  <a:fillRect l="-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oogle Shape;206;p32">
            <a:extLst>
              <a:ext uri="{FF2B5EF4-FFF2-40B4-BE49-F238E27FC236}">
                <a16:creationId xmlns:a16="http://schemas.microsoft.com/office/drawing/2014/main" id="{21A9F409-0411-C826-720E-F18FCD133882}"/>
              </a:ext>
            </a:extLst>
          </p:cNvPr>
          <p:cNvCxnSpPr>
            <a:cxnSpLocks/>
          </p:cNvCxnSpPr>
          <p:nvPr/>
        </p:nvCxnSpPr>
        <p:spPr>
          <a:xfrm flipV="1">
            <a:off x="4674349" y="3112303"/>
            <a:ext cx="1198397" cy="122707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Google Shape;191;p24">
            <a:extLst>
              <a:ext uri="{FF2B5EF4-FFF2-40B4-BE49-F238E27FC236}">
                <a16:creationId xmlns:a16="http://schemas.microsoft.com/office/drawing/2014/main" id="{45B826ED-040A-5318-5D69-22D2995A236D}"/>
              </a:ext>
            </a:extLst>
          </p:cNvPr>
          <p:cNvSpPr txBox="1"/>
          <p:nvPr/>
        </p:nvSpPr>
        <p:spPr>
          <a:xfrm>
            <a:off x="5710186" y="3808911"/>
            <a:ext cx="2151000" cy="99511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Predicts a linear relationship with constant slope </a:t>
            </a:r>
            <a:r>
              <a:rPr lang="en" sz="1200" i="1" dirty="0">
                <a:solidFill>
                  <a:schemeClr val="dk1"/>
                </a:solidFill>
              </a:rPr>
              <a:t>s</a:t>
            </a:r>
            <a:r>
              <a:rPr lang="en" sz="1200" dirty="0">
                <a:solidFill>
                  <a:schemeClr val="dk1"/>
                </a:solidFill>
              </a:rPr>
              <a:t> if selection is constant 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4" name="Google Shape;205;p32">
            <a:extLst>
              <a:ext uri="{FF2B5EF4-FFF2-40B4-BE49-F238E27FC236}">
                <a16:creationId xmlns:a16="http://schemas.microsoft.com/office/drawing/2014/main" id="{69FF45D4-FCB6-C08F-22CC-6B98A9F6EE18}"/>
              </a:ext>
            </a:extLst>
          </p:cNvPr>
          <p:cNvSpPr txBox="1"/>
          <p:nvPr/>
        </p:nvSpPr>
        <p:spPr>
          <a:xfrm>
            <a:off x="8523258" y="2959425"/>
            <a:ext cx="212624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2022</a:t>
            </a:r>
            <a:endParaRPr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B4A2EC2-4A4E-FB3A-E7BD-52D63E7E6BED}"/>
                  </a:ext>
                </a:extLst>
              </p:cNvPr>
              <p:cNvSpPr/>
              <p:nvPr/>
            </p:nvSpPr>
            <p:spPr>
              <a:xfrm>
                <a:off x="5486400" y="731236"/>
                <a:ext cx="700833" cy="407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>
                    <a:solidFill>
                      <a:schemeClr val="tx1"/>
                    </a:solidFill>
                  </a:rPr>
                  <a:t>) 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B4A2EC2-4A4E-FB3A-E7BD-52D63E7E6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731236"/>
                <a:ext cx="700833" cy="407227"/>
              </a:xfrm>
              <a:prstGeom prst="rect">
                <a:avLst/>
              </a:prstGeom>
              <a:blipFill>
                <a:blip r:embed="rId5"/>
                <a:stretch>
                  <a:fillRect r="-1786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843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5E91147-C3EF-EC44-B1BA-8F696C4278F1}"/>
              </a:ext>
            </a:extLst>
          </p:cNvPr>
          <p:cNvSpPr/>
          <p:nvPr/>
        </p:nvSpPr>
        <p:spPr>
          <a:xfrm>
            <a:off x="1842751" y="921416"/>
            <a:ext cx="4939173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are acting on SARS-CoV-2?</a:t>
            </a:r>
            <a:endParaRPr lang="en-US" sz="1800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/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54769" algn="just">
                  <a:spcBef>
                    <a:spcPts val="709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7A4A80C1-8EAD-4D45-8BE9-BA001DC40AF6}"/>
              </a:ext>
            </a:extLst>
          </p:cNvPr>
          <p:cNvSpPr/>
          <p:nvPr/>
        </p:nvSpPr>
        <p:spPr>
          <a:xfrm>
            <a:off x="3046587" y="81388"/>
            <a:ext cx="27061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Garamond" panose="02020404030301010803" pitchFamily="18" charset="0"/>
              </a:rPr>
              <a:t>SEAPIR Model</a:t>
            </a:r>
          </a:p>
        </p:txBody>
      </p:sp>
      <p:grpSp>
        <p:nvGrpSpPr>
          <p:cNvPr id="5" name="Google Shape;246;p43">
            <a:extLst>
              <a:ext uri="{FF2B5EF4-FFF2-40B4-BE49-F238E27FC236}">
                <a16:creationId xmlns:a16="http://schemas.microsoft.com/office/drawing/2014/main" id="{F1273F71-B1CB-DF34-BDB0-3A0392734AE6}"/>
              </a:ext>
            </a:extLst>
          </p:cNvPr>
          <p:cNvGrpSpPr>
            <a:grpSpLocks noChangeAspect="1"/>
          </p:cNvGrpSpPr>
          <p:nvPr/>
        </p:nvGrpSpPr>
        <p:grpSpPr>
          <a:xfrm>
            <a:off x="24214" y="3575974"/>
            <a:ext cx="3290500" cy="1440000"/>
            <a:chOff x="1323787" y="1477339"/>
            <a:chExt cx="6298367" cy="2746129"/>
          </a:xfrm>
        </p:grpSpPr>
        <p:sp>
          <p:nvSpPr>
            <p:cNvPr id="6" name="Google Shape;247;p43">
              <a:extLst>
                <a:ext uri="{FF2B5EF4-FFF2-40B4-BE49-F238E27FC236}">
                  <a16:creationId xmlns:a16="http://schemas.microsoft.com/office/drawing/2014/main" id="{711B2E68-05E7-A39E-1BA2-CE408DFDDD65}"/>
                </a:ext>
              </a:extLst>
            </p:cNvPr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7" name="Google Shape;248;p43">
              <a:extLst>
                <a:ext uri="{FF2B5EF4-FFF2-40B4-BE49-F238E27FC236}">
                  <a16:creationId xmlns:a16="http://schemas.microsoft.com/office/drawing/2014/main" id="{EF82A4F7-5084-7F50-5D90-F7879BE9F709}"/>
                </a:ext>
              </a:extLst>
            </p:cNvPr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8" name="Google Shape;249;p43">
              <a:extLst>
                <a:ext uri="{FF2B5EF4-FFF2-40B4-BE49-F238E27FC236}">
                  <a16:creationId xmlns:a16="http://schemas.microsoft.com/office/drawing/2014/main" id="{D8BD0058-1C6A-5A8A-5C87-ADF4274EEE42}"/>
                </a:ext>
              </a:extLst>
            </p:cNvPr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9" name="Google Shape;250;p43">
              <a:extLst>
                <a:ext uri="{FF2B5EF4-FFF2-40B4-BE49-F238E27FC236}">
                  <a16:creationId xmlns:a16="http://schemas.microsoft.com/office/drawing/2014/main" id="{CC62375F-90B9-0EAF-2290-DEDF81375A44}"/>
                </a:ext>
              </a:extLst>
            </p:cNvPr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0" name="Google Shape;251;p43">
              <a:extLst>
                <a:ext uri="{FF2B5EF4-FFF2-40B4-BE49-F238E27FC236}">
                  <a16:creationId xmlns:a16="http://schemas.microsoft.com/office/drawing/2014/main" id="{64854526-1E23-C9B1-61DB-C12E7BA28202}"/>
                </a:ext>
              </a:extLst>
            </p:cNvPr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39" name="Google Shape;252;p43">
                <a:extLst>
                  <a:ext uri="{FF2B5EF4-FFF2-40B4-BE49-F238E27FC236}">
                    <a16:creationId xmlns:a16="http://schemas.microsoft.com/office/drawing/2014/main" id="{F0793ECD-6EC6-937E-5D66-33796DEF3961}"/>
                  </a:ext>
                </a:extLst>
              </p:cNvPr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0" name="Google Shape;253;p43">
                <a:extLst>
                  <a:ext uri="{FF2B5EF4-FFF2-40B4-BE49-F238E27FC236}">
                    <a16:creationId xmlns:a16="http://schemas.microsoft.com/office/drawing/2014/main" id="{E7734212-48E0-ED64-26E7-34C6B8714702}"/>
                  </a:ext>
                </a:extLst>
              </p:cNvPr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2" name="Google Shape;254;p43">
              <a:extLst>
                <a:ext uri="{FF2B5EF4-FFF2-40B4-BE49-F238E27FC236}">
                  <a16:creationId xmlns:a16="http://schemas.microsoft.com/office/drawing/2014/main" id="{AABFB849-D8FE-ED31-EDCF-2747B436001D}"/>
                </a:ext>
              </a:extLst>
            </p:cNvPr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3" name="Google Shape;255;p43">
              <a:extLst>
                <a:ext uri="{FF2B5EF4-FFF2-40B4-BE49-F238E27FC236}">
                  <a16:creationId xmlns:a16="http://schemas.microsoft.com/office/drawing/2014/main" id="{C6A550D3-B857-3EED-9670-42CD56B7CB73}"/>
                </a:ext>
              </a:extLst>
            </p:cNvPr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37" name="Google Shape;256;p43">
                <a:extLst>
                  <a:ext uri="{FF2B5EF4-FFF2-40B4-BE49-F238E27FC236}">
                    <a16:creationId xmlns:a16="http://schemas.microsoft.com/office/drawing/2014/main" id="{EEAEA4E7-CC2B-3839-AFBB-8F6AE713C2EE}"/>
                  </a:ext>
                </a:extLst>
              </p:cNvPr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8" name="Google Shape;257;p43">
                <a:extLst>
                  <a:ext uri="{FF2B5EF4-FFF2-40B4-BE49-F238E27FC236}">
                    <a16:creationId xmlns:a16="http://schemas.microsoft.com/office/drawing/2014/main" id="{61768ACA-FA53-9E45-6426-4DF7B8C6FFC2}"/>
                  </a:ext>
                </a:extLst>
              </p:cNvPr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14" name="Google Shape;258;p43">
              <a:extLst>
                <a:ext uri="{FF2B5EF4-FFF2-40B4-BE49-F238E27FC236}">
                  <a16:creationId xmlns:a16="http://schemas.microsoft.com/office/drawing/2014/main" id="{9D1139B2-7EBB-4F3D-AB3F-BFC084605DFC}"/>
                </a:ext>
              </a:extLst>
            </p:cNvPr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5" name="Google Shape;259;p43">
              <a:extLst>
                <a:ext uri="{FF2B5EF4-FFF2-40B4-BE49-F238E27FC236}">
                  <a16:creationId xmlns:a16="http://schemas.microsoft.com/office/drawing/2014/main" id="{C9BDC2AA-8AF5-E0C1-276C-4A14598C5768}"/>
                </a:ext>
              </a:extLst>
            </p:cNvPr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16" name="Google Shape;260;p43">
              <a:extLst>
                <a:ext uri="{FF2B5EF4-FFF2-40B4-BE49-F238E27FC236}">
                  <a16:creationId xmlns:a16="http://schemas.microsoft.com/office/drawing/2014/main" id="{C60E3A29-4B03-D459-9B75-EA37500F1BE5}"/>
                </a:ext>
              </a:extLst>
            </p:cNvPr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35" name="Google Shape;261;p43">
                <a:extLst>
                  <a:ext uri="{FF2B5EF4-FFF2-40B4-BE49-F238E27FC236}">
                    <a16:creationId xmlns:a16="http://schemas.microsoft.com/office/drawing/2014/main" id="{13385D5A-A3F8-FF88-3E3A-1185FFBA46AB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6" name="Google Shape;262;p43">
                <a:extLst>
                  <a:ext uri="{FF2B5EF4-FFF2-40B4-BE49-F238E27FC236}">
                    <a16:creationId xmlns:a16="http://schemas.microsoft.com/office/drawing/2014/main" id="{B6D85E42-E3FB-6700-F0CB-90609CE16A37}"/>
                  </a:ext>
                </a:extLst>
              </p:cNvPr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7" name="Google Shape;263;p43">
              <a:extLst>
                <a:ext uri="{FF2B5EF4-FFF2-40B4-BE49-F238E27FC236}">
                  <a16:creationId xmlns:a16="http://schemas.microsoft.com/office/drawing/2014/main" id="{A80889D6-BEF8-7542-DF20-AA5BBEA80D16}"/>
                </a:ext>
              </a:extLst>
            </p:cNvPr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18" name="Google Shape;264;p43">
              <a:extLst>
                <a:ext uri="{FF2B5EF4-FFF2-40B4-BE49-F238E27FC236}">
                  <a16:creationId xmlns:a16="http://schemas.microsoft.com/office/drawing/2014/main" id="{F9825C22-5F1D-4304-3FB1-C7A3D7990531}"/>
                </a:ext>
              </a:extLst>
            </p:cNvPr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19" name="Google Shape;265;p43">
              <a:extLst>
                <a:ext uri="{FF2B5EF4-FFF2-40B4-BE49-F238E27FC236}">
                  <a16:creationId xmlns:a16="http://schemas.microsoft.com/office/drawing/2014/main" id="{04150E72-DC44-2361-7154-1BF3C9B16A25}"/>
                </a:ext>
              </a:extLst>
            </p:cNvPr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0" name="Google Shape;266;p43">
              <a:extLst>
                <a:ext uri="{FF2B5EF4-FFF2-40B4-BE49-F238E27FC236}">
                  <a16:creationId xmlns:a16="http://schemas.microsoft.com/office/drawing/2014/main" id="{87D522AC-78D6-00B8-30E5-6F7A204D0B4D}"/>
                </a:ext>
              </a:extLst>
            </p:cNvPr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1" name="Google Shape;267;p43">
              <a:extLst>
                <a:ext uri="{FF2B5EF4-FFF2-40B4-BE49-F238E27FC236}">
                  <a16:creationId xmlns:a16="http://schemas.microsoft.com/office/drawing/2014/main" id="{D6C0E144-9F64-3B58-102F-5B41915299E1}"/>
                </a:ext>
              </a:extLst>
            </p:cNvPr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2" name="Google Shape;268;p43">
              <a:extLst>
                <a:ext uri="{FF2B5EF4-FFF2-40B4-BE49-F238E27FC236}">
                  <a16:creationId xmlns:a16="http://schemas.microsoft.com/office/drawing/2014/main" id="{622D7531-E7E4-A815-02B2-14988F2F09CE}"/>
                </a:ext>
              </a:extLst>
            </p:cNvPr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33" name="Google Shape;269;p43">
                <a:extLst>
                  <a:ext uri="{FF2B5EF4-FFF2-40B4-BE49-F238E27FC236}">
                    <a16:creationId xmlns:a16="http://schemas.microsoft.com/office/drawing/2014/main" id="{6AB17E62-475B-E11D-E45C-FD00EFDB1F10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4" name="Google Shape;270;p43">
                <a:extLst>
                  <a:ext uri="{FF2B5EF4-FFF2-40B4-BE49-F238E27FC236}">
                    <a16:creationId xmlns:a16="http://schemas.microsoft.com/office/drawing/2014/main" id="{E2846C4D-FA48-A8B2-A9B6-1E5E56D9556B}"/>
                  </a:ext>
                </a:extLst>
              </p:cNvPr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3" name="Google Shape;271;p43">
              <a:extLst>
                <a:ext uri="{FF2B5EF4-FFF2-40B4-BE49-F238E27FC236}">
                  <a16:creationId xmlns:a16="http://schemas.microsoft.com/office/drawing/2014/main" id="{39BA404F-9ED3-73E4-140A-1353610D253D}"/>
                </a:ext>
              </a:extLst>
            </p:cNvPr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4" name="Google Shape;272;p43">
              <a:extLst>
                <a:ext uri="{FF2B5EF4-FFF2-40B4-BE49-F238E27FC236}">
                  <a16:creationId xmlns:a16="http://schemas.microsoft.com/office/drawing/2014/main" id="{B26CFB32-F4AE-792E-E62B-A360A3CDB0E2}"/>
                </a:ext>
              </a:extLst>
            </p:cNvPr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5" name="Google Shape;273;p43">
              <a:extLst>
                <a:ext uri="{FF2B5EF4-FFF2-40B4-BE49-F238E27FC236}">
                  <a16:creationId xmlns:a16="http://schemas.microsoft.com/office/drawing/2014/main" id="{4BE626F6-A183-B96E-3D21-AB66A0FF4FB0}"/>
                </a:ext>
              </a:extLst>
            </p:cNvPr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26" name="Google Shape;274;p43">
              <a:extLst>
                <a:ext uri="{FF2B5EF4-FFF2-40B4-BE49-F238E27FC236}">
                  <a16:creationId xmlns:a16="http://schemas.microsoft.com/office/drawing/2014/main" id="{AF3CD170-4D2F-69E1-ADD7-9EF1CD8A4F98}"/>
                </a:ext>
              </a:extLst>
            </p:cNvPr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7" name="Google Shape;275;p43">
              <a:extLst>
                <a:ext uri="{FF2B5EF4-FFF2-40B4-BE49-F238E27FC236}">
                  <a16:creationId xmlns:a16="http://schemas.microsoft.com/office/drawing/2014/main" id="{3912A37F-D522-5DEC-4ECF-61B6FBA14A77}"/>
                </a:ext>
              </a:extLst>
            </p:cNvPr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 sz="800"/>
            </a:p>
          </p:txBody>
        </p:sp>
        <p:sp>
          <p:nvSpPr>
            <p:cNvPr id="28" name="Google Shape;276;p43">
              <a:extLst>
                <a:ext uri="{FF2B5EF4-FFF2-40B4-BE49-F238E27FC236}">
                  <a16:creationId xmlns:a16="http://schemas.microsoft.com/office/drawing/2014/main" id="{BFF604F6-F957-24BA-56AE-1F3C57810E28}"/>
                </a:ext>
              </a:extLst>
            </p:cNvPr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 sz="800"/>
            </a:p>
          </p:txBody>
        </p:sp>
        <p:sp>
          <p:nvSpPr>
            <p:cNvPr id="29" name="Google Shape;277;p43">
              <a:extLst>
                <a:ext uri="{FF2B5EF4-FFF2-40B4-BE49-F238E27FC236}">
                  <a16:creationId xmlns:a16="http://schemas.microsoft.com/office/drawing/2014/main" id="{06B0F180-A7E1-1304-99EA-4CAE5F43E198}"/>
                </a:ext>
              </a:extLst>
            </p:cNvPr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 sz="800"/>
            </a:p>
          </p:txBody>
        </p:sp>
        <p:sp>
          <p:nvSpPr>
            <p:cNvPr id="30" name="Google Shape;278;p43">
              <a:extLst>
                <a:ext uri="{FF2B5EF4-FFF2-40B4-BE49-F238E27FC236}">
                  <a16:creationId xmlns:a16="http://schemas.microsoft.com/office/drawing/2014/main" id="{ACA04A9C-BEC6-9036-57B2-4B027B9F041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83745" y="2466249"/>
              <a:ext cx="1740668" cy="39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 sz="800" dirty="0"/>
            </a:p>
          </p:txBody>
        </p:sp>
        <p:sp>
          <p:nvSpPr>
            <p:cNvPr id="31" name="Google Shape;279;p43">
              <a:extLst>
                <a:ext uri="{FF2B5EF4-FFF2-40B4-BE49-F238E27FC236}">
                  <a16:creationId xmlns:a16="http://schemas.microsoft.com/office/drawing/2014/main" id="{10B78A43-7549-638B-B0B4-0F034C90E68F}"/>
                </a:ext>
              </a:extLst>
            </p:cNvPr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 sz="800" dirty="0"/>
            </a:p>
          </p:txBody>
        </p:sp>
        <p:sp>
          <p:nvSpPr>
            <p:cNvPr id="32" name="Google Shape;280;p43">
              <a:extLst>
                <a:ext uri="{FF2B5EF4-FFF2-40B4-BE49-F238E27FC236}">
                  <a16:creationId xmlns:a16="http://schemas.microsoft.com/office/drawing/2014/main" id="{84351F59-D9B0-26C4-A9F0-D98AEBD4A052}"/>
                </a:ext>
              </a:extLst>
            </p:cNvPr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 sz="800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818DA73E-6ED4-4377-565C-425CC8A95F0B}"/>
              </a:ext>
            </a:extLst>
          </p:cNvPr>
          <p:cNvSpPr/>
          <p:nvPr/>
        </p:nvSpPr>
        <p:spPr>
          <a:xfrm rot="5400000">
            <a:off x="2583128" y="652728"/>
            <a:ext cx="561679" cy="258294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D4276D4-FA00-7E60-3E6E-808F5E9C5A0F}"/>
              </a:ext>
            </a:extLst>
          </p:cNvPr>
          <p:cNvCxnSpPr>
            <a:cxnSpLocks/>
            <a:endCxn id="42" idx="6"/>
          </p:cNvCxnSpPr>
          <p:nvPr/>
        </p:nvCxnSpPr>
        <p:spPr>
          <a:xfrm flipV="1">
            <a:off x="2863967" y="2225040"/>
            <a:ext cx="1" cy="53848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71AA711D-637C-2A6A-88E8-BE5ECE5A4CDF}"/>
              </a:ext>
            </a:extLst>
          </p:cNvPr>
          <p:cNvSpPr/>
          <p:nvPr/>
        </p:nvSpPr>
        <p:spPr>
          <a:xfrm>
            <a:off x="504615" y="2803034"/>
            <a:ext cx="4753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Garamond" panose="02020404030301010803" pitchFamily="18" charset="0"/>
              </a:rPr>
              <a:t>Selection should weaken for a variant that increases transmission if </a:t>
            </a:r>
            <a:r>
              <a:rPr lang="en-CA" dirty="0" err="1">
                <a:latin typeface="Garamond" panose="02020404030301010803" pitchFamily="18" charset="0"/>
              </a:rPr>
              <a:t>susceptibles</a:t>
            </a:r>
            <a:r>
              <a:rPr lang="en-CA" dirty="0">
                <a:latin typeface="Garamond" panose="02020404030301010803" pitchFamily="18" charset="0"/>
              </a:rPr>
              <a:t> are protected and/or transmission is limited.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5E91147-C3EF-EC44-B1BA-8F696C4278F1}"/>
              </a:ext>
            </a:extLst>
          </p:cNvPr>
          <p:cNvSpPr/>
          <p:nvPr/>
        </p:nvSpPr>
        <p:spPr>
          <a:xfrm>
            <a:off x="1842751" y="921416"/>
            <a:ext cx="4939173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are acting on SARS-CoV-2?</a:t>
            </a:r>
            <a:endParaRPr lang="en-US" sz="1800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/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54769" algn="just">
                  <a:spcBef>
                    <a:spcPts val="709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7A4A80C1-8EAD-4D45-8BE9-BA001DC40AF6}"/>
              </a:ext>
            </a:extLst>
          </p:cNvPr>
          <p:cNvSpPr/>
          <p:nvPr/>
        </p:nvSpPr>
        <p:spPr>
          <a:xfrm>
            <a:off x="3046587" y="81388"/>
            <a:ext cx="27061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Garamond" panose="02020404030301010803" pitchFamily="18" charset="0"/>
              </a:rPr>
              <a:t>SEAPIR Model</a:t>
            </a:r>
          </a:p>
        </p:txBody>
      </p:sp>
      <p:grpSp>
        <p:nvGrpSpPr>
          <p:cNvPr id="5" name="Google Shape;246;p43">
            <a:extLst>
              <a:ext uri="{FF2B5EF4-FFF2-40B4-BE49-F238E27FC236}">
                <a16:creationId xmlns:a16="http://schemas.microsoft.com/office/drawing/2014/main" id="{F1273F71-B1CB-DF34-BDB0-3A0392734AE6}"/>
              </a:ext>
            </a:extLst>
          </p:cNvPr>
          <p:cNvGrpSpPr>
            <a:grpSpLocks noChangeAspect="1"/>
          </p:cNvGrpSpPr>
          <p:nvPr/>
        </p:nvGrpSpPr>
        <p:grpSpPr>
          <a:xfrm>
            <a:off x="24214" y="3575974"/>
            <a:ext cx="3290500" cy="1440000"/>
            <a:chOff x="1323787" y="1477339"/>
            <a:chExt cx="6298367" cy="2746129"/>
          </a:xfrm>
        </p:grpSpPr>
        <p:sp>
          <p:nvSpPr>
            <p:cNvPr id="6" name="Google Shape;247;p43">
              <a:extLst>
                <a:ext uri="{FF2B5EF4-FFF2-40B4-BE49-F238E27FC236}">
                  <a16:creationId xmlns:a16="http://schemas.microsoft.com/office/drawing/2014/main" id="{711B2E68-05E7-A39E-1BA2-CE408DFDDD65}"/>
                </a:ext>
              </a:extLst>
            </p:cNvPr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7" name="Google Shape;248;p43">
              <a:extLst>
                <a:ext uri="{FF2B5EF4-FFF2-40B4-BE49-F238E27FC236}">
                  <a16:creationId xmlns:a16="http://schemas.microsoft.com/office/drawing/2014/main" id="{EF82A4F7-5084-7F50-5D90-F7879BE9F709}"/>
                </a:ext>
              </a:extLst>
            </p:cNvPr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8" name="Google Shape;249;p43">
              <a:extLst>
                <a:ext uri="{FF2B5EF4-FFF2-40B4-BE49-F238E27FC236}">
                  <a16:creationId xmlns:a16="http://schemas.microsoft.com/office/drawing/2014/main" id="{D8BD0058-1C6A-5A8A-5C87-ADF4274EEE42}"/>
                </a:ext>
              </a:extLst>
            </p:cNvPr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9" name="Google Shape;250;p43">
              <a:extLst>
                <a:ext uri="{FF2B5EF4-FFF2-40B4-BE49-F238E27FC236}">
                  <a16:creationId xmlns:a16="http://schemas.microsoft.com/office/drawing/2014/main" id="{CC62375F-90B9-0EAF-2290-DEDF81375A44}"/>
                </a:ext>
              </a:extLst>
            </p:cNvPr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0" name="Google Shape;251;p43">
              <a:extLst>
                <a:ext uri="{FF2B5EF4-FFF2-40B4-BE49-F238E27FC236}">
                  <a16:creationId xmlns:a16="http://schemas.microsoft.com/office/drawing/2014/main" id="{64854526-1E23-C9B1-61DB-C12E7BA28202}"/>
                </a:ext>
              </a:extLst>
            </p:cNvPr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39" name="Google Shape;252;p43">
                <a:extLst>
                  <a:ext uri="{FF2B5EF4-FFF2-40B4-BE49-F238E27FC236}">
                    <a16:creationId xmlns:a16="http://schemas.microsoft.com/office/drawing/2014/main" id="{F0793ECD-6EC6-937E-5D66-33796DEF3961}"/>
                  </a:ext>
                </a:extLst>
              </p:cNvPr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0" name="Google Shape;253;p43">
                <a:extLst>
                  <a:ext uri="{FF2B5EF4-FFF2-40B4-BE49-F238E27FC236}">
                    <a16:creationId xmlns:a16="http://schemas.microsoft.com/office/drawing/2014/main" id="{E7734212-48E0-ED64-26E7-34C6B8714702}"/>
                  </a:ext>
                </a:extLst>
              </p:cNvPr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2" name="Google Shape;254;p43">
              <a:extLst>
                <a:ext uri="{FF2B5EF4-FFF2-40B4-BE49-F238E27FC236}">
                  <a16:creationId xmlns:a16="http://schemas.microsoft.com/office/drawing/2014/main" id="{AABFB849-D8FE-ED31-EDCF-2747B436001D}"/>
                </a:ext>
              </a:extLst>
            </p:cNvPr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3" name="Google Shape;255;p43">
              <a:extLst>
                <a:ext uri="{FF2B5EF4-FFF2-40B4-BE49-F238E27FC236}">
                  <a16:creationId xmlns:a16="http://schemas.microsoft.com/office/drawing/2014/main" id="{C6A550D3-B857-3EED-9670-42CD56B7CB73}"/>
                </a:ext>
              </a:extLst>
            </p:cNvPr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37" name="Google Shape;256;p43">
                <a:extLst>
                  <a:ext uri="{FF2B5EF4-FFF2-40B4-BE49-F238E27FC236}">
                    <a16:creationId xmlns:a16="http://schemas.microsoft.com/office/drawing/2014/main" id="{EEAEA4E7-CC2B-3839-AFBB-8F6AE713C2EE}"/>
                  </a:ext>
                </a:extLst>
              </p:cNvPr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8" name="Google Shape;257;p43">
                <a:extLst>
                  <a:ext uri="{FF2B5EF4-FFF2-40B4-BE49-F238E27FC236}">
                    <a16:creationId xmlns:a16="http://schemas.microsoft.com/office/drawing/2014/main" id="{61768ACA-FA53-9E45-6426-4DF7B8C6FFC2}"/>
                  </a:ext>
                </a:extLst>
              </p:cNvPr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14" name="Google Shape;258;p43">
              <a:extLst>
                <a:ext uri="{FF2B5EF4-FFF2-40B4-BE49-F238E27FC236}">
                  <a16:creationId xmlns:a16="http://schemas.microsoft.com/office/drawing/2014/main" id="{9D1139B2-7EBB-4F3D-AB3F-BFC084605DFC}"/>
                </a:ext>
              </a:extLst>
            </p:cNvPr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5" name="Google Shape;259;p43">
              <a:extLst>
                <a:ext uri="{FF2B5EF4-FFF2-40B4-BE49-F238E27FC236}">
                  <a16:creationId xmlns:a16="http://schemas.microsoft.com/office/drawing/2014/main" id="{C9BDC2AA-8AF5-E0C1-276C-4A14598C5768}"/>
                </a:ext>
              </a:extLst>
            </p:cNvPr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16" name="Google Shape;260;p43">
              <a:extLst>
                <a:ext uri="{FF2B5EF4-FFF2-40B4-BE49-F238E27FC236}">
                  <a16:creationId xmlns:a16="http://schemas.microsoft.com/office/drawing/2014/main" id="{C60E3A29-4B03-D459-9B75-EA37500F1BE5}"/>
                </a:ext>
              </a:extLst>
            </p:cNvPr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35" name="Google Shape;261;p43">
                <a:extLst>
                  <a:ext uri="{FF2B5EF4-FFF2-40B4-BE49-F238E27FC236}">
                    <a16:creationId xmlns:a16="http://schemas.microsoft.com/office/drawing/2014/main" id="{13385D5A-A3F8-FF88-3E3A-1185FFBA46AB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6" name="Google Shape;262;p43">
                <a:extLst>
                  <a:ext uri="{FF2B5EF4-FFF2-40B4-BE49-F238E27FC236}">
                    <a16:creationId xmlns:a16="http://schemas.microsoft.com/office/drawing/2014/main" id="{B6D85E42-E3FB-6700-F0CB-90609CE16A37}"/>
                  </a:ext>
                </a:extLst>
              </p:cNvPr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7" name="Google Shape;263;p43">
              <a:extLst>
                <a:ext uri="{FF2B5EF4-FFF2-40B4-BE49-F238E27FC236}">
                  <a16:creationId xmlns:a16="http://schemas.microsoft.com/office/drawing/2014/main" id="{A80889D6-BEF8-7542-DF20-AA5BBEA80D16}"/>
                </a:ext>
              </a:extLst>
            </p:cNvPr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18" name="Google Shape;264;p43">
              <a:extLst>
                <a:ext uri="{FF2B5EF4-FFF2-40B4-BE49-F238E27FC236}">
                  <a16:creationId xmlns:a16="http://schemas.microsoft.com/office/drawing/2014/main" id="{F9825C22-5F1D-4304-3FB1-C7A3D7990531}"/>
                </a:ext>
              </a:extLst>
            </p:cNvPr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19" name="Google Shape;265;p43">
              <a:extLst>
                <a:ext uri="{FF2B5EF4-FFF2-40B4-BE49-F238E27FC236}">
                  <a16:creationId xmlns:a16="http://schemas.microsoft.com/office/drawing/2014/main" id="{04150E72-DC44-2361-7154-1BF3C9B16A25}"/>
                </a:ext>
              </a:extLst>
            </p:cNvPr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0" name="Google Shape;266;p43">
              <a:extLst>
                <a:ext uri="{FF2B5EF4-FFF2-40B4-BE49-F238E27FC236}">
                  <a16:creationId xmlns:a16="http://schemas.microsoft.com/office/drawing/2014/main" id="{87D522AC-78D6-00B8-30E5-6F7A204D0B4D}"/>
                </a:ext>
              </a:extLst>
            </p:cNvPr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1" name="Google Shape;267;p43">
              <a:extLst>
                <a:ext uri="{FF2B5EF4-FFF2-40B4-BE49-F238E27FC236}">
                  <a16:creationId xmlns:a16="http://schemas.microsoft.com/office/drawing/2014/main" id="{D6C0E144-9F64-3B58-102F-5B41915299E1}"/>
                </a:ext>
              </a:extLst>
            </p:cNvPr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2" name="Google Shape;268;p43">
              <a:extLst>
                <a:ext uri="{FF2B5EF4-FFF2-40B4-BE49-F238E27FC236}">
                  <a16:creationId xmlns:a16="http://schemas.microsoft.com/office/drawing/2014/main" id="{622D7531-E7E4-A815-02B2-14988F2F09CE}"/>
                </a:ext>
              </a:extLst>
            </p:cNvPr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33" name="Google Shape;269;p43">
                <a:extLst>
                  <a:ext uri="{FF2B5EF4-FFF2-40B4-BE49-F238E27FC236}">
                    <a16:creationId xmlns:a16="http://schemas.microsoft.com/office/drawing/2014/main" id="{6AB17E62-475B-E11D-E45C-FD00EFDB1F10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4" name="Google Shape;270;p43">
                <a:extLst>
                  <a:ext uri="{FF2B5EF4-FFF2-40B4-BE49-F238E27FC236}">
                    <a16:creationId xmlns:a16="http://schemas.microsoft.com/office/drawing/2014/main" id="{E2846C4D-FA48-A8B2-A9B6-1E5E56D9556B}"/>
                  </a:ext>
                </a:extLst>
              </p:cNvPr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3" name="Google Shape;271;p43">
              <a:extLst>
                <a:ext uri="{FF2B5EF4-FFF2-40B4-BE49-F238E27FC236}">
                  <a16:creationId xmlns:a16="http://schemas.microsoft.com/office/drawing/2014/main" id="{39BA404F-9ED3-73E4-140A-1353610D253D}"/>
                </a:ext>
              </a:extLst>
            </p:cNvPr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4" name="Google Shape;272;p43">
              <a:extLst>
                <a:ext uri="{FF2B5EF4-FFF2-40B4-BE49-F238E27FC236}">
                  <a16:creationId xmlns:a16="http://schemas.microsoft.com/office/drawing/2014/main" id="{B26CFB32-F4AE-792E-E62B-A360A3CDB0E2}"/>
                </a:ext>
              </a:extLst>
            </p:cNvPr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5" name="Google Shape;273;p43">
              <a:extLst>
                <a:ext uri="{FF2B5EF4-FFF2-40B4-BE49-F238E27FC236}">
                  <a16:creationId xmlns:a16="http://schemas.microsoft.com/office/drawing/2014/main" id="{4BE626F6-A183-B96E-3D21-AB66A0FF4FB0}"/>
                </a:ext>
              </a:extLst>
            </p:cNvPr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26" name="Google Shape;274;p43">
              <a:extLst>
                <a:ext uri="{FF2B5EF4-FFF2-40B4-BE49-F238E27FC236}">
                  <a16:creationId xmlns:a16="http://schemas.microsoft.com/office/drawing/2014/main" id="{AF3CD170-4D2F-69E1-ADD7-9EF1CD8A4F98}"/>
                </a:ext>
              </a:extLst>
            </p:cNvPr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7" name="Google Shape;275;p43">
              <a:extLst>
                <a:ext uri="{FF2B5EF4-FFF2-40B4-BE49-F238E27FC236}">
                  <a16:creationId xmlns:a16="http://schemas.microsoft.com/office/drawing/2014/main" id="{3912A37F-D522-5DEC-4ECF-61B6FBA14A77}"/>
                </a:ext>
              </a:extLst>
            </p:cNvPr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 sz="800"/>
            </a:p>
          </p:txBody>
        </p:sp>
        <p:sp>
          <p:nvSpPr>
            <p:cNvPr id="28" name="Google Shape;276;p43">
              <a:extLst>
                <a:ext uri="{FF2B5EF4-FFF2-40B4-BE49-F238E27FC236}">
                  <a16:creationId xmlns:a16="http://schemas.microsoft.com/office/drawing/2014/main" id="{BFF604F6-F957-24BA-56AE-1F3C57810E28}"/>
                </a:ext>
              </a:extLst>
            </p:cNvPr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 sz="800"/>
            </a:p>
          </p:txBody>
        </p:sp>
        <p:sp>
          <p:nvSpPr>
            <p:cNvPr id="29" name="Google Shape;277;p43">
              <a:extLst>
                <a:ext uri="{FF2B5EF4-FFF2-40B4-BE49-F238E27FC236}">
                  <a16:creationId xmlns:a16="http://schemas.microsoft.com/office/drawing/2014/main" id="{06B0F180-A7E1-1304-99EA-4CAE5F43E198}"/>
                </a:ext>
              </a:extLst>
            </p:cNvPr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 sz="800"/>
            </a:p>
          </p:txBody>
        </p:sp>
        <p:sp>
          <p:nvSpPr>
            <p:cNvPr id="30" name="Google Shape;278;p43">
              <a:extLst>
                <a:ext uri="{FF2B5EF4-FFF2-40B4-BE49-F238E27FC236}">
                  <a16:creationId xmlns:a16="http://schemas.microsoft.com/office/drawing/2014/main" id="{ACA04A9C-BEC6-9036-57B2-4B027B9F041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83745" y="2466249"/>
              <a:ext cx="1740668" cy="39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 sz="800" dirty="0"/>
            </a:p>
          </p:txBody>
        </p:sp>
        <p:sp>
          <p:nvSpPr>
            <p:cNvPr id="31" name="Google Shape;279;p43">
              <a:extLst>
                <a:ext uri="{FF2B5EF4-FFF2-40B4-BE49-F238E27FC236}">
                  <a16:creationId xmlns:a16="http://schemas.microsoft.com/office/drawing/2014/main" id="{10B78A43-7549-638B-B0B4-0F034C90E68F}"/>
                </a:ext>
              </a:extLst>
            </p:cNvPr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 sz="800" dirty="0"/>
            </a:p>
          </p:txBody>
        </p:sp>
        <p:sp>
          <p:nvSpPr>
            <p:cNvPr id="32" name="Google Shape;280;p43">
              <a:extLst>
                <a:ext uri="{FF2B5EF4-FFF2-40B4-BE49-F238E27FC236}">
                  <a16:creationId xmlns:a16="http://schemas.microsoft.com/office/drawing/2014/main" id="{84351F59-D9B0-26C4-A9F0-D98AEBD4A052}"/>
                </a:ext>
              </a:extLst>
            </p:cNvPr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 sz="800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818DA73E-6ED4-4377-565C-425CC8A95F0B}"/>
              </a:ext>
            </a:extLst>
          </p:cNvPr>
          <p:cNvSpPr/>
          <p:nvPr/>
        </p:nvSpPr>
        <p:spPr>
          <a:xfrm rot="5400000">
            <a:off x="2583128" y="652728"/>
            <a:ext cx="561679" cy="258294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D4276D4-FA00-7E60-3E6E-808F5E9C5A0F}"/>
              </a:ext>
            </a:extLst>
          </p:cNvPr>
          <p:cNvCxnSpPr>
            <a:cxnSpLocks/>
            <a:endCxn id="42" idx="6"/>
          </p:cNvCxnSpPr>
          <p:nvPr/>
        </p:nvCxnSpPr>
        <p:spPr>
          <a:xfrm flipV="1">
            <a:off x="2863967" y="2225040"/>
            <a:ext cx="1" cy="53848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71AA711D-637C-2A6A-88E8-BE5ECE5A4CDF}"/>
              </a:ext>
            </a:extLst>
          </p:cNvPr>
          <p:cNvSpPr/>
          <p:nvPr/>
        </p:nvSpPr>
        <p:spPr>
          <a:xfrm>
            <a:off x="504615" y="2803034"/>
            <a:ext cx="4753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Garamond" panose="02020404030301010803" pitchFamily="18" charset="0"/>
              </a:rPr>
              <a:t>Selection should weaken for a variant that increases transmission if </a:t>
            </a:r>
            <a:r>
              <a:rPr lang="en-CA" dirty="0" err="1">
                <a:latin typeface="Garamond" panose="02020404030301010803" pitchFamily="18" charset="0"/>
              </a:rPr>
              <a:t>susceptibles</a:t>
            </a:r>
            <a:r>
              <a:rPr lang="en-CA" dirty="0">
                <a:latin typeface="Garamond" panose="02020404030301010803" pitchFamily="18" charset="0"/>
              </a:rPr>
              <a:t> are protected and/or transmission is limited.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025FAD-8264-B5E2-431B-1C3DAB4E66E8}"/>
              </a:ext>
            </a:extLst>
          </p:cNvPr>
          <p:cNvSpPr/>
          <p:nvPr/>
        </p:nvSpPr>
        <p:spPr>
          <a:xfrm>
            <a:off x="5116661" y="4609108"/>
            <a:ext cx="40260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BC’s ‘circuit breaker’ on 30 March 2021 </a:t>
            </a:r>
          </a:p>
          <a:p>
            <a:pPr algn="ctr"/>
            <a:r>
              <a:rPr lang="en-CA" sz="900" dirty="0">
                <a:latin typeface="Garamond" panose="02020404030301010803" pitchFamily="18" charset="0"/>
                <a:ea typeface="Times New Roman" panose="02020603050405020304" pitchFamily="18" charset="0"/>
              </a:rPr>
              <a:t>(vertical line: closing indoor dining, gym closures, travel within the province restricted;</a:t>
            </a:r>
          </a:p>
          <a:p>
            <a:pPr algn="ctr"/>
            <a:r>
              <a:rPr lang="en-CA" sz="900" dirty="0">
                <a:latin typeface="Garamond" panose="02020404030301010803" pitchFamily="18" charset="0"/>
                <a:ea typeface="Times New Roman" panose="02020603050405020304" pitchFamily="18" charset="0"/>
              </a:rPr>
              <a:t>See Otto et al. 2022 Current Biology) </a:t>
            </a:r>
            <a:endParaRPr lang="en-US" sz="900" dirty="0">
              <a:latin typeface="Garamond" panose="02020404030301010803" pitchFamily="18" charset="0"/>
            </a:endParaRPr>
          </a:p>
        </p:txBody>
      </p:sp>
      <p:sp>
        <p:nvSpPr>
          <p:cNvPr id="48" name="Google Shape;205;p32">
            <a:extLst>
              <a:ext uri="{FF2B5EF4-FFF2-40B4-BE49-F238E27FC236}">
                <a16:creationId xmlns:a16="http://schemas.microsoft.com/office/drawing/2014/main" id="{79DA8C71-16D0-2B0E-FA88-B778B63D1905}"/>
              </a:ext>
            </a:extLst>
          </p:cNvPr>
          <p:cNvSpPr txBox="1"/>
          <p:nvPr/>
        </p:nvSpPr>
        <p:spPr>
          <a:xfrm>
            <a:off x="8650404" y="4380475"/>
            <a:ext cx="64596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2021</a:t>
            </a:r>
            <a:endParaRPr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1F77B24-4A7C-0A43-7085-E18766E1A335}"/>
                  </a:ext>
                </a:extLst>
              </p:cNvPr>
              <p:cNvSpPr/>
              <p:nvPr/>
            </p:nvSpPr>
            <p:spPr>
              <a:xfrm>
                <a:off x="5258282" y="2432678"/>
                <a:ext cx="700833" cy="407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>
                    <a:solidFill>
                      <a:schemeClr val="tx1"/>
                    </a:solidFill>
                  </a:rPr>
                  <a:t>) </a:t>
                </a:r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1F77B24-4A7C-0A43-7085-E18766E1A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282" y="2432678"/>
                <a:ext cx="700833" cy="407227"/>
              </a:xfrm>
              <a:prstGeom prst="rect">
                <a:avLst/>
              </a:prstGeom>
              <a:blipFill>
                <a:blip r:embed="rId11"/>
                <a:stretch>
                  <a:fillRect l="-1786" r="-1786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D8C3595-351C-A997-CA68-E74443D6CB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5265" y="2756500"/>
            <a:ext cx="3269039" cy="190693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92B0B8A7-AD6C-6852-EDE3-40536EE4FD7B}"/>
              </a:ext>
            </a:extLst>
          </p:cNvPr>
          <p:cNvSpPr/>
          <p:nvPr/>
        </p:nvSpPr>
        <p:spPr>
          <a:xfrm>
            <a:off x="6217556" y="2597208"/>
            <a:ext cx="1797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Alpha/Gamma wave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EB4E2AB-55F6-B3AC-46C7-FC4E33BF8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5596" y="2439782"/>
            <a:ext cx="601538" cy="3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13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5E91147-C3EF-EC44-B1BA-8F696C4278F1}"/>
              </a:ext>
            </a:extLst>
          </p:cNvPr>
          <p:cNvSpPr/>
          <p:nvPr/>
        </p:nvSpPr>
        <p:spPr>
          <a:xfrm>
            <a:off x="1842751" y="921416"/>
            <a:ext cx="4939173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accent6"/>
                </a:solidFill>
                <a:latin typeface="Garamond" panose="02020404030301010803" pitchFamily="18" charset="0"/>
              </a:rPr>
              <a:t>What selection pressures are acting on SARS-CoV-2?</a:t>
            </a:r>
            <a:endParaRPr lang="en-US" sz="1800" dirty="0">
              <a:solidFill>
                <a:schemeClr val="accent6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/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54769" algn="just">
                  <a:spcBef>
                    <a:spcPts val="709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4769" algn="just"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{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1E72FD-F5ED-9D40-A10F-5A89191EA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32" y="1663361"/>
                <a:ext cx="7540373" cy="716863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7A4A80C1-8EAD-4D45-8BE9-BA001DC40AF6}"/>
              </a:ext>
            </a:extLst>
          </p:cNvPr>
          <p:cNvSpPr/>
          <p:nvPr/>
        </p:nvSpPr>
        <p:spPr>
          <a:xfrm>
            <a:off x="3046587" y="81388"/>
            <a:ext cx="27061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Garamond" panose="02020404030301010803" pitchFamily="18" charset="0"/>
              </a:rPr>
              <a:t>SEAPIR Model</a:t>
            </a:r>
          </a:p>
        </p:txBody>
      </p:sp>
      <p:grpSp>
        <p:nvGrpSpPr>
          <p:cNvPr id="5" name="Google Shape;246;p43">
            <a:extLst>
              <a:ext uri="{FF2B5EF4-FFF2-40B4-BE49-F238E27FC236}">
                <a16:creationId xmlns:a16="http://schemas.microsoft.com/office/drawing/2014/main" id="{F1273F71-B1CB-DF34-BDB0-3A0392734AE6}"/>
              </a:ext>
            </a:extLst>
          </p:cNvPr>
          <p:cNvGrpSpPr>
            <a:grpSpLocks noChangeAspect="1"/>
          </p:cNvGrpSpPr>
          <p:nvPr/>
        </p:nvGrpSpPr>
        <p:grpSpPr>
          <a:xfrm>
            <a:off x="24214" y="3575974"/>
            <a:ext cx="3290500" cy="1440000"/>
            <a:chOff x="1323787" y="1477339"/>
            <a:chExt cx="6298367" cy="2746129"/>
          </a:xfrm>
        </p:grpSpPr>
        <p:sp>
          <p:nvSpPr>
            <p:cNvPr id="6" name="Google Shape;247;p43">
              <a:extLst>
                <a:ext uri="{FF2B5EF4-FFF2-40B4-BE49-F238E27FC236}">
                  <a16:creationId xmlns:a16="http://schemas.microsoft.com/office/drawing/2014/main" id="{711B2E68-05E7-A39E-1BA2-CE408DFDDD65}"/>
                </a:ext>
              </a:extLst>
            </p:cNvPr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7" name="Google Shape;248;p43">
              <a:extLst>
                <a:ext uri="{FF2B5EF4-FFF2-40B4-BE49-F238E27FC236}">
                  <a16:creationId xmlns:a16="http://schemas.microsoft.com/office/drawing/2014/main" id="{EF82A4F7-5084-7F50-5D90-F7879BE9F709}"/>
                </a:ext>
              </a:extLst>
            </p:cNvPr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8" name="Google Shape;249;p43">
              <a:extLst>
                <a:ext uri="{FF2B5EF4-FFF2-40B4-BE49-F238E27FC236}">
                  <a16:creationId xmlns:a16="http://schemas.microsoft.com/office/drawing/2014/main" id="{D8BD0058-1C6A-5A8A-5C87-ADF4274EEE42}"/>
                </a:ext>
              </a:extLst>
            </p:cNvPr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9" name="Google Shape;250;p43">
              <a:extLst>
                <a:ext uri="{FF2B5EF4-FFF2-40B4-BE49-F238E27FC236}">
                  <a16:creationId xmlns:a16="http://schemas.microsoft.com/office/drawing/2014/main" id="{CC62375F-90B9-0EAF-2290-DEDF81375A44}"/>
                </a:ext>
              </a:extLst>
            </p:cNvPr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0" name="Google Shape;251;p43">
              <a:extLst>
                <a:ext uri="{FF2B5EF4-FFF2-40B4-BE49-F238E27FC236}">
                  <a16:creationId xmlns:a16="http://schemas.microsoft.com/office/drawing/2014/main" id="{64854526-1E23-C9B1-61DB-C12E7BA28202}"/>
                </a:ext>
              </a:extLst>
            </p:cNvPr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39" name="Google Shape;252;p43">
                <a:extLst>
                  <a:ext uri="{FF2B5EF4-FFF2-40B4-BE49-F238E27FC236}">
                    <a16:creationId xmlns:a16="http://schemas.microsoft.com/office/drawing/2014/main" id="{F0793ECD-6EC6-937E-5D66-33796DEF3961}"/>
                  </a:ext>
                </a:extLst>
              </p:cNvPr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40" name="Google Shape;253;p43">
                <a:extLst>
                  <a:ext uri="{FF2B5EF4-FFF2-40B4-BE49-F238E27FC236}">
                    <a16:creationId xmlns:a16="http://schemas.microsoft.com/office/drawing/2014/main" id="{E7734212-48E0-ED64-26E7-34C6B8714702}"/>
                  </a:ext>
                </a:extLst>
              </p:cNvPr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2" name="Google Shape;254;p43">
              <a:extLst>
                <a:ext uri="{FF2B5EF4-FFF2-40B4-BE49-F238E27FC236}">
                  <a16:creationId xmlns:a16="http://schemas.microsoft.com/office/drawing/2014/main" id="{AABFB849-D8FE-ED31-EDCF-2747B436001D}"/>
                </a:ext>
              </a:extLst>
            </p:cNvPr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13" name="Google Shape;255;p43">
              <a:extLst>
                <a:ext uri="{FF2B5EF4-FFF2-40B4-BE49-F238E27FC236}">
                  <a16:creationId xmlns:a16="http://schemas.microsoft.com/office/drawing/2014/main" id="{C6A550D3-B857-3EED-9670-42CD56B7CB73}"/>
                </a:ext>
              </a:extLst>
            </p:cNvPr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37" name="Google Shape;256;p43">
                <a:extLst>
                  <a:ext uri="{FF2B5EF4-FFF2-40B4-BE49-F238E27FC236}">
                    <a16:creationId xmlns:a16="http://schemas.microsoft.com/office/drawing/2014/main" id="{EEAEA4E7-CC2B-3839-AFBB-8F6AE713C2EE}"/>
                  </a:ext>
                </a:extLst>
              </p:cNvPr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8" name="Google Shape;257;p43">
                <a:extLst>
                  <a:ext uri="{FF2B5EF4-FFF2-40B4-BE49-F238E27FC236}">
                    <a16:creationId xmlns:a16="http://schemas.microsoft.com/office/drawing/2014/main" id="{61768ACA-FA53-9E45-6426-4DF7B8C6FFC2}"/>
                  </a:ext>
                </a:extLst>
              </p:cNvPr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14" name="Google Shape;258;p43">
              <a:extLst>
                <a:ext uri="{FF2B5EF4-FFF2-40B4-BE49-F238E27FC236}">
                  <a16:creationId xmlns:a16="http://schemas.microsoft.com/office/drawing/2014/main" id="{9D1139B2-7EBB-4F3D-AB3F-BFC084605DFC}"/>
                </a:ext>
              </a:extLst>
            </p:cNvPr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5" name="Google Shape;259;p43">
              <a:extLst>
                <a:ext uri="{FF2B5EF4-FFF2-40B4-BE49-F238E27FC236}">
                  <a16:creationId xmlns:a16="http://schemas.microsoft.com/office/drawing/2014/main" id="{C9BDC2AA-8AF5-E0C1-276C-4A14598C5768}"/>
                </a:ext>
              </a:extLst>
            </p:cNvPr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16" name="Google Shape;260;p43">
              <a:extLst>
                <a:ext uri="{FF2B5EF4-FFF2-40B4-BE49-F238E27FC236}">
                  <a16:creationId xmlns:a16="http://schemas.microsoft.com/office/drawing/2014/main" id="{C60E3A29-4B03-D459-9B75-EA37500F1BE5}"/>
                </a:ext>
              </a:extLst>
            </p:cNvPr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35" name="Google Shape;261;p43">
                <a:extLst>
                  <a:ext uri="{FF2B5EF4-FFF2-40B4-BE49-F238E27FC236}">
                    <a16:creationId xmlns:a16="http://schemas.microsoft.com/office/drawing/2014/main" id="{13385D5A-A3F8-FF88-3E3A-1185FFBA46AB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6" name="Google Shape;262;p43">
                <a:extLst>
                  <a:ext uri="{FF2B5EF4-FFF2-40B4-BE49-F238E27FC236}">
                    <a16:creationId xmlns:a16="http://schemas.microsoft.com/office/drawing/2014/main" id="{B6D85E42-E3FB-6700-F0CB-90609CE16A37}"/>
                  </a:ext>
                </a:extLst>
              </p:cNvPr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17" name="Google Shape;263;p43">
              <a:extLst>
                <a:ext uri="{FF2B5EF4-FFF2-40B4-BE49-F238E27FC236}">
                  <a16:creationId xmlns:a16="http://schemas.microsoft.com/office/drawing/2014/main" id="{A80889D6-BEF8-7542-DF20-AA5BBEA80D16}"/>
                </a:ext>
              </a:extLst>
            </p:cNvPr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18" name="Google Shape;264;p43">
              <a:extLst>
                <a:ext uri="{FF2B5EF4-FFF2-40B4-BE49-F238E27FC236}">
                  <a16:creationId xmlns:a16="http://schemas.microsoft.com/office/drawing/2014/main" id="{F9825C22-5F1D-4304-3FB1-C7A3D7990531}"/>
                </a:ext>
              </a:extLst>
            </p:cNvPr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19" name="Google Shape;265;p43">
              <a:extLst>
                <a:ext uri="{FF2B5EF4-FFF2-40B4-BE49-F238E27FC236}">
                  <a16:creationId xmlns:a16="http://schemas.microsoft.com/office/drawing/2014/main" id="{04150E72-DC44-2361-7154-1BF3C9B16A25}"/>
                </a:ext>
              </a:extLst>
            </p:cNvPr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0" name="Google Shape;266;p43">
              <a:extLst>
                <a:ext uri="{FF2B5EF4-FFF2-40B4-BE49-F238E27FC236}">
                  <a16:creationId xmlns:a16="http://schemas.microsoft.com/office/drawing/2014/main" id="{87D522AC-78D6-00B8-30E5-6F7A204D0B4D}"/>
                </a:ext>
              </a:extLst>
            </p:cNvPr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1" name="Google Shape;267;p43">
              <a:extLst>
                <a:ext uri="{FF2B5EF4-FFF2-40B4-BE49-F238E27FC236}">
                  <a16:creationId xmlns:a16="http://schemas.microsoft.com/office/drawing/2014/main" id="{D6C0E144-9F64-3B58-102F-5B41915299E1}"/>
                </a:ext>
              </a:extLst>
            </p:cNvPr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2" name="Google Shape;268;p43">
              <a:extLst>
                <a:ext uri="{FF2B5EF4-FFF2-40B4-BE49-F238E27FC236}">
                  <a16:creationId xmlns:a16="http://schemas.microsoft.com/office/drawing/2014/main" id="{622D7531-E7E4-A815-02B2-14988F2F09CE}"/>
                </a:ext>
              </a:extLst>
            </p:cNvPr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33" name="Google Shape;269;p43">
                <a:extLst>
                  <a:ext uri="{FF2B5EF4-FFF2-40B4-BE49-F238E27FC236}">
                    <a16:creationId xmlns:a16="http://schemas.microsoft.com/office/drawing/2014/main" id="{6AB17E62-475B-E11D-E45C-FD00EFDB1F10}"/>
                  </a:ext>
                </a:extLst>
              </p:cNvPr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34" name="Google Shape;270;p43">
                <a:extLst>
                  <a:ext uri="{FF2B5EF4-FFF2-40B4-BE49-F238E27FC236}">
                    <a16:creationId xmlns:a16="http://schemas.microsoft.com/office/drawing/2014/main" id="{E2846C4D-FA48-A8B2-A9B6-1E5E56D9556B}"/>
                  </a:ext>
                </a:extLst>
              </p:cNvPr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3" name="Google Shape;271;p43">
              <a:extLst>
                <a:ext uri="{FF2B5EF4-FFF2-40B4-BE49-F238E27FC236}">
                  <a16:creationId xmlns:a16="http://schemas.microsoft.com/office/drawing/2014/main" id="{39BA404F-9ED3-73E4-140A-1353610D253D}"/>
                </a:ext>
              </a:extLst>
            </p:cNvPr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4" name="Google Shape;272;p43">
              <a:extLst>
                <a:ext uri="{FF2B5EF4-FFF2-40B4-BE49-F238E27FC236}">
                  <a16:creationId xmlns:a16="http://schemas.microsoft.com/office/drawing/2014/main" id="{B26CFB32-F4AE-792E-E62B-A360A3CDB0E2}"/>
                </a:ext>
              </a:extLst>
            </p:cNvPr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5" name="Google Shape;273;p43">
              <a:extLst>
                <a:ext uri="{FF2B5EF4-FFF2-40B4-BE49-F238E27FC236}">
                  <a16:creationId xmlns:a16="http://schemas.microsoft.com/office/drawing/2014/main" id="{4BE626F6-A183-B96E-3D21-AB66A0FF4FB0}"/>
                </a:ext>
              </a:extLst>
            </p:cNvPr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26" name="Google Shape;274;p43">
              <a:extLst>
                <a:ext uri="{FF2B5EF4-FFF2-40B4-BE49-F238E27FC236}">
                  <a16:creationId xmlns:a16="http://schemas.microsoft.com/office/drawing/2014/main" id="{AF3CD170-4D2F-69E1-ADD7-9EF1CD8A4F98}"/>
                </a:ext>
              </a:extLst>
            </p:cNvPr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7" name="Google Shape;275;p43">
              <a:extLst>
                <a:ext uri="{FF2B5EF4-FFF2-40B4-BE49-F238E27FC236}">
                  <a16:creationId xmlns:a16="http://schemas.microsoft.com/office/drawing/2014/main" id="{3912A37F-D522-5DEC-4ECF-61B6FBA14A77}"/>
                </a:ext>
              </a:extLst>
            </p:cNvPr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 sz="800"/>
            </a:p>
          </p:txBody>
        </p:sp>
        <p:sp>
          <p:nvSpPr>
            <p:cNvPr id="28" name="Google Shape;276;p43">
              <a:extLst>
                <a:ext uri="{FF2B5EF4-FFF2-40B4-BE49-F238E27FC236}">
                  <a16:creationId xmlns:a16="http://schemas.microsoft.com/office/drawing/2014/main" id="{BFF604F6-F957-24BA-56AE-1F3C57810E28}"/>
                </a:ext>
              </a:extLst>
            </p:cNvPr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 sz="800"/>
            </a:p>
          </p:txBody>
        </p:sp>
        <p:sp>
          <p:nvSpPr>
            <p:cNvPr id="29" name="Google Shape;277;p43">
              <a:extLst>
                <a:ext uri="{FF2B5EF4-FFF2-40B4-BE49-F238E27FC236}">
                  <a16:creationId xmlns:a16="http://schemas.microsoft.com/office/drawing/2014/main" id="{06B0F180-A7E1-1304-99EA-4CAE5F43E198}"/>
                </a:ext>
              </a:extLst>
            </p:cNvPr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 sz="800"/>
            </a:p>
          </p:txBody>
        </p:sp>
        <p:sp>
          <p:nvSpPr>
            <p:cNvPr id="30" name="Google Shape;278;p43">
              <a:extLst>
                <a:ext uri="{FF2B5EF4-FFF2-40B4-BE49-F238E27FC236}">
                  <a16:creationId xmlns:a16="http://schemas.microsoft.com/office/drawing/2014/main" id="{ACA04A9C-BEC6-9036-57B2-4B027B9F041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83745" y="2466249"/>
              <a:ext cx="1740668" cy="39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 sz="800" dirty="0"/>
            </a:p>
          </p:txBody>
        </p:sp>
        <p:sp>
          <p:nvSpPr>
            <p:cNvPr id="31" name="Google Shape;279;p43">
              <a:extLst>
                <a:ext uri="{FF2B5EF4-FFF2-40B4-BE49-F238E27FC236}">
                  <a16:creationId xmlns:a16="http://schemas.microsoft.com/office/drawing/2014/main" id="{10B78A43-7549-638B-B0B4-0F034C90E68F}"/>
                </a:ext>
              </a:extLst>
            </p:cNvPr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 sz="800" dirty="0"/>
            </a:p>
          </p:txBody>
        </p:sp>
        <p:sp>
          <p:nvSpPr>
            <p:cNvPr id="32" name="Google Shape;280;p43">
              <a:extLst>
                <a:ext uri="{FF2B5EF4-FFF2-40B4-BE49-F238E27FC236}">
                  <a16:creationId xmlns:a16="http://schemas.microsoft.com/office/drawing/2014/main" id="{84351F59-D9B0-26C4-A9F0-D98AEBD4A052}"/>
                </a:ext>
              </a:extLst>
            </p:cNvPr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 sz="800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818DA73E-6ED4-4377-565C-425CC8A95F0B}"/>
              </a:ext>
            </a:extLst>
          </p:cNvPr>
          <p:cNvSpPr/>
          <p:nvPr/>
        </p:nvSpPr>
        <p:spPr>
          <a:xfrm rot="5400000">
            <a:off x="2583128" y="652728"/>
            <a:ext cx="561679" cy="258294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D4276D4-FA00-7E60-3E6E-808F5E9C5A0F}"/>
              </a:ext>
            </a:extLst>
          </p:cNvPr>
          <p:cNvCxnSpPr>
            <a:cxnSpLocks/>
            <a:endCxn id="42" idx="6"/>
          </p:cNvCxnSpPr>
          <p:nvPr/>
        </p:nvCxnSpPr>
        <p:spPr>
          <a:xfrm flipV="1">
            <a:off x="2863967" y="2225040"/>
            <a:ext cx="1" cy="53848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71AA711D-637C-2A6A-88E8-BE5ECE5A4CDF}"/>
              </a:ext>
            </a:extLst>
          </p:cNvPr>
          <p:cNvSpPr/>
          <p:nvPr/>
        </p:nvSpPr>
        <p:spPr>
          <a:xfrm>
            <a:off x="504615" y="2803034"/>
            <a:ext cx="4753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Garamond" panose="02020404030301010803" pitchFamily="18" charset="0"/>
              </a:rPr>
              <a:t>Selection should weaken for a variant that increases transmission if </a:t>
            </a:r>
            <a:r>
              <a:rPr lang="en-CA" dirty="0" err="1">
                <a:latin typeface="Garamond" panose="02020404030301010803" pitchFamily="18" charset="0"/>
              </a:rPr>
              <a:t>susceptibles</a:t>
            </a:r>
            <a:r>
              <a:rPr lang="en-CA" dirty="0">
                <a:latin typeface="Garamond" panose="02020404030301010803" pitchFamily="18" charset="0"/>
              </a:rPr>
              <a:t> are protected and/or transmission is limited. </a:t>
            </a:r>
            <a:endParaRPr lang="en-US" dirty="0"/>
          </a:p>
        </p:txBody>
      </p:sp>
      <p:sp>
        <p:nvSpPr>
          <p:cNvPr id="48" name="Google Shape;205;p32">
            <a:extLst>
              <a:ext uri="{FF2B5EF4-FFF2-40B4-BE49-F238E27FC236}">
                <a16:creationId xmlns:a16="http://schemas.microsoft.com/office/drawing/2014/main" id="{79DA8C71-16D0-2B0E-FA88-B778B63D1905}"/>
              </a:ext>
            </a:extLst>
          </p:cNvPr>
          <p:cNvSpPr txBox="1"/>
          <p:nvPr/>
        </p:nvSpPr>
        <p:spPr>
          <a:xfrm>
            <a:off x="8648317" y="4633477"/>
            <a:ext cx="64596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2022</a:t>
            </a:r>
            <a:endParaRPr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1F77B24-4A7C-0A43-7085-E18766E1A335}"/>
                  </a:ext>
                </a:extLst>
              </p:cNvPr>
              <p:cNvSpPr/>
              <p:nvPr/>
            </p:nvSpPr>
            <p:spPr>
              <a:xfrm>
                <a:off x="6542099" y="51481"/>
                <a:ext cx="700833" cy="407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>
                    <a:solidFill>
                      <a:schemeClr val="tx1"/>
                    </a:solidFill>
                  </a:rPr>
                  <a:t>) </a:t>
                </a:r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1F77B24-4A7C-0A43-7085-E18766E1A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099" y="51481"/>
                <a:ext cx="700833" cy="407227"/>
              </a:xfrm>
              <a:prstGeom prst="rect">
                <a:avLst/>
              </a:prstGeom>
              <a:blipFill>
                <a:blip r:embed="rId11"/>
                <a:stretch>
                  <a:fillRect r="-1786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F3AB04E0-8B73-D610-BF35-81C4B67916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3763" y="452637"/>
            <a:ext cx="2247900" cy="4241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2" name="Google Shape;191;p24">
            <a:extLst>
              <a:ext uri="{FF2B5EF4-FFF2-40B4-BE49-F238E27FC236}">
                <a16:creationId xmlns:a16="http://schemas.microsoft.com/office/drawing/2014/main" id="{06908ED9-93DD-960F-06D8-9D3F34F0DF17}"/>
              </a:ext>
            </a:extLst>
          </p:cNvPr>
          <p:cNvSpPr txBox="1"/>
          <p:nvPr/>
        </p:nvSpPr>
        <p:spPr>
          <a:xfrm>
            <a:off x="4367355" y="3675184"/>
            <a:ext cx="2151000" cy="62578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Collective concern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A17FF0-91DA-75D3-3009-4A8E058024F3}"/>
              </a:ext>
            </a:extLst>
          </p:cNvPr>
          <p:cNvSpPr/>
          <p:nvPr/>
        </p:nvSpPr>
        <p:spPr>
          <a:xfrm>
            <a:off x="8031887" y="4199158"/>
            <a:ext cx="861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Omicron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23A057-F9E1-DEE6-3509-A70194F1E8FA}"/>
              </a:ext>
            </a:extLst>
          </p:cNvPr>
          <p:cNvSpPr/>
          <p:nvPr/>
        </p:nvSpPr>
        <p:spPr>
          <a:xfrm>
            <a:off x="6579502" y="4941708"/>
            <a:ext cx="26164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BC COVID-19 Modelling Report (Feb 17, 2022)</a:t>
            </a:r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55" name="Google Shape;272;p31">
            <a:extLst>
              <a:ext uri="{FF2B5EF4-FFF2-40B4-BE49-F238E27FC236}">
                <a16:creationId xmlns:a16="http://schemas.microsoft.com/office/drawing/2014/main" id="{7A52AD66-ADAB-34F2-60F4-9F3EEBC37E7B}"/>
              </a:ext>
            </a:extLst>
          </p:cNvPr>
          <p:cNvSpPr txBox="1"/>
          <p:nvPr/>
        </p:nvSpPr>
        <p:spPr>
          <a:xfrm>
            <a:off x="6935223" y="1333494"/>
            <a:ext cx="61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BC</a:t>
            </a:r>
            <a:endParaRPr b="1"/>
          </a:p>
        </p:txBody>
      </p:sp>
      <p:sp>
        <p:nvSpPr>
          <p:cNvPr id="56" name="Google Shape;274;p31">
            <a:extLst>
              <a:ext uri="{FF2B5EF4-FFF2-40B4-BE49-F238E27FC236}">
                <a16:creationId xmlns:a16="http://schemas.microsoft.com/office/drawing/2014/main" id="{94ABC906-F5C7-5796-1228-AA0FE6598054}"/>
              </a:ext>
            </a:extLst>
          </p:cNvPr>
          <p:cNvSpPr txBox="1"/>
          <p:nvPr/>
        </p:nvSpPr>
        <p:spPr>
          <a:xfrm>
            <a:off x="6935223" y="2766294"/>
            <a:ext cx="61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AB</a:t>
            </a:r>
            <a:endParaRPr b="1"/>
          </a:p>
        </p:txBody>
      </p:sp>
      <p:sp>
        <p:nvSpPr>
          <p:cNvPr id="57" name="Google Shape;276;p31">
            <a:extLst>
              <a:ext uri="{FF2B5EF4-FFF2-40B4-BE49-F238E27FC236}">
                <a16:creationId xmlns:a16="http://schemas.microsoft.com/office/drawing/2014/main" id="{37662F1F-A8C1-9F15-BE83-C84C2EE93FC4}"/>
              </a:ext>
            </a:extLst>
          </p:cNvPr>
          <p:cNvSpPr txBox="1"/>
          <p:nvPr/>
        </p:nvSpPr>
        <p:spPr>
          <a:xfrm>
            <a:off x="6935223" y="4149294"/>
            <a:ext cx="61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ON</a:t>
            </a:r>
            <a:endParaRPr b="1"/>
          </a:p>
        </p:txBody>
      </p:sp>
      <p:pic>
        <p:nvPicPr>
          <p:cNvPr id="58" name="Google Shape;231;p33">
            <a:extLst>
              <a:ext uri="{FF2B5EF4-FFF2-40B4-BE49-F238E27FC236}">
                <a16:creationId xmlns:a16="http://schemas.microsoft.com/office/drawing/2014/main" id="{F8DEF1DF-3DF9-E87F-02F4-3754033F4605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08005" y="81388"/>
            <a:ext cx="669600" cy="33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248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180;p24">
            <a:extLst>
              <a:ext uri="{FF2B5EF4-FFF2-40B4-BE49-F238E27FC236}">
                <a16:creationId xmlns:a16="http://schemas.microsoft.com/office/drawing/2014/main" id="{EBC5B553-F6BB-179E-8230-C6477EF25BE1}"/>
              </a:ext>
            </a:extLst>
          </p:cNvPr>
          <p:cNvSpPr txBox="1"/>
          <p:nvPr/>
        </p:nvSpPr>
        <p:spPr>
          <a:xfrm rot="-5400000">
            <a:off x="-1204177" y="26737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Freq(BA.2)/Freq(BA.1)</a:t>
            </a:r>
            <a:endParaRPr dirty="0"/>
          </a:p>
        </p:txBody>
      </p:sp>
      <p:pic>
        <p:nvPicPr>
          <p:cNvPr id="53" name="Google Shape;182;p24">
            <a:extLst>
              <a:ext uri="{FF2B5EF4-FFF2-40B4-BE49-F238E27FC236}">
                <a16:creationId xmlns:a16="http://schemas.microsoft.com/office/drawing/2014/main" id="{F8640334-CFC5-063C-89DB-A51F02E7FA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23" y="1711475"/>
            <a:ext cx="8419482" cy="260642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89;p31">
            <a:extLst>
              <a:ext uri="{FF2B5EF4-FFF2-40B4-BE49-F238E27FC236}">
                <a16:creationId xmlns:a16="http://schemas.microsoft.com/office/drawing/2014/main" id="{9D6DE286-D3AE-D4A4-DDAF-C7260B330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Evolution in action </a:t>
            </a:r>
            <a:endParaRPr dirty="0"/>
          </a:p>
        </p:txBody>
      </p:sp>
      <p:sp>
        <p:nvSpPr>
          <p:cNvPr id="55" name="Google Shape;205;p32">
            <a:extLst>
              <a:ext uri="{FF2B5EF4-FFF2-40B4-BE49-F238E27FC236}">
                <a16:creationId xmlns:a16="http://schemas.microsoft.com/office/drawing/2014/main" id="{2036C799-B145-770B-4A86-EC31AA4EB0FE}"/>
              </a:ext>
            </a:extLst>
          </p:cNvPr>
          <p:cNvSpPr txBox="1"/>
          <p:nvPr/>
        </p:nvSpPr>
        <p:spPr>
          <a:xfrm>
            <a:off x="8646025" y="4373825"/>
            <a:ext cx="64596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2022</a:t>
            </a:r>
            <a:endParaRPr sz="12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D22000-EEDD-8577-3C92-C7E77918DDC5}"/>
              </a:ext>
            </a:extLst>
          </p:cNvPr>
          <p:cNvSpPr/>
          <p:nvPr/>
        </p:nvSpPr>
        <p:spPr>
          <a:xfrm>
            <a:off x="3257269" y="1066048"/>
            <a:ext cx="2098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Omicron’s BA.2 vs BA.1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256F3AD-47D8-4182-97C1-ED95EDBC6C7B}"/>
              </a:ext>
            </a:extLst>
          </p:cNvPr>
          <p:cNvSpPr/>
          <p:nvPr/>
        </p:nvSpPr>
        <p:spPr>
          <a:xfrm>
            <a:off x="6579502" y="4941708"/>
            <a:ext cx="26388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BC COVID-19 Modelling Report (May 18, 2022)</a:t>
            </a:r>
            <a:endParaRPr lang="en-US" sz="1000" dirty="0">
              <a:latin typeface="Garamond" panose="02020404030301010803" pitchFamily="18" charset="0"/>
            </a:endParaRPr>
          </a:p>
        </p:txBody>
      </p:sp>
      <p:pic>
        <p:nvPicPr>
          <p:cNvPr id="58" name="Google Shape;231;p33">
            <a:extLst>
              <a:ext uri="{FF2B5EF4-FFF2-40B4-BE49-F238E27FC236}">
                <a16:creationId xmlns:a16="http://schemas.microsoft.com/office/drawing/2014/main" id="{05CCC05D-BAB2-7474-E6CB-DD374E30D6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408" y="1038273"/>
            <a:ext cx="669600" cy="33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969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180;p24">
            <a:extLst>
              <a:ext uri="{FF2B5EF4-FFF2-40B4-BE49-F238E27FC236}">
                <a16:creationId xmlns:a16="http://schemas.microsoft.com/office/drawing/2014/main" id="{EBC5B553-F6BB-179E-8230-C6477EF25BE1}"/>
              </a:ext>
            </a:extLst>
          </p:cNvPr>
          <p:cNvSpPr txBox="1"/>
          <p:nvPr/>
        </p:nvSpPr>
        <p:spPr>
          <a:xfrm rot="-5400000">
            <a:off x="235912" y="2463831"/>
            <a:ext cx="3000000" cy="53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Selection coefficients per day, </a:t>
            </a:r>
            <a:r>
              <a:rPr lang="en" i="1" dirty="0">
                <a:solidFill>
                  <a:schemeClr val="dk1"/>
                </a:solidFill>
              </a:rPr>
              <a:t>s</a:t>
            </a:r>
            <a:endParaRPr i="1" dirty="0"/>
          </a:p>
        </p:txBody>
      </p:sp>
      <p:sp>
        <p:nvSpPr>
          <p:cNvPr id="54" name="Google Shape;189;p31">
            <a:extLst>
              <a:ext uri="{FF2B5EF4-FFF2-40B4-BE49-F238E27FC236}">
                <a16:creationId xmlns:a16="http://schemas.microsoft.com/office/drawing/2014/main" id="{9D6DE286-D3AE-D4A4-DDAF-C7260B330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Evolution in action </a:t>
            </a:r>
            <a:endParaRPr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D22000-EEDD-8577-3C92-C7E77918DDC5}"/>
              </a:ext>
            </a:extLst>
          </p:cNvPr>
          <p:cNvSpPr/>
          <p:nvPr/>
        </p:nvSpPr>
        <p:spPr>
          <a:xfrm>
            <a:off x="4701571" y="821646"/>
            <a:ext cx="861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Omicron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1948B-EC56-83F8-CC42-0B18D47B0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757" y="1373825"/>
            <a:ext cx="4572000" cy="2857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4D4B7-D18F-1A04-0AEF-E7400F9CF722}"/>
              </a:ext>
            </a:extLst>
          </p:cNvPr>
          <p:cNvSpPr/>
          <p:nvPr/>
        </p:nvSpPr>
        <p:spPr>
          <a:xfrm>
            <a:off x="5903814" y="4743127"/>
            <a:ext cx="3254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BC COVID-19 Modelling Report </a:t>
            </a:r>
          </a:p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(</a:t>
            </a:r>
            <a:r>
              <a:rPr lang="en-CA" sz="1000" dirty="0">
                <a:solidFill>
                  <a:schemeClr val="dk1"/>
                </a:solidFill>
                <a:latin typeface="Garamond" panose="02020404030301010803" pitchFamily="18" charset="0"/>
              </a:rPr>
              <a:t>2June2021, 6August2021, 17Feb2022, 18May2022, next one)</a:t>
            </a:r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B28CD2E1-61C6-019F-1BDF-F4DB42AC9BE5}"/>
              </a:ext>
            </a:extLst>
          </p:cNvPr>
          <p:cNvSpPr/>
          <p:nvPr/>
        </p:nvSpPr>
        <p:spPr>
          <a:xfrm rot="16200000">
            <a:off x="5041258" y="-81674"/>
            <a:ext cx="181762" cy="272923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091B706F-3984-97C1-32C2-8A382778F474}"/>
              </a:ext>
            </a:extLst>
          </p:cNvPr>
          <p:cNvSpPr/>
          <p:nvPr/>
        </p:nvSpPr>
        <p:spPr>
          <a:xfrm rot="5400000">
            <a:off x="2671311" y="3890251"/>
            <a:ext cx="140274" cy="89289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D4E5B-CD66-2D56-7766-8B36EEDAD298}"/>
              </a:ext>
            </a:extLst>
          </p:cNvPr>
          <p:cNvSpPr/>
          <p:nvPr/>
        </p:nvSpPr>
        <p:spPr>
          <a:xfrm>
            <a:off x="2271653" y="4444228"/>
            <a:ext cx="968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vs wildtype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9F114F1F-2530-2AF0-751B-28F62E71ACC2}"/>
              </a:ext>
            </a:extLst>
          </p:cNvPr>
          <p:cNvSpPr/>
          <p:nvPr/>
        </p:nvSpPr>
        <p:spPr>
          <a:xfrm rot="10800000">
            <a:off x="2727335" y="2962860"/>
            <a:ext cx="624062" cy="17898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Up Arrow 16">
            <a:extLst>
              <a:ext uri="{FF2B5EF4-FFF2-40B4-BE49-F238E27FC236}">
                <a16:creationId xmlns:a16="http://schemas.microsoft.com/office/drawing/2014/main" id="{B9A01225-392D-2779-6C62-086625FD9A45}"/>
              </a:ext>
            </a:extLst>
          </p:cNvPr>
          <p:cNvSpPr/>
          <p:nvPr/>
        </p:nvSpPr>
        <p:spPr>
          <a:xfrm rot="10800000">
            <a:off x="3591449" y="1396137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17">
            <a:extLst>
              <a:ext uri="{FF2B5EF4-FFF2-40B4-BE49-F238E27FC236}">
                <a16:creationId xmlns:a16="http://schemas.microsoft.com/office/drawing/2014/main" id="{EFF19EAD-B864-61F9-4D46-CFF0A9601235}"/>
              </a:ext>
            </a:extLst>
          </p:cNvPr>
          <p:cNvSpPr/>
          <p:nvPr/>
        </p:nvSpPr>
        <p:spPr>
          <a:xfrm rot="10800000">
            <a:off x="4075325" y="3641320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Up Arrow 18">
            <a:extLst>
              <a:ext uri="{FF2B5EF4-FFF2-40B4-BE49-F238E27FC236}">
                <a16:creationId xmlns:a16="http://schemas.microsoft.com/office/drawing/2014/main" id="{41ADA128-6724-5917-972D-695F7A12D006}"/>
              </a:ext>
            </a:extLst>
          </p:cNvPr>
          <p:cNvSpPr/>
          <p:nvPr/>
        </p:nvSpPr>
        <p:spPr>
          <a:xfrm rot="10800000">
            <a:off x="4075325" y="2945589"/>
            <a:ext cx="848752" cy="1745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Up Arrow 22">
            <a:extLst>
              <a:ext uri="{FF2B5EF4-FFF2-40B4-BE49-F238E27FC236}">
                <a16:creationId xmlns:a16="http://schemas.microsoft.com/office/drawing/2014/main" id="{1FF42CF0-A3D8-2830-6E7D-CC9F82C36CCF}"/>
              </a:ext>
            </a:extLst>
          </p:cNvPr>
          <p:cNvSpPr/>
          <p:nvPr/>
        </p:nvSpPr>
        <p:spPr>
          <a:xfrm rot="10800000">
            <a:off x="5067208" y="2969668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Up Arrow 23">
            <a:extLst>
              <a:ext uri="{FF2B5EF4-FFF2-40B4-BE49-F238E27FC236}">
                <a16:creationId xmlns:a16="http://schemas.microsoft.com/office/drawing/2014/main" id="{4EBCB375-1A9E-2761-A920-D33E5FEC590B}"/>
              </a:ext>
            </a:extLst>
          </p:cNvPr>
          <p:cNvSpPr/>
          <p:nvPr/>
        </p:nvSpPr>
        <p:spPr>
          <a:xfrm rot="10800000">
            <a:off x="5087528" y="2436497"/>
            <a:ext cx="848752" cy="1745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Google Shape;231;p33">
            <a:extLst>
              <a:ext uri="{FF2B5EF4-FFF2-40B4-BE49-F238E27FC236}">
                <a16:creationId xmlns:a16="http://schemas.microsoft.com/office/drawing/2014/main" id="{9A019B1E-D232-E4F2-A6A5-5F41649511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951" y="908163"/>
            <a:ext cx="669600" cy="33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872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180;p24">
            <a:extLst>
              <a:ext uri="{FF2B5EF4-FFF2-40B4-BE49-F238E27FC236}">
                <a16:creationId xmlns:a16="http://schemas.microsoft.com/office/drawing/2014/main" id="{EBC5B553-F6BB-179E-8230-C6477EF25BE1}"/>
              </a:ext>
            </a:extLst>
          </p:cNvPr>
          <p:cNvSpPr txBox="1"/>
          <p:nvPr/>
        </p:nvSpPr>
        <p:spPr>
          <a:xfrm rot="-5400000">
            <a:off x="235912" y="2463831"/>
            <a:ext cx="3000000" cy="53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Selection coefficients per day, </a:t>
            </a:r>
            <a:r>
              <a:rPr lang="en" i="1" dirty="0">
                <a:solidFill>
                  <a:schemeClr val="dk1"/>
                </a:solidFill>
              </a:rPr>
              <a:t>s</a:t>
            </a:r>
            <a:endParaRPr i="1" dirty="0"/>
          </a:p>
        </p:txBody>
      </p:sp>
      <p:sp>
        <p:nvSpPr>
          <p:cNvPr id="54" name="Google Shape;189;p31">
            <a:extLst>
              <a:ext uri="{FF2B5EF4-FFF2-40B4-BE49-F238E27FC236}">
                <a16:creationId xmlns:a16="http://schemas.microsoft.com/office/drawing/2014/main" id="{9D6DE286-D3AE-D4A4-DDAF-C7260B330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Evolution in action </a:t>
            </a:r>
            <a:endParaRPr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D22000-EEDD-8577-3C92-C7E77918DDC5}"/>
              </a:ext>
            </a:extLst>
          </p:cNvPr>
          <p:cNvSpPr/>
          <p:nvPr/>
        </p:nvSpPr>
        <p:spPr>
          <a:xfrm>
            <a:off x="4701571" y="821646"/>
            <a:ext cx="861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Omicron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1948B-EC56-83F8-CC42-0B18D47B0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757" y="1373825"/>
            <a:ext cx="4572000" cy="2857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4D4B7-D18F-1A04-0AEF-E7400F9CF722}"/>
              </a:ext>
            </a:extLst>
          </p:cNvPr>
          <p:cNvSpPr/>
          <p:nvPr/>
        </p:nvSpPr>
        <p:spPr>
          <a:xfrm>
            <a:off x="5903814" y="4743127"/>
            <a:ext cx="3254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BC COVID-19 Modelling Report </a:t>
            </a:r>
          </a:p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(</a:t>
            </a:r>
            <a:r>
              <a:rPr lang="en-CA" sz="1000" dirty="0">
                <a:solidFill>
                  <a:schemeClr val="dk1"/>
                </a:solidFill>
                <a:latin typeface="Garamond" panose="02020404030301010803" pitchFamily="18" charset="0"/>
              </a:rPr>
              <a:t>2June2021, 6August2021, 17Feb2022, 18May2022, next one)</a:t>
            </a:r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B28CD2E1-61C6-019F-1BDF-F4DB42AC9BE5}"/>
              </a:ext>
            </a:extLst>
          </p:cNvPr>
          <p:cNvSpPr/>
          <p:nvPr/>
        </p:nvSpPr>
        <p:spPr>
          <a:xfrm rot="16200000">
            <a:off x="5041258" y="-81674"/>
            <a:ext cx="181762" cy="272923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091B706F-3984-97C1-32C2-8A382778F474}"/>
              </a:ext>
            </a:extLst>
          </p:cNvPr>
          <p:cNvSpPr/>
          <p:nvPr/>
        </p:nvSpPr>
        <p:spPr>
          <a:xfrm rot="5400000">
            <a:off x="2671311" y="3890251"/>
            <a:ext cx="140274" cy="89289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D4E5B-CD66-2D56-7766-8B36EEDAD298}"/>
              </a:ext>
            </a:extLst>
          </p:cNvPr>
          <p:cNvSpPr/>
          <p:nvPr/>
        </p:nvSpPr>
        <p:spPr>
          <a:xfrm>
            <a:off x="2271653" y="4444228"/>
            <a:ext cx="968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vs wildtype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9F114F1F-2530-2AF0-751B-28F62E71ACC2}"/>
              </a:ext>
            </a:extLst>
          </p:cNvPr>
          <p:cNvSpPr/>
          <p:nvPr/>
        </p:nvSpPr>
        <p:spPr>
          <a:xfrm rot="10800000">
            <a:off x="2727335" y="2962860"/>
            <a:ext cx="624062" cy="17898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Up Arrow 16">
            <a:extLst>
              <a:ext uri="{FF2B5EF4-FFF2-40B4-BE49-F238E27FC236}">
                <a16:creationId xmlns:a16="http://schemas.microsoft.com/office/drawing/2014/main" id="{B9A01225-392D-2779-6C62-086625FD9A45}"/>
              </a:ext>
            </a:extLst>
          </p:cNvPr>
          <p:cNvSpPr/>
          <p:nvPr/>
        </p:nvSpPr>
        <p:spPr>
          <a:xfrm rot="10800000">
            <a:off x="3591449" y="1396137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17">
            <a:extLst>
              <a:ext uri="{FF2B5EF4-FFF2-40B4-BE49-F238E27FC236}">
                <a16:creationId xmlns:a16="http://schemas.microsoft.com/office/drawing/2014/main" id="{EFF19EAD-B864-61F9-4D46-CFF0A9601235}"/>
              </a:ext>
            </a:extLst>
          </p:cNvPr>
          <p:cNvSpPr/>
          <p:nvPr/>
        </p:nvSpPr>
        <p:spPr>
          <a:xfrm rot="10800000">
            <a:off x="4075325" y="3641320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Up Arrow 18">
            <a:extLst>
              <a:ext uri="{FF2B5EF4-FFF2-40B4-BE49-F238E27FC236}">
                <a16:creationId xmlns:a16="http://schemas.microsoft.com/office/drawing/2014/main" id="{41ADA128-6724-5917-972D-695F7A12D006}"/>
              </a:ext>
            </a:extLst>
          </p:cNvPr>
          <p:cNvSpPr/>
          <p:nvPr/>
        </p:nvSpPr>
        <p:spPr>
          <a:xfrm rot="10800000">
            <a:off x="4075325" y="2945589"/>
            <a:ext cx="848752" cy="1745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Up Arrow 22">
            <a:extLst>
              <a:ext uri="{FF2B5EF4-FFF2-40B4-BE49-F238E27FC236}">
                <a16:creationId xmlns:a16="http://schemas.microsoft.com/office/drawing/2014/main" id="{1FF42CF0-A3D8-2830-6E7D-CC9F82C36CCF}"/>
              </a:ext>
            </a:extLst>
          </p:cNvPr>
          <p:cNvSpPr/>
          <p:nvPr/>
        </p:nvSpPr>
        <p:spPr>
          <a:xfrm rot="10800000">
            <a:off x="5067208" y="2969668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Up Arrow 23">
            <a:extLst>
              <a:ext uri="{FF2B5EF4-FFF2-40B4-BE49-F238E27FC236}">
                <a16:creationId xmlns:a16="http://schemas.microsoft.com/office/drawing/2014/main" id="{4EBCB375-1A9E-2761-A920-D33E5FEC590B}"/>
              </a:ext>
            </a:extLst>
          </p:cNvPr>
          <p:cNvSpPr/>
          <p:nvPr/>
        </p:nvSpPr>
        <p:spPr>
          <a:xfrm rot="10800000">
            <a:off x="5087528" y="2436497"/>
            <a:ext cx="848752" cy="1745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Google Shape;189;p31">
            <a:extLst>
              <a:ext uri="{FF2B5EF4-FFF2-40B4-BE49-F238E27FC236}">
                <a16:creationId xmlns:a16="http://schemas.microsoft.com/office/drawing/2014/main" id="{91E0FA19-549A-93E0-E2D5-040FCCB64346}"/>
              </a:ext>
            </a:extLst>
          </p:cNvPr>
          <p:cNvSpPr txBox="1">
            <a:spLocks/>
          </p:cNvSpPr>
          <p:nvPr/>
        </p:nvSpPr>
        <p:spPr>
          <a:xfrm>
            <a:off x="2271653" y="2045125"/>
            <a:ext cx="4185286" cy="5255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Garamond" panose="02020404030301010803" pitchFamily="18" charset="0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GB" sz="2700" dirty="0">
                <a:solidFill>
                  <a:srgbClr val="C00000"/>
                </a:solidFill>
              </a:rPr>
              <a:t>SELECTION PER DAY!!!</a:t>
            </a:r>
          </a:p>
        </p:txBody>
      </p:sp>
      <p:pic>
        <p:nvPicPr>
          <p:cNvPr id="21" name="Google Shape;231;p33">
            <a:extLst>
              <a:ext uri="{FF2B5EF4-FFF2-40B4-BE49-F238E27FC236}">
                <a16:creationId xmlns:a16="http://schemas.microsoft.com/office/drawing/2014/main" id="{9B660727-4BB4-60B6-08CA-EB618FB6D4A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951" y="908163"/>
            <a:ext cx="669600" cy="33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65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>
            <a:spLocks noGrp="1"/>
          </p:cNvSpPr>
          <p:nvPr>
            <p:ph type="sldNum" idx="4294967295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 dirty="0"/>
          </a:p>
        </p:txBody>
      </p:sp>
      <p:sp>
        <p:nvSpPr>
          <p:cNvPr id="8" name="Google Shape;65;p14">
            <a:extLst>
              <a:ext uri="{FF2B5EF4-FFF2-40B4-BE49-F238E27FC236}">
                <a16:creationId xmlns:a16="http://schemas.microsoft.com/office/drawing/2014/main" id="{6C7D1790-DAF1-B943-A33C-E6C198733FAA}"/>
              </a:ext>
            </a:extLst>
          </p:cNvPr>
          <p:cNvSpPr txBox="1"/>
          <p:nvPr/>
        </p:nvSpPr>
        <p:spPr>
          <a:xfrm>
            <a:off x="3578597" y="3735084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https://bccovid-19group.ca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3" name="Google Shape;87;p21">
            <a:extLst>
              <a:ext uri="{FF2B5EF4-FFF2-40B4-BE49-F238E27FC236}">
                <a16:creationId xmlns:a16="http://schemas.microsoft.com/office/drawing/2014/main" id="{2555F72F-E260-9249-3FAF-EC0B270B50DA}"/>
              </a:ext>
            </a:extLst>
          </p:cNvPr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3291539" y="0"/>
            <a:ext cx="585246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9;p21">
            <a:extLst>
              <a:ext uri="{FF2B5EF4-FFF2-40B4-BE49-F238E27FC236}">
                <a16:creationId xmlns:a16="http://schemas.microsoft.com/office/drawing/2014/main" id="{19105DEA-5EE9-03A9-A610-2551BEDED6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66" y="240224"/>
            <a:ext cx="4644675" cy="7988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0DF5E2-3102-A142-65EB-B9BE20DBC9BC}"/>
              </a:ext>
            </a:extLst>
          </p:cNvPr>
          <p:cNvSpPr/>
          <p:nvPr/>
        </p:nvSpPr>
        <p:spPr>
          <a:xfrm>
            <a:off x="335966" y="1361319"/>
            <a:ext cx="5852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Garamond" panose="02020404030301010803" pitchFamily="18" charset="0"/>
              </a:rPr>
              <a:t>A year later, a broader network of Canadian scientists launched </a:t>
            </a:r>
            <a:r>
              <a:rPr lang="en-US" sz="1800" b="1" dirty="0" err="1">
                <a:latin typeface="Garamond" panose="02020404030301010803" pitchFamily="18" charset="0"/>
              </a:rPr>
              <a:t>CoVaRR</a:t>
            </a:r>
            <a:r>
              <a:rPr lang="en-US" sz="1800" b="1" dirty="0">
                <a:latin typeface="Garamond" panose="02020404030301010803" pitchFamily="18" charset="0"/>
              </a:rPr>
              <a:t>-Net (Coronavirus Variants Rapid Response Network, </a:t>
            </a:r>
            <a:r>
              <a:rPr lang="en-US" sz="1800" b="1" dirty="0">
                <a:latin typeface="Garamond" panose="02020404030301010803" pitchFamily="18" charset="0"/>
                <a:hlinkClick r:id="rId5"/>
              </a:rPr>
              <a:t>https://covarrnet.ca</a:t>
            </a:r>
            <a:r>
              <a:rPr lang="en-US" sz="1800" b="1" dirty="0">
                <a:latin typeface="Garamond" panose="02020404030301010803" pitchFamily="18" charset="0"/>
              </a:rPr>
              <a:t>) with the goal of tracking and assessing the impact of variants.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Network brings together immunologists, bioinformaticians, molecular &amp; cellular biologists, public health experts, and evolutionary biologists.</a:t>
            </a:r>
          </a:p>
        </p:txBody>
      </p:sp>
    </p:spTree>
    <p:extLst>
      <p:ext uri="{BB962C8B-B14F-4D97-AF65-F5344CB8AC3E}">
        <p14:creationId xmlns:p14="http://schemas.microsoft.com/office/powerpoint/2010/main" val="2409194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180;p24">
            <a:extLst>
              <a:ext uri="{FF2B5EF4-FFF2-40B4-BE49-F238E27FC236}">
                <a16:creationId xmlns:a16="http://schemas.microsoft.com/office/drawing/2014/main" id="{EBC5B553-F6BB-179E-8230-C6477EF25BE1}"/>
              </a:ext>
            </a:extLst>
          </p:cNvPr>
          <p:cNvSpPr txBox="1"/>
          <p:nvPr/>
        </p:nvSpPr>
        <p:spPr>
          <a:xfrm rot="-5400000">
            <a:off x="235912" y="2463831"/>
            <a:ext cx="3000000" cy="53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Selection coefficients per day, </a:t>
            </a:r>
            <a:r>
              <a:rPr lang="en" i="1" dirty="0">
                <a:solidFill>
                  <a:schemeClr val="dk1"/>
                </a:solidFill>
              </a:rPr>
              <a:t>s</a:t>
            </a:r>
            <a:endParaRPr i="1" dirty="0"/>
          </a:p>
        </p:txBody>
      </p:sp>
      <p:sp>
        <p:nvSpPr>
          <p:cNvPr id="54" name="Google Shape;189;p31">
            <a:extLst>
              <a:ext uri="{FF2B5EF4-FFF2-40B4-BE49-F238E27FC236}">
                <a16:creationId xmlns:a16="http://schemas.microsoft.com/office/drawing/2014/main" id="{9D6DE286-D3AE-D4A4-DDAF-C7260B330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Evolution in action </a:t>
            </a:r>
            <a:endParaRPr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D22000-EEDD-8577-3C92-C7E77918DDC5}"/>
              </a:ext>
            </a:extLst>
          </p:cNvPr>
          <p:cNvSpPr/>
          <p:nvPr/>
        </p:nvSpPr>
        <p:spPr>
          <a:xfrm>
            <a:off x="4701571" y="821646"/>
            <a:ext cx="861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Omicron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1948B-EC56-83F8-CC42-0B18D47B0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757" y="1373825"/>
            <a:ext cx="4572000" cy="2857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4D4B7-D18F-1A04-0AEF-E7400F9CF722}"/>
              </a:ext>
            </a:extLst>
          </p:cNvPr>
          <p:cNvSpPr/>
          <p:nvPr/>
        </p:nvSpPr>
        <p:spPr>
          <a:xfrm>
            <a:off x="5903814" y="4743127"/>
            <a:ext cx="3254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BC COVID-19 Modelling Report </a:t>
            </a:r>
          </a:p>
          <a:p>
            <a:r>
              <a:rPr lang="en" sz="1000" dirty="0">
                <a:solidFill>
                  <a:schemeClr val="dk1"/>
                </a:solidFill>
                <a:latin typeface="Garamond" panose="02020404030301010803" pitchFamily="18" charset="0"/>
              </a:rPr>
              <a:t>(</a:t>
            </a:r>
            <a:r>
              <a:rPr lang="en-CA" sz="1000" dirty="0">
                <a:solidFill>
                  <a:schemeClr val="dk1"/>
                </a:solidFill>
                <a:latin typeface="Garamond" panose="02020404030301010803" pitchFamily="18" charset="0"/>
              </a:rPr>
              <a:t>2June2021, 6August2021, 17Feb2022, 18May2022, next one)</a:t>
            </a:r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B28CD2E1-61C6-019F-1BDF-F4DB42AC9BE5}"/>
              </a:ext>
            </a:extLst>
          </p:cNvPr>
          <p:cNvSpPr/>
          <p:nvPr/>
        </p:nvSpPr>
        <p:spPr>
          <a:xfrm rot="16200000">
            <a:off x="5041258" y="-81674"/>
            <a:ext cx="181762" cy="272923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091B706F-3984-97C1-32C2-8A382778F474}"/>
              </a:ext>
            </a:extLst>
          </p:cNvPr>
          <p:cNvSpPr/>
          <p:nvPr/>
        </p:nvSpPr>
        <p:spPr>
          <a:xfrm rot="5400000">
            <a:off x="2671311" y="3890251"/>
            <a:ext cx="140274" cy="89289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D4E5B-CD66-2D56-7766-8B36EEDAD298}"/>
              </a:ext>
            </a:extLst>
          </p:cNvPr>
          <p:cNvSpPr/>
          <p:nvPr/>
        </p:nvSpPr>
        <p:spPr>
          <a:xfrm>
            <a:off x="2271653" y="4444228"/>
            <a:ext cx="968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vs wildtype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9F114F1F-2530-2AF0-751B-28F62E71ACC2}"/>
              </a:ext>
            </a:extLst>
          </p:cNvPr>
          <p:cNvSpPr/>
          <p:nvPr/>
        </p:nvSpPr>
        <p:spPr>
          <a:xfrm rot="10800000">
            <a:off x="2727335" y="2962860"/>
            <a:ext cx="624062" cy="17898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Google Shape;231;p33">
            <a:extLst>
              <a:ext uri="{FF2B5EF4-FFF2-40B4-BE49-F238E27FC236}">
                <a16:creationId xmlns:a16="http://schemas.microsoft.com/office/drawing/2014/main" id="{B45C6A30-FC0F-C5B8-981D-0FCC3864EDF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951" y="908163"/>
            <a:ext cx="669600" cy="3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rved Up Arrow 16">
            <a:extLst>
              <a:ext uri="{FF2B5EF4-FFF2-40B4-BE49-F238E27FC236}">
                <a16:creationId xmlns:a16="http://schemas.microsoft.com/office/drawing/2014/main" id="{B9A01225-392D-2779-6C62-086625FD9A45}"/>
              </a:ext>
            </a:extLst>
          </p:cNvPr>
          <p:cNvSpPr/>
          <p:nvPr/>
        </p:nvSpPr>
        <p:spPr>
          <a:xfrm rot="10800000">
            <a:off x="3591449" y="1396137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17">
            <a:extLst>
              <a:ext uri="{FF2B5EF4-FFF2-40B4-BE49-F238E27FC236}">
                <a16:creationId xmlns:a16="http://schemas.microsoft.com/office/drawing/2014/main" id="{EFF19EAD-B864-61F9-4D46-CFF0A9601235}"/>
              </a:ext>
            </a:extLst>
          </p:cNvPr>
          <p:cNvSpPr/>
          <p:nvPr/>
        </p:nvSpPr>
        <p:spPr>
          <a:xfrm rot="10800000">
            <a:off x="4075325" y="3641320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Up Arrow 18">
            <a:extLst>
              <a:ext uri="{FF2B5EF4-FFF2-40B4-BE49-F238E27FC236}">
                <a16:creationId xmlns:a16="http://schemas.microsoft.com/office/drawing/2014/main" id="{41ADA128-6724-5917-972D-695F7A12D006}"/>
              </a:ext>
            </a:extLst>
          </p:cNvPr>
          <p:cNvSpPr/>
          <p:nvPr/>
        </p:nvSpPr>
        <p:spPr>
          <a:xfrm rot="10800000">
            <a:off x="4075325" y="2945589"/>
            <a:ext cx="848752" cy="1745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Up Arrow 22">
            <a:extLst>
              <a:ext uri="{FF2B5EF4-FFF2-40B4-BE49-F238E27FC236}">
                <a16:creationId xmlns:a16="http://schemas.microsoft.com/office/drawing/2014/main" id="{1FF42CF0-A3D8-2830-6E7D-CC9F82C36CCF}"/>
              </a:ext>
            </a:extLst>
          </p:cNvPr>
          <p:cNvSpPr/>
          <p:nvPr/>
        </p:nvSpPr>
        <p:spPr>
          <a:xfrm rot="10800000">
            <a:off x="5067208" y="2969668"/>
            <a:ext cx="352144" cy="978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Up Arrow 23">
            <a:extLst>
              <a:ext uri="{FF2B5EF4-FFF2-40B4-BE49-F238E27FC236}">
                <a16:creationId xmlns:a16="http://schemas.microsoft.com/office/drawing/2014/main" id="{4EBCB375-1A9E-2761-A920-D33E5FEC590B}"/>
              </a:ext>
            </a:extLst>
          </p:cNvPr>
          <p:cNvSpPr/>
          <p:nvPr/>
        </p:nvSpPr>
        <p:spPr>
          <a:xfrm rot="10800000">
            <a:off x="5087528" y="2436497"/>
            <a:ext cx="848752" cy="1745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Google Shape;477;p46">
            <a:extLst>
              <a:ext uri="{FF2B5EF4-FFF2-40B4-BE49-F238E27FC236}">
                <a16:creationId xmlns:a16="http://schemas.microsoft.com/office/drawing/2014/main" id="{E2CC47F5-31E1-397B-9C23-6816DAE03333}"/>
              </a:ext>
            </a:extLst>
          </p:cNvPr>
          <p:cNvSpPr txBox="1"/>
          <p:nvPr/>
        </p:nvSpPr>
        <p:spPr>
          <a:xfrm>
            <a:off x="6529158" y="465544"/>
            <a:ext cx="2037000" cy="877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Days to double in frequency relative to reference strain</a:t>
            </a:r>
            <a:endParaRPr sz="1500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8276CE-B908-634C-4D34-4E56A2B9FE12}"/>
              </a:ext>
            </a:extLst>
          </p:cNvPr>
          <p:cNvSpPr/>
          <p:nvPr/>
        </p:nvSpPr>
        <p:spPr>
          <a:xfrm>
            <a:off x="6764431" y="1335427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= 25%  →  2.7 days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06D69B-7106-3290-BCE9-74124BF72D71}"/>
              </a:ext>
            </a:extLst>
          </p:cNvPr>
          <p:cNvSpPr/>
          <p:nvPr/>
        </p:nvSpPr>
        <p:spPr>
          <a:xfrm>
            <a:off x="6764431" y="2350817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= 15%  →  4.6 days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82B592-D320-0952-28C3-4D1409A01C36}"/>
              </a:ext>
            </a:extLst>
          </p:cNvPr>
          <p:cNvSpPr/>
          <p:nvPr/>
        </p:nvSpPr>
        <p:spPr>
          <a:xfrm>
            <a:off x="6828551" y="2866077"/>
            <a:ext cx="1438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= 10%  →  7 days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5D04DE-27D4-2B3C-ACE3-445B2F0ED294}"/>
              </a:ext>
            </a:extLst>
          </p:cNvPr>
          <p:cNvSpPr/>
          <p:nvPr/>
        </p:nvSpPr>
        <p:spPr>
          <a:xfrm>
            <a:off x="6828551" y="3382573"/>
            <a:ext cx="1438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= 5%  →  14 days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BB38D5-B1DA-B974-31BE-C74475515D17}"/>
              </a:ext>
            </a:extLst>
          </p:cNvPr>
          <p:cNvSpPr/>
          <p:nvPr/>
        </p:nvSpPr>
        <p:spPr>
          <a:xfrm>
            <a:off x="6828551" y="3774665"/>
            <a:ext cx="1438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= 1%  →  70 days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199406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" sz="2400" b="1" dirty="0"/>
              <a:t>Omicron:</a:t>
            </a:r>
            <a:r>
              <a:rPr lang="en" sz="2400" dirty="0"/>
              <a:t> </a:t>
            </a:r>
            <a:r>
              <a:rPr lang="en-CA" sz="2400" dirty="0">
                <a:solidFill>
                  <a:schemeClr val="tx1"/>
                </a:solidFill>
              </a:rPr>
              <a:t>First major VOC to evade immunity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72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720"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89260" y="863550"/>
            <a:ext cx="56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Three times more spike mutations than all other VOC had when t</a:t>
            </a:r>
            <a:r>
              <a:rPr lang="en-CA" dirty="0"/>
              <a:t>he</a:t>
            </a:r>
            <a:r>
              <a:rPr lang="en" dirty="0"/>
              <a:t>y arose.</a:t>
            </a: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Many mutations are known or predicted to reduce efficacy of neutralizing antibodies and increase ACE2 binding.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7" name="Google Shape;177;p25" descr="Image">
            <a:extLst>
              <a:ext uri="{FF2B5EF4-FFF2-40B4-BE49-F238E27FC236}">
                <a16:creationId xmlns:a16="http://schemas.microsoft.com/office/drawing/2014/main" id="{03DECE64-8B20-0B46-9FEE-A1CB944840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281" y="19911"/>
            <a:ext cx="6038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8;p25">
            <a:extLst>
              <a:ext uri="{FF2B5EF4-FFF2-40B4-BE49-F238E27FC236}">
                <a16:creationId xmlns:a16="http://schemas.microsoft.com/office/drawing/2014/main" id="{445428F5-795E-5347-B343-ACECF9C951DF}"/>
              </a:ext>
            </a:extLst>
          </p:cNvPr>
          <p:cNvSpPr txBox="1"/>
          <p:nvPr/>
        </p:nvSpPr>
        <p:spPr>
          <a:xfrm>
            <a:off x="6526061" y="4615940"/>
            <a:ext cx="3000000" cy="81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i="1" dirty="0">
                <a:solidFill>
                  <a:srgbClr val="990000"/>
                </a:solidFill>
              </a:rPr>
              <a:t>Financial Times</a:t>
            </a:r>
            <a:endParaRPr sz="1800" dirty="0">
              <a:solidFill>
                <a:srgbClr val="990000"/>
              </a:solidFill>
            </a:endParaRPr>
          </a:p>
        </p:txBody>
      </p:sp>
      <p:pic>
        <p:nvPicPr>
          <p:cNvPr id="6" name="Google Shape;124;p24">
            <a:extLst>
              <a:ext uri="{FF2B5EF4-FFF2-40B4-BE49-F238E27FC236}">
                <a16:creationId xmlns:a16="http://schemas.microsoft.com/office/drawing/2014/main" id="{DBE3BD7B-DFC0-A816-0190-03C966C246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450" y="2293017"/>
            <a:ext cx="4276027" cy="22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5;p24">
            <a:extLst>
              <a:ext uri="{FF2B5EF4-FFF2-40B4-BE49-F238E27FC236}">
                <a16:creationId xmlns:a16="http://schemas.microsoft.com/office/drawing/2014/main" id="{4937C52F-A298-ED04-B423-398C0526D84F}"/>
              </a:ext>
            </a:extLst>
          </p:cNvPr>
          <p:cNvSpPr txBox="1"/>
          <p:nvPr/>
        </p:nvSpPr>
        <p:spPr>
          <a:xfrm>
            <a:off x="4000991" y="4780857"/>
            <a:ext cx="3000000" cy="4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100" u="sng" dirty="0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5"/>
              </a:rPr>
              <a:t>Kumar et al. (2022) J Med Vir</a:t>
            </a:r>
            <a:endParaRPr sz="1100" dirty="0"/>
          </a:p>
        </p:txBody>
      </p:sp>
      <p:sp>
        <p:nvSpPr>
          <p:cNvPr id="10" name="Google Shape;126;p24">
            <a:extLst>
              <a:ext uri="{FF2B5EF4-FFF2-40B4-BE49-F238E27FC236}">
                <a16:creationId xmlns:a16="http://schemas.microsoft.com/office/drawing/2014/main" id="{A781940A-2AB7-7B57-3A8C-9F15CAA1C4CC}"/>
              </a:ext>
            </a:extLst>
          </p:cNvPr>
          <p:cNvSpPr txBox="1"/>
          <p:nvPr/>
        </p:nvSpPr>
        <p:spPr>
          <a:xfrm>
            <a:off x="1310463" y="4436244"/>
            <a:ext cx="30000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>
                <a:solidFill>
                  <a:schemeClr val="dk1"/>
                </a:solidFill>
                <a:highlight>
                  <a:srgbClr val="FFFFFF"/>
                </a:highlight>
                <a:latin typeface="EB Garamond"/>
                <a:ea typeface="EB Garamond"/>
                <a:cs typeface="EB Garamond"/>
                <a:sym typeface="EB Garamond"/>
              </a:rPr>
              <a:t>Receptor Binding Domain </a:t>
            </a:r>
            <a:endParaRPr sz="1300" b="1" dirty="0">
              <a:solidFill>
                <a:schemeClr val="dk1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dk1"/>
                </a:solidFill>
                <a:highlight>
                  <a:srgbClr val="FFFFFF"/>
                </a:highlight>
                <a:latin typeface="EB Garamond"/>
                <a:ea typeface="EB Garamond"/>
                <a:cs typeface="EB Garamond"/>
                <a:sym typeface="EB Garamond"/>
              </a:rPr>
              <a:t>with residue mutated relative to the wild-type</a:t>
            </a:r>
            <a:endParaRPr sz="1000" dirty="0">
              <a:solidFill>
                <a:schemeClr val="dk1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11421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Omicron</a:t>
            </a:r>
            <a:endParaRPr dirty="0"/>
          </a:p>
        </p:txBody>
      </p:sp>
      <p:sp>
        <p:nvSpPr>
          <p:cNvPr id="15" name="Google Shape;103;p23">
            <a:extLst>
              <a:ext uri="{FF2B5EF4-FFF2-40B4-BE49-F238E27FC236}">
                <a16:creationId xmlns:a16="http://schemas.microsoft.com/office/drawing/2014/main" id="{FEA6B266-B534-8864-E839-6DF1E0AF9AF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GB" smtClean="0"/>
              <a:pPr algn="r"/>
              <a:t>32</a:t>
            </a:fld>
            <a:endParaRPr lang="en-GB"/>
          </a:p>
        </p:txBody>
      </p:sp>
      <p:sp>
        <p:nvSpPr>
          <p:cNvPr id="16" name="Google Shape;104;p23">
            <a:extLst>
              <a:ext uri="{FF2B5EF4-FFF2-40B4-BE49-F238E27FC236}">
                <a16:creationId xmlns:a16="http://schemas.microsoft.com/office/drawing/2014/main" id="{4B190924-7F71-5CD9-DD44-855F1BB16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4050" y="1876050"/>
            <a:ext cx="3342478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500" dirty="0">
                <a:solidFill>
                  <a:schemeClr val="dk1"/>
                </a:solidFill>
              </a:rPr>
              <a:t>First detected in mid-November 2021</a:t>
            </a:r>
            <a:r>
              <a:rPr lang="en-GB" sz="1500" baseline="30000" dirty="0">
                <a:solidFill>
                  <a:schemeClr val="dk1"/>
                </a:solidFill>
              </a:rPr>
              <a:t>1</a:t>
            </a:r>
            <a:r>
              <a:rPr lang="en-GB" sz="1500" dirty="0">
                <a:solidFill>
                  <a:schemeClr val="dk1"/>
                </a:solidFill>
              </a:rPr>
              <a:t>, Omicron shows a substantially older evolutionary history, diverging from other VOC near the beginning of the pandemic.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17" name="Google Shape;105;p23">
            <a:extLst>
              <a:ext uri="{FF2B5EF4-FFF2-40B4-BE49-F238E27FC236}">
                <a16:creationId xmlns:a16="http://schemas.microsoft.com/office/drawing/2014/main" id="{B18213C6-7965-CB02-F898-6CD248B05F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150" y="1083525"/>
            <a:ext cx="4951651" cy="27639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6;p23">
            <a:extLst>
              <a:ext uri="{FF2B5EF4-FFF2-40B4-BE49-F238E27FC236}">
                <a16:creationId xmlns:a16="http://schemas.microsoft.com/office/drawing/2014/main" id="{7866199F-F368-FE36-7F62-6C2BC15A6EFD}"/>
              </a:ext>
            </a:extLst>
          </p:cNvPr>
          <p:cNvSpPr txBox="1"/>
          <p:nvPr/>
        </p:nvSpPr>
        <p:spPr>
          <a:xfrm>
            <a:off x="3425087" y="1014644"/>
            <a:ext cx="1924499" cy="6960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300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Divergence of Omicron (~April 2020)</a:t>
            </a:r>
            <a:endParaRPr dirty="0">
              <a:solidFill>
                <a:srgbClr val="C00000"/>
              </a:solidFill>
            </a:endParaRPr>
          </a:p>
        </p:txBody>
      </p:sp>
      <p:cxnSp>
        <p:nvCxnSpPr>
          <p:cNvPr id="19" name="Google Shape;107;p23">
            <a:extLst>
              <a:ext uri="{FF2B5EF4-FFF2-40B4-BE49-F238E27FC236}">
                <a16:creationId xmlns:a16="http://schemas.microsoft.com/office/drawing/2014/main" id="{1D5DCD1A-EB15-AE46-E8AD-D73A01BE5651}"/>
              </a:ext>
            </a:extLst>
          </p:cNvPr>
          <p:cNvCxnSpPr/>
          <p:nvPr/>
        </p:nvCxnSpPr>
        <p:spPr>
          <a:xfrm>
            <a:off x="4382750" y="1716450"/>
            <a:ext cx="0" cy="3120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0" name="Google Shape;108;p23">
            <a:extLst>
              <a:ext uri="{FF2B5EF4-FFF2-40B4-BE49-F238E27FC236}">
                <a16:creationId xmlns:a16="http://schemas.microsoft.com/office/drawing/2014/main" id="{4F70E78D-E0C4-E7ED-65D7-5EBF8C48601F}"/>
              </a:ext>
            </a:extLst>
          </p:cNvPr>
          <p:cNvSpPr txBox="1"/>
          <p:nvPr/>
        </p:nvSpPr>
        <p:spPr>
          <a:xfrm>
            <a:off x="5510625" y="907050"/>
            <a:ext cx="1935900" cy="6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30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Divergence of BA.1 &amp; BA.2 (~April 2021)</a:t>
            </a:r>
            <a:endParaRPr>
              <a:solidFill>
                <a:srgbClr val="C00000"/>
              </a:solidFill>
            </a:endParaRPr>
          </a:p>
        </p:txBody>
      </p:sp>
      <p:cxnSp>
        <p:nvCxnSpPr>
          <p:cNvPr id="21" name="Google Shape;109;p23">
            <a:extLst>
              <a:ext uri="{FF2B5EF4-FFF2-40B4-BE49-F238E27FC236}">
                <a16:creationId xmlns:a16="http://schemas.microsoft.com/office/drawing/2014/main" id="{1A8B3784-DA6E-4639-3748-2AFED34B6411}"/>
              </a:ext>
            </a:extLst>
          </p:cNvPr>
          <p:cNvCxnSpPr/>
          <p:nvPr/>
        </p:nvCxnSpPr>
        <p:spPr>
          <a:xfrm>
            <a:off x="6483175" y="1569100"/>
            <a:ext cx="0" cy="3120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2" name="Google Shape;110;p23">
            <a:extLst>
              <a:ext uri="{FF2B5EF4-FFF2-40B4-BE49-F238E27FC236}">
                <a16:creationId xmlns:a16="http://schemas.microsoft.com/office/drawing/2014/main" id="{74E60808-90A3-626A-1268-7612026C4120}"/>
              </a:ext>
            </a:extLst>
          </p:cNvPr>
          <p:cNvSpPr txBox="1"/>
          <p:nvPr/>
        </p:nvSpPr>
        <p:spPr>
          <a:xfrm>
            <a:off x="7319398" y="15365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30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BA.1</a:t>
            </a:r>
            <a:endParaRPr/>
          </a:p>
        </p:txBody>
      </p:sp>
      <p:sp>
        <p:nvSpPr>
          <p:cNvPr id="23" name="Google Shape;111;p23">
            <a:extLst>
              <a:ext uri="{FF2B5EF4-FFF2-40B4-BE49-F238E27FC236}">
                <a16:creationId xmlns:a16="http://schemas.microsoft.com/office/drawing/2014/main" id="{F5EA2490-BDEE-1952-0823-FEE1E50B9423}"/>
              </a:ext>
            </a:extLst>
          </p:cNvPr>
          <p:cNvSpPr txBox="1"/>
          <p:nvPr/>
        </p:nvSpPr>
        <p:spPr>
          <a:xfrm>
            <a:off x="7327700" y="19214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30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BA.2</a:t>
            </a:r>
            <a:endParaRPr/>
          </a:p>
        </p:txBody>
      </p:sp>
      <p:pic>
        <p:nvPicPr>
          <p:cNvPr id="24" name="Google Shape;112;p23">
            <a:extLst>
              <a:ext uri="{FF2B5EF4-FFF2-40B4-BE49-F238E27FC236}">
                <a16:creationId xmlns:a16="http://schemas.microsoft.com/office/drawing/2014/main" id="{467E90A4-3965-1E1A-2CE6-D5EFB4210F1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482" y="4076072"/>
            <a:ext cx="1649318" cy="6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13;p23">
            <a:extLst>
              <a:ext uri="{FF2B5EF4-FFF2-40B4-BE49-F238E27FC236}">
                <a16:creationId xmlns:a16="http://schemas.microsoft.com/office/drawing/2014/main" id="{AFB3CC16-1B70-8AC7-F545-5444FE8A1A7B}"/>
              </a:ext>
            </a:extLst>
          </p:cNvPr>
          <p:cNvSpPr txBox="1"/>
          <p:nvPr/>
        </p:nvSpPr>
        <p:spPr>
          <a:xfrm>
            <a:off x="243450" y="4603725"/>
            <a:ext cx="30000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aseline="30000" dirty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1 </a:t>
            </a:r>
            <a:r>
              <a:rPr lang="en-GB" sz="1100" u="sng" dirty="0">
                <a:solidFill>
                  <a:schemeClr val="hlink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  <a:hlinkClick r:id="rId5"/>
              </a:rPr>
              <a:t>Viana et al. (2022)</a:t>
            </a:r>
            <a:endParaRPr sz="1100" dirty="0">
              <a:latin typeface="Garamond" panose="02020404030301010803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aseline="30000" dirty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2 </a:t>
            </a:r>
            <a:r>
              <a:rPr lang="en-GB" sz="1100" u="sng" dirty="0">
                <a:solidFill>
                  <a:schemeClr val="hlink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  <a:hlinkClick r:id="rId6"/>
              </a:rPr>
              <a:t>Tegally et al. (2022)</a:t>
            </a:r>
            <a:endParaRPr sz="1100" dirty="0">
              <a:latin typeface="Garamond" panose="02020404030301010803" pitchFamily="18" charset="0"/>
            </a:endParaRPr>
          </a:p>
        </p:txBody>
      </p:sp>
      <p:sp>
        <p:nvSpPr>
          <p:cNvPr id="26" name="Google Shape;114;p23">
            <a:extLst>
              <a:ext uri="{FF2B5EF4-FFF2-40B4-BE49-F238E27FC236}">
                <a16:creationId xmlns:a16="http://schemas.microsoft.com/office/drawing/2014/main" id="{A84D7A90-6635-1B8E-F3EF-A72D2FDE3602}"/>
              </a:ext>
            </a:extLst>
          </p:cNvPr>
          <p:cNvSpPr txBox="1"/>
          <p:nvPr/>
        </p:nvSpPr>
        <p:spPr>
          <a:xfrm>
            <a:off x="6732675" y="189700"/>
            <a:ext cx="1935900" cy="6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30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Divergence of BA.4 &amp; BA.5 (~October  2021)</a:t>
            </a:r>
            <a:r>
              <a:rPr lang="en-GB" sz="1300" baseline="3000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endParaRPr baseline="30000">
              <a:solidFill>
                <a:srgbClr val="C00000"/>
              </a:solidFill>
            </a:endParaRPr>
          </a:p>
        </p:txBody>
      </p:sp>
      <p:cxnSp>
        <p:nvCxnSpPr>
          <p:cNvPr id="27" name="Google Shape;115;p23">
            <a:extLst>
              <a:ext uri="{FF2B5EF4-FFF2-40B4-BE49-F238E27FC236}">
                <a16:creationId xmlns:a16="http://schemas.microsoft.com/office/drawing/2014/main" id="{D442B0CC-0259-D63E-7248-58B3A0DD189A}"/>
              </a:ext>
            </a:extLst>
          </p:cNvPr>
          <p:cNvCxnSpPr/>
          <p:nvPr/>
        </p:nvCxnSpPr>
        <p:spPr>
          <a:xfrm flipH="1">
            <a:off x="7641125" y="893700"/>
            <a:ext cx="11400" cy="13227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48620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Omicron Sub-Lineages</a:t>
            </a:r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pic>
        <p:nvPicPr>
          <p:cNvPr id="11" name="Google Shape;131;p25">
            <a:extLst>
              <a:ext uri="{FF2B5EF4-FFF2-40B4-BE49-F238E27FC236}">
                <a16:creationId xmlns:a16="http://schemas.microsoft.com/office/drawing/2014/main" id="{94A70441-B062-E670-D73E-3E14A37EAB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9141" y="952175"/>
            <a:ext cx="4859607" cy="3471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4;p25">
            <a:extLst>
              <a:ext uri="{FF2B5EF4-FFF2-40B4-BE49-F238E27FC236}">
                <a16:creationId xmlns:a16="http://schemas.microsoft.com/office/drawing/2014/main" id="{33353B27-184F-3FCE-1BCF-FE983B9CD0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5425" y="764825"/>
            <a:ext cx="3698700" cy="4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dk1"/>
                </a:solidFill>
              </a:rPr>
              <a:t>The mutation rates per unit time (slopes) are similar, but Omicron appears to have had a history of elevated mutation (a pulse raising the intercept).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dk1"/>
                </a:solidFill>
              </a:rPr>
              <a:t>Unusual evolutionary features of Omicron:</a:t>
            </a:r>
            <a:endParaRPr sz="1400" b="1" dirty="0">
              <a:solidFill>
                <a:schemeClr val="dk1"/>
              </a:solidFill>
            </a:endParaRPr>
          </a:p>
          <a:p>
            <a:pPr marL="179999" lvl="0" indent="-17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 dirty="0">
                <a:solidFill>
                  <a:schemeClr val="dk1"/>
                </a:solidFill>
              </a:rPr>
              <a:t>more than expected number of mutations</a:t>
            </a:r>
            <a:endParaRPr sz="1400" dirty="0">
              <a:solidFill>
                <a:schemeClr val="dk1"/>
              </a:solidFill>
            </a:endParaRPr>
          </a:p>
          <a:p>
            <a:pPr marL="179999" lvl="0" indent="-1788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 dirty="0">
                <a:solidFill>
                  <a:schemeClr val="dk1"/>
                </a:solidFill>
              </a:rPr>
              <a:t>disproportionate number of changes in spike </a:t>
            </a:r>
            <a:endParaRPr sz="1400" dirty="0">
              <a:solidFill>
                <a:schemeClr val="dk1"/>
              </a:solidFill>
            </a:endParaRPr>
          </a:p>
          <a:p>
            <a:pPr marL="179999" lvl="0" indent="-1788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 dirty="0">
                <a:solidFill>
                  <a:schemeClr val="dk1"/>
                </a:solidFill>
              </a:rPr>
              <a:t>a long period of evolutionary divergence “out of sight” of global surveillance</a:t>
            </a:r>
            <a:endParaRPr sz="1400" dirty="0">
              <a:solidFill>
                <a:schemeClr val="dk1"/>
              </a:solidFill>
            </a:endParaRPr>
          </a:p>
          <a:p>
            <a:pPr marL="179999" lvl="0" indent="-1788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 dirty="0">
                <a:solidFill>
                  <a:schemeClr val="dk1"/>
                </a:solidFill>
              </a:rPr>
              <a:t>evidence that recombination was involved</a:t>
            </a:r>
            <a:r>
              <a:rPr lang="en-GB" sz="1400" baseline="30000" dirty="0">
                <a:solidFill>
                  <a:schemeClr val="dk1"/>
                </a:solidFill>
              </a:rPr>
              <a:t>1,2</a:t>
            </a:r>
            <a:r>
              <a:rPr lang="en-GB" sz="1400" dirty="0">
                <a:solidFill>
                  <a:schemeClr val="dk1"/>
                </a:solidFill>
              </a:rPr>
              <a:t> in the generation of at least one of BA.1-BA.5</a:t>
            </a:r>
            <a:endParaRPr sz="1300" dirty="0">
              <a:solidFill>
                <a:schemeClr val="dk1"/>
              </a:solidFill>
            </a:endParaRPr>
          </a:p>
        </p:txBody>
      </p:sp>
      <p:sp>
        <p:nvSpPr>
          <p:cNvPr id="13" name="Google Shape;137;p25">
            <a:extLst>
              <a:ext uri="{FF2B5EF4-FFF2-40B4-BE49-F238E27FC236}">
                <a16:creationId xmlns:a16="http://schemas.microsoft.com/office/drawing/2014/main" id="{B2D5A3DD-B69A-5FC3-8DEF-1D94C0554CB2}"/>
              </a:ext>
            </a:extLst>
          </p:cNvPr>
          <p:cNvSpPr txBox="1"/>
          <p:nvPr/>
        </p:nvSpPr>
        <p:spPr>
          <a:xfrm>
            <a:off x="243450" y="4603725"/>
            <a:ext cx="30000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aseline="30000" dirty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1 </a:t>
            </a:r>
            <a:r>
              <a:rPr lang="en-GB" sz="1100" u="sng" dirty="0">
                <a:solidFill>
                  <a:schemeClr val="accent5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Viana et al. (2022)</a:t>
            </a:r>
            <a:endParaRPr sz="1100" dirty="0">
              <a:solidFill>
                <a:schemeClr val="dk1"/>
              </a:solidFill>
              <a:latin typeface="Garamond" panose="02020404030301010803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aseline="30000" dirty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2 </a:t>
            </a:r>
            <a:r>
              <a:rPr lang="en-GB" sz="1100" u="sng" dirty="0">
                <a:solidFill>
                  <a:schemeClr val="accent5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Tegally et al. (2022)</a:t>
            </a:r>
            <a:endParaRPr sz="1100" baseline="30000" dirty="0">
              <a:solidFill>
                <a:schemeClr val="dk1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pic>
        <p:nvPicPr>
          <p:cNvPr id="14" name="Google Shape;138;p25">
            <a:extLst>
              <a:ext uri="{FF2B5EF4-FFF2-40B4-BE49-F238E27FC236}">
                <a16:creationId xmlns:a16="http://schemas.microsoft.com/office/drawing/2014/main" id="{68347281-5A86-2121-0052-F8CB3109E7C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3900" y="249275"/>
            <a:ext cx="3102125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9;p25">
            <a:extLst>
              <a:ext uri="{FF2B5EF4-FFF2-40B4-BE49-F238E27FC236}">
                <a16:creationId xmlns:a16="http://schemas.microsoft.com/office/drawing/2014/main" id="{434E60D4-834A-87E2-93BC-191B1365527C}"/>
              </a:ext>
            </a:extLst>
          </p:cNvPr>
          <p:cNvSpPr txBox="1"/>
          <p:nvPr/>
        </p:nvSpPr>
        <p:spPr>
          <a:xfrm>
            <a:off x="7473096" y="4340800"/>
            <a:ext cx="18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[Source: Art Poon]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3708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>
            <a:off x="218425" y="3201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Unusual evolutionary features of VOC</a:t>
            </a:r>
            <a:endParaRPr sz="2500" b="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" name="Google Shape;148;p26">
            <a:extLst>
              <a:ext uri="{FF2B5EF4-FFF2-40B4-BE49-F238E27FC236}">
                <a16:creationId xmlns:a16="http://schemas.microsoft.com/office/drawing/2014/main" id="{B4E0B39C-D4D7-D49E-77F1-350C377E7B71}"/>
              </a:ext>
            </a:extLst>
          </p:cNvPr>
          <p:cNvSpPr txBox="1"/>
          <p:nvPr/>
        </p:nvSpPr>
        <p:spPr>
          <a:xfrm>
            <a:off x="4699750" y="1619325"/>
            <a:ext cx="44445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Black box: </a:t>
            </a:r>
            <a:r>
              <a:rPr lang="en-GB" sz="17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Passage through immunocompromised individual(s) with persistent infections</a:t>
            </a:r>
            <a:r>
              <a:rPr lang="en-GB" sz="1700" baseline="30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</a:t>
            </a:r>
            <a:r>
              <a:rPr lang="en-GB" sz="17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may account for these unusual features:</a:t>
            </a:r>
            <a:endParaRPr sz="17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9999" lvl="0" indent="-185249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●"/>
            </a:pPr>
            <a:r>
              <a:rPr lang="en-GB" sz="15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High and prolonged viral replication (more mutations)</a:t>
            </a:r>
            <a:endParaRPr sz="15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9999" lvl="0" indent="-185249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●"/>
            </a:pPr>
            <a:r>
              <a:rPr lang="en-GB" sz="15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Relaxed and/or altered immune environment, allowing mutations to accumulate in antigenic regions </a:t>
            </a:r>
            <a:endParaRPr sz="15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9999" lvl="0" indent="-185249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●"/>
            </a:pPr>
            <a:r>
              <a:rPr lang="en-GB" sz="15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Hidden from surveillance efforts</a:t>
            </a:r>
            <a:endParaRPr sz="15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9999" lvl="0" indent="-185249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●"/>
            </a:pPr>
            <a:r>
              <a:rPr lang="en-GB" sz="15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Higher potential for recombination</a:t>
            </a:r>
            <a:r>
              <a:rPr lang="en-GB" sz="1500" baseline="300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endParaRPr sz="1500" baseline="30000"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" name="Google Shape;152;p26">
            <a:extLst>
              <a:ext uri="{FF2B5EF4-FFF2-40B4-BE49-F238E27FC236}">
                <a16:creationId xmlns:a16="http://schemas.microsoft.com/office/drawing/2014/main" id="{B48CA13E-541E-A57E-B1F0-401F8FA3707F}"/>
              </a:ext>
            </a:extLst>
          </p:cNvPr>
          <p:cNvSpPr txBox="1"/>
          <p:nvPr/>
        </p:nvSpPr>
        <p:spPr>
          <a:xfrm>
            <a:off x="0" y="4604825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aseline="30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</a:t>
            </a:r>
            <a:r>
              <a:rPr lang="en-GB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e.g., 335 days </a:t>
            </a:r>
            <a:r>
              <a:rPr lang="en-GB" sz="11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3"/>
              </a:rPr>
              <a:t>in a lymphoma patient</a:t>
            </a:r>
            <a:r>
              <a:rPr lang="en-GB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; &gt;9 months in an </a:t>
            </a:r>
            <a:r>
              <a:rPr lang="en-GB" sz="11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HIV patient</a:t>
            </a:r>
            <a:endParaRPr sz="11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aseline="30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r>
              <a:rPr lang="en-GB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Recombination detected in a lymphoma patient infected for 14 months, initially infected with B.1.160 then with Alpha (</a:t>
            </a:r>
            <a:r>
              <a:rPr lang="en-GB" sz="11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5"/>
              </a:rPr>
              <a:t>Burel et al.</a:t>
            </a:r>
            <a:r>
              <a:rPr lang="en-GB" sz="1100">
                <a:latin typeface="EB Garamond"/>
                <a:ea typeface="EB Garamond"/>
                <a:cs typeface="EB Garamond"/>
                <a:sym typeface="EB Garamond"/>
              </a:rPr>
              <a:t>)</a:t>
            </a:r>
            <a:endParaRPr sz="11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" name="Google Shape;147;p26" descr="Image">
            <a:extLst>
              <a:ext uri="{FF2B5EF4-FFF2-40B4-BE49-F238E27FC236}">
                <a16:creationId xmlns:a16="http://schemas.microsoft.com/office/drawing/2014/main" id="{DA311A07-2368-0807-FC6D-E32F17127AD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425" y="1096487"/>
            <a:ext cx="4481324" cy="301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9;p26">
            <a:extLst>
              <a:ext uri="{FF2B5EF4-FFF2-40B4-BE49-F238E27FC236}">
                <a16:creationId xmlns:a16="http://schemas.microsoft.com/office/drawing/2014/main" id="{A3D05E7D-09C6-B269-26F0-3ABE7B5EC2AF}"/>
              </a:ext>
            </a:extLst>
          </p:cNvPr>
          <p:cNvSpPr/>
          <p:nvPr/>
        </p:nvSpPr>
        <p:spPr>
          <a:xfrm rot="1760173">
            <a:off x="2383161" y="1915593"/>
            <a:ext cx="130426" cy="7802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50;p26">
            <a:extLst>
              <a:ext uri="{FF2B5EF4-FFF2-40B4-BE49-F238E27FC236}">
                <a16:creationId xmlns:a16="http://schemas.microsoft.com/office/drawing/2014/main" id="{D5152171-26BD-B208-FA6B-C84E2FC608B4}"/>
              </a:ext>
            </a:extLst>
          </p:cNvPr>
          <p:cNvSpPr/>
          <p:nvPr/>
        </p:nvSpPr>
        <p:spPr>
          <a:xfrm rot="5225885">
            <a:off x="2783856" y="2339953"/>
            <a:ext cx="130367" cy="7803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172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218425" y="3201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Unusual evolutionary features of VOC</a:t>
            </a:r>
            <a:endParaRPr sz="2500" b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9" name="Google Shape;159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450" y="999450"/>
            <a:ext cx="7806701" cy="39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6798000" y="4774775"/>
            <a:ext cx="1377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Harari et al. (2022)</a:t>
            </a:r>
            <a:endParaRPr sz="11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00028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 dirty="0"/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896" y="2120900"/>
            <a:ext cx="2711924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775" y="1050838"/>
            <a:ext cx="4312224" cy="16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785" y="2893725"/>
            <a:ext cx="4925439" cy="1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/>
        </p:nvSpPr>
        <p:spPr>
          <a:xfrm>
            <a:off x="5207000" y="869675"/>
            <a:ext cx="3835200" cy="116952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85200C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Example of an immunocompromised patient with persistent (190 day) COVID infection, which evolved substantial escape from neutralization.</a:t>
            </a:r>
            <a:endParaRPr sz="1600" b="1" dirty="0">
              <a:solidFill>
                <a:srgbClr val="85200C"/>
              </a:solidFill>
              <a:latin typeface="Times New Roman" panose="02020603050405020304" pitchFamily="18" charset="0"/>
              <a:ea typeface="EB Garamond"/>
              <a:cs typeface="Times New Roman" panose="02020603050405020304" pitchFamily="18" charset="0"/>
              <a:sym typeface="EB Garamond"/>
            </a:endParaRPr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218425" y="3201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Unusual evolutionary features of VOC</a:t>
            </a:r>
            <a:endParaRPr sz="2500" b="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469783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218425" y="3201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ea typeface="Oswald"/>
                <a:cs typeface="Oswald"/>
                <a:sym typeface="Oswald"/>
              </a:rPr>
              <a:t>Evolution: </a:t>
            </a:r>
            <a:r>
              <a:rPr lang="en-GB" sz="2500" dirty="0">
                <a:solidFill>
                  <a:schemeClr val="dk2"/>
                </a:solidFill>
                <a:ea typeface="Oswald"/>
                <a:cs typeface="Oswald"/>
                <a:sym typeface="Oswald"/>
              </a:rPr>
              <a:t>Emergence of new variants</a:t>
            </a:r>
            <a:endParaRPr sz="2500" dirty="0">
              <a:solidFill>
                <a:schemeClr val="dk2"/>
              </a:solidFill>
              <a:ea typeface="Oswald"/>
              <a:cs typeface="Oswald"/>
              <a:sym typeface="Oswald"/>
            </a:endParaRPr>
          </a:p>
        </p:txBody>
      </p:sp>
      <p:pic>
        <p:nvPicPr>
          <p:cNvPr id="336" name="Google Shape;336;p48" descr="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25" y="1096487"/>
            <a:ext cx="4481324" cy="301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8"/>
          <p:cNvSpPr txBox="1"/>
          <p:nvPr/>
        </p:nvSpPr>
        <p:spPr>
          <a:xfrm>
            <a:off x="4902588" y="1141684"/>
            <a:ext cx="4210800" cy="297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Most mutations will arise in prevailing lineages:</a:t>
            </a:r>
            <a:endParaRPr sz="17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9999" lvl="0" indent="-191599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B Garamond"/>
              <a:buChar char="●"/>
            </a:pPr>
            <a:r>
              <a:rPr lang="en-GB" sz="16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Increases in transmissibility &amp; immune escape (e.g., BA.4 &amp; BA.)</a:t>
            </a:r>
            <a:endParaRPr sz="16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Major shifts</a:t>
            </a:r>
            <a:r>
              <a:rPr lang="en-GB" sz="17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may well arise outside of these lineages (less likely to elicit an immune response)</a:t>
            </a:r>
            <a:endParaRPr sz="17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9999" lvl="0" indent="-191599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B Garamond"/>
              <a:buChar char="●"/>
            </a:pPr>
            <a:r>
              <a:rPr lang="en-GB" sz="16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Immunosuppressed individuals</a:t>
            </a:r>
            <a:endParaRPr sz="16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9999" lvl="0" indent="-191599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B Garamond"/>
              <a:buChar char="●"/>
            </a:pPr>
            <a:r>
              <a:rPr lang="en-GB" sz="16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Human -&gt; animal -&gt; human zoonoses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lvl="0"/>
            <a:r>
              <a:rPr lang="en-GB" sz="17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New variants may be more (e.g., Alpha and Delta) or less (e.g., Omicron) severe.</a:t>
            </a:r>
            <a:endParaRPr sz="16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38" name="Google Shape;338;p48"/>
          <p:cNvSpPr/>
          <p:nvPr/>
        </p:nvSpPr>
        <p:spPr>
          <a:xfrm rot="-473916">
            <a:off x="2951460" y="1926354"/>
            <a:ext cx="1879632" cy="1170300"/>
          </a:xfrm>
          <a:prstGeom prst="ellipse">
            <a:avLst/>
          </a:prstGeom>
          <a:solidFill>
            <a:srgbClr val="EEB1B1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8"/>
          <p:cNvSpPr/>
          <p:nvPr/>
        </p:nvSpPr>
        <p:spPr>
          <a:xfrm rot="-5400000">
            <a:off x="-47155" y="2377920"/>
            <a:ext cx="1879500" cy="1170300"/>
          </a:xfrm>
          <a:prstGeom prst="ellipse">
            <a:avLst/>
          </a:prstGeom>
          <a:solidFill>
            <a:srgbClr val="B1DDEE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8"/>
          <p:cNvSpPr/>
          <p:nvPr/>
        </p:nvSpPr>
        <p:spPr>
          <a:xfrm rot="-920859">
            <a:off x="2007418" y="1806071"/>
            <a:ext cx="130349" cy="7802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48"/>
          <p:cNvSpPr/>
          <p:nvPr/>
        </p:nvSpPr>
        <p:spPr>
          <a:xfrm rot="158310">
            <a:off x="1874886" y="3043104"/>
            <a:ext cx="130338" cy="78019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8"/>
          <p:cNvSpPr/>
          <p:nvPr/>
        </p:nvSpPr>
        <p:spPr>
          <a:xfrm rot="838340">
            <a:off x="1133306" y="1806118"/>
            <a:ext cx="130460" cy="7801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8"/>
          <p:cNvSpPr/>
          <p:nvPr/>
        </p:nvSpPr>
        <p:spPr>
          <a:xfrm>
            <a:off x="2250461" y="2903356"/>
            <a:ext cx="130200" cy="78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8"/>
          <p:cNvSpPr/>
          <p:nvPr/>
        </p:nvSpPr>
        <p:spPr>
          <a:xfrm rot="-7153272">
            <a:off x="2707700" y="1804725"/>
            <a:ext cx="130279" cy="78010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8"/>
          <p:cNvSpPr/>
          <p:nvPr/>
        </p:nvSpPr>
        <p:spPr>
          <a:xfrm rot="9475728">
            <a:off x="3355922" y="2631843"/>
            <a:ext cx="130137" cy="7800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77EE76-B273-410C-29B1-51EB2386EE59}"/>
              </a:ext>
            </a:extLst>
          </p:cNvPr>
          <p:cNvSpPr/>
          <p:nvPr/>
        </p:nvSpPr>
        <p:spPr>
          <a:xfrm>
            <a:off x="0" y="4396553"/>
            <a:ext cx="4780722" cy="540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GB" sz="13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Globally: </a:t>
            </a:r>
            <a:r>
              <a:rPr lang="en-GB" sz="13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Since May 1, 2022, Delta (37), Alpha (2), and a variety of other non-VOC lineages remain in circulation (0.2%).</a:t>
            </a:r>
          </a:p>
        </p:txBody>
      </p:sp>
      <p:pic>
        <p:nvPicPr>
          <p:cNvPr id="15" name="Google Shape;523;p54">
            <a:extLst>
              <a:ext uri="{FF2B5EF4-FFF2-40B4-BE49-F238E27FC236}">
                <a16:creationId xmlns:a16="http://schemas.microsoft.com/office/drawing/2014/main" id="{E35D41FD-CE4E-BE28-425E-817B0EE9B4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749" y="4585803"/>
            <a:ext cx="827475" cy="292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73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sp>
        <p:nvSpPr>
          <p:cNvPr id="167" name="Google Shape;167;p28"/>
          <p:cNvSpPr txBox="1"/>
          <p:nvPr/>
        </p:nvSpPr>
        <p:spPr>
          <a:xfrm>
            <a:off x="346375" y="166900"/>
            <a:ext cx="8565600" cy="72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Sub-variants BA.4 &amp; BA.5</a:t>
            </a:r>
            <a:endParaRPr sz="3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8" name="Google Shape;168;p28"/>
          <p:cNvSpPr txBox="1"/>
          <p:nvPr/>
        </p:nvSpPr>
        <p:spPr>
          <a:xfrm>
            <a:off x="284875" y="756475"/>
            <a:ext cx="8736300" cy="72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→ Very similar to BA.2, but called BA.4 and BA.5 because they lack some of the mutations characteristic of BA.2 (like S:Q493, NSP4 L438 and Orf6 D61). </a:t>
            </a:r>
            <a:r>
              <a:rPr lang="en-GB" sz="1600" dirty="0">
                <a:solidFill>
                  <a:srgbClr val="888888"/>
                </a:solidFill>
                <a:latin typeface="EB Garamond"/>
                <a:ea typeface="EB Garamond"/>
                <a:cs typeface="EB Garamond"/>
                <a:sym typeface="EB Garamond"/>
              </a:rPr>
              <a:t>Diverged earlier?</a:t>
            </a:r>
            <a:endParaRPr sz="1600" dirty="0">
              <a:solidFill>
                <a:srgbClr val="888888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9" name="Google Shape;169;p28" descr="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279" y="1708658"/>
            <a:ext cx="5316928" cy="308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/>
        </p:nvSpPr>
        <p:spPr>
          <a:xfrm>
            <a:off x="6211957" y="2386983"/>
            <a:ext cx="2932043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S:L452R -</a:t>
            </a:r>
            <a:r>
              <a:rPr lang="en-GB" sz="1100" dirty="0">
                <a:solidFill>
                  <a:schemeClr val="dk1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 increased ACE2 binding and infectivity; reduced antibody recognition</a:t>
            </a:r>
            <a:endParaRPr sz="1100" dirty="0">
              <a:solidFill>
                <a:schemeClr val="dk1"/>
              </a:solidFill>
              <a:latin typeface="Times New Roman" panose="02020603050405020304" pitchFamily="18" charset="0"/>
              <a:ea typeface="EB Garamond"/>
              <a:cs typeface="Times New Roman" panose="02020603050405020304" pitchFamily="18" charset="0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S:F486R</a:t>
            </a:r>
            <a:r>
              <a:rPr lang="en-GB" sz="1100" dirty="0">
                <a:solidFill>
                  <a:schemeClr val="dk1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 - a key site for evasion of antibodies </a:t>
            </a:r>
            <a:endParaRPr sz="1100" dirty="0">
              <a:solidFill>
                <a:schemeClr val="dk1"/>
              </a:solidFill>
              <a:latin typeface="Times New Roman" panose="02020603050405020304" pitchFamily="18" charset="0"/>
              <a:ea typeface="EB Garamond"/>
              <a:cs typeface="Times New Roman" panose="02020603050405020304" pitchFamily="18" charset="0"/>
              <a:sym typeface="EB Garamond"/>
            </a:endParaRPr>
          </a:p>
          <a:p>
            <a:pPr marL="9144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 dirty="0">
                <a:solidFill>
                  <a:schemeClr val="hlink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  <a:hlinkClick r:id="rId4"/>
              </a:rPr>
              <a:t>Tegally et al. (2022)</a:t>
            </a:r>
            <a:endParaRPr sz="1100" dirty="0">
              <a:solidFill>
                <a:schemeClr val="dk1"/>
              </a:solidFill>
              <a:latin typeface="Times New Roman" panose="02020603050405020304" pitchFamily="18" charset="0"/>
              <a:ea typeface="EB Garamond"/>
              <a:cs typeface="Times New Roman" panose="02020603050405020304" pitchFamily="18" charset="0"/>
              <a:sym typeface="EB Garamon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328" y="2958825"/>
            <a:ext cx="4328898" cy="20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026" y="927887"/>
            <a:ext cx="4220276" cy="188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en-GB"/>
              <a:t>Omicron Sub-Lineages</a:t>
            </a:r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215250" y="1084150"/>
            <a:ext cx="3548400" cy="4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Early data from South Africa suggests an 8% per day selective advantage for BA.4 and 12% for BA.5 (</a:t>
            </a:r>
            <a:r>
              <a:rPr lang="en-GB" sz="1400" u="sng">
                <a:solidFill>
                  <a:schemeClr val="hlink"/>
                </a:solidFill>
                <a:hlinkClick r:id="rId5"/>
              </a:rPr>
              <a:t>Tegally et al. 2022</a:t>
            </a:r>
            <a:r>
              <a:rPr lang="en-GB" sz="1400">
                <a:solidFill>
                  <a:schemeClr val="dk1"/>
                </a:solidFill>
              </a:rPr>
              <a:t>), relative to BA.2.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Spread may result from a combination of </a:t>
            </a:r>
            <a:r>
              <a:rPr lang="en-GB" sz="1400" b="1">
                <a:solidFill>
                  <a:schemeClr val="dk1"/>
                </a:solidFill>
              </a:rPr>
              <a:t>higher inherent transmissibility </a:t>
            </a:r>
            <a:r>
              <a:rPr lang="en-GB" sz="1400">
                <a:solidFill>
                  <a:schemeClr val="dk1"/>
                </a:solidFill>
              </a:rPr>
              <a:t>and</a:t>
            </a:r>
            <a:r>
              <a:rPr lang="en-GB" sz="1400" b="1">
                <a:solidFill>
                  <a:schemeClr val="dk1"/>
                </a:solidFill>
              </a:rPr>
              <a:t> immune evasion</a:t>
            </a:r>
            <a:r>
              <a:rPr lang="en-GB" sz="1400">
                <a:solidFill>
                  <a:schemeClr val="dk1"/>
                </a:solidFill>
              </a:rPr>
              <a:t> (</a:t>
            </a:r>
            <a:r>
              <a:rPr lang="en-GB" sz="1400" u="sng">
                <a:solidFill>
                  <a:schemeClr val="hlink"/>
                </a:solidFill>
                <a:hlinkClick r:id="rId6"/>
              </a:rPr>
              <a:t>Khan et al. 2022</a:t>
            </a:r>
            <a:r>
              <a:rPr lang="en-GB" sz="1400">
                <a:solidFill>
                  <a:schemeClr val="dk1"/>
                </a:solidFill>
              </a:rPr>
              <a:t>; </a:t>
            </a:r>
            <a:r>
              <a:rPr lang="en-GB" sz="1400" u="sng">
                <a:solidFill>
                  <a:schemeClr val="hlink"/>
                </a:solidFill>
                <a:hlinkClick r:id="rId7"/>
              </a:rPr>
              <a:t>Hachmann et al.</a:t>
            </a:r>
            <a:r>
              <a:rPr lang="en-GB" sz="1400">
                <a:solidFill>
                  <a:schemeClr val="dk1"/>
                </a:solidFill>
              </a:rPr>
              <a:t>).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 sz="1300">
              <a:solidFill>
                <a:schemeClr val="dk1"/>
              </a:solidFill>
              <a:highlight>
                <a:schemeClr val="accent6"/>
              </a:highlight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544650" y="3383650"/>
            <a:ext cx="3000000" cy="108719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9800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Together, BA.4 &amp; BA.5 are estimated to comprise &gt;70% of global sequences by today</a:t>
            </a:r>
            <a:endParaRPr sz="1700" b="1" dirty="0">
              <a:solidFill>
                <a:srgbClr val="98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Google Shape;180;p29"/>
          <p:cNvSpPr txBox="1"/>
          <p:nvPr/>
        </p:nvSpPr>
        <p:spPr>
          <a:xfrm>
            <a:off x="5005275" y="1101000"/>
            <a:ext cx="749482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9900"/>
                </a:solidFill>
                <a:latin typeface="EB Garamond"/>
                <a:ea typeface="EB Garamond"/>
                <a:cs typeface="EB Garamond"/>
                <a:sym typeface="EB Garamond"/>
              </a:rPr>
              <a:t>BA.4</a:t>
            </a:r>
            <a:endParaRPr dirty="0">
              <a:solidFill>
                <a:srgbClr val="FF9900"/>
              </a:solidFill>
            </a:endParaRPr>
          </a:p>
        </p:txBody>
      </p:sp>
      <p:sp>
        <p:nvSpPr>
          <p:cNvPr id="181" name="Google Shape;181;p29"/>
          <p:cNvSpPr txBox="1"/>
          <p:nvPr/>
        </p:nvSpPr>
        <p:spPr>
          <a:xfrm>
            <a:off x="5005275" y="3297275"/>
            <a:ext cx="749482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9900"/>
                </a:solidFill>
                <a:latin typeface="EB Garamond"/>
                <a:ea typeface="EB Garamond"/>
                <a:cs typeface="EB Garamond"/>
                <a:sym typeface="EB Garamond"/>
              </a:rPr>
              <a:t>BA.5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92738" y="129830"/>
            <a:ext cx="1486962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/>
          <p:nvPr/>
        </p:nvSpPr>
        <p:spPr>
          <a:xfrm>
            <a:off x="7391275" y="702525"/>
            <a:ext cx="1538700" cy="4677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solidFill>
                  <a:srgbClr val="FF99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s</a:t>
            </a:r>
            <a:r>
              <a:rPr lang="en-GB" sz="1600" dirty="0">
                <a:solidFill>
                  <a:srgbClr val="FF99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 = 9% per day</a:t>
            </a:r>
            <a:endParaRPr sz="16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Google Shape;184;p29"/>
          <p:cNvSpPr txBox="1"/>
          <p:nvPr/>
        </p:nvSpPr>
        <p:spPr>
          <a:xfrm>
            <a:off x="7391275" y="2759500"/>
            <a:ext cx="1538700" cy="4677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solidFill>
                  <a:srgbClr val="FF99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s</a:t>
            </a:r>
            <a:r>
              <a:rPr lang="en-GB" sz="1600" dirty="0">
                <a:solidFill>
                  <a:srgbClr val="FF99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 = 12% per day</a:t>
            </a:r>
            <a:endParaRPr sz="16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8078125" y="11010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EB Garamond"/>
                <a:ea typeface="EB Garamond"/>
                <a:cs typeface="EB Garamond"/>
                <a:sym typeface="EB Garamond"/>
              </a:rPr>
              <a:t>per week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86" name="Google Shape;186;p29"/>
          <p:cNvSpPr txBox="1"/>
          <p:nvPr/>
        </p:nvSpPr>
        <p:spPr>
          <a:xfrm>
            <a:off x="8283934" y="31897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EB Garamond"/>
                <a:ea typeface="EB Garamond"/>
                <a:cs typeface="EB Garamond"/>
                <a:sym typeface="EB Garamond"/>
              </a:rPr>
              <a:t>per week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87" name="Google Shape;187;p29"/>
          <p:cNvSpPr txBox="1"/>
          <p:nvPr/>
        </p:nvSpPr>
        <p:spPr>
          <a:xfrm>
            <a:off x="4216075" y="37467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GB" sz="19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Global proportion</a:t>
            </a:r>
            <a:endParaRPr sz="1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>
            <a:spLocks noGrp="1"/>
          </p:cNvSpPr>
          <p:nvPr>
            <p:ph type="sldNum" idx="4294967295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 dirty="0"/>
          </a:p>
        </p:txBody>
      </p:sp>
      <p:sp>
        <p:nvSpPr>
          <p:cNvPr id="8" name="Google Shape;65;p14">
            <a:extLst>
              <a:ext uri="{FF2B5EF4-FFF2-40B4-BE49-F238E27FC236}">
                <a16:creationId xmlns:a16="http://schemas.microsoft.com/office/drawing/2014/main" id="{6C7D1790-DAF1-B943-A33C-E6C198733FAA}"/>
              </a:ext>
            </a:extLst>
          </p:cNvPr>
          <p:cNvSpPr txBox="1"/>
          <p:nvPr/>
        </p:nvSpPr>
        <p:spPr>
          <a:xfrm>
            <a:off x="3578597" y="3735084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https://bccovid-19group.ca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3" name="Google Shape;87;p21">
            <a:extLst>
              <a:ext uri="{FF2B5EF4-FFF2-40B4-BE49-F238E27FC236}">
                <a16:creationId xmlns:a16="http://schemas.microsoft.com/office/drawing/2014/main" id="{2555F72F-E260-9249-3FAF-EC0B270B50DA}"/>
              </a:ext>
            </a:extLst>
          </p:cNvPr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3291539" y="0"/>
            <a:ext cx="585246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9;p21">
            <a:extLst>
              <a:ext uri="{FF2B5EF4-FFF2-40B4-BE49-F238E27FC236}">
                <a16:creationId xmlns:a16="http://schemas.microsoft.com/office/drawing/2014/main" id="{19105DEA-5EE9-03A9-A610-2551BEDED6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66" y="240224"/>
            <a:ext cx="4644675" cy="7988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0DF5E2-3102-A142-65EB-B9BE20DBC9BC}"/>
              </a:ext>
            </a:extLst>
          </p:cNvPr>
          <p:cNvSpPr/>
          <p:nvPr/>
        </p:nvSpPr>
        <p:spPr>
          <a:xfrm>
            <a:off x="335966" y="1361319"/>
            <a:ext cx="5852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Garamond" panose="02020404030301010803" pitchFamily="18" charset="0"/>
              </a:rPr>
              <a:t>A year later, a broader network of Canadian scientists launched </a:t>
            </a:r>
            <a:r>
              <a:rPr lang="en-US" sz="1800" b="1" dirty="0" err="1">
                <a:latin typeface="Garamond" panose="02020404030301010803" pitchFamily="18" charset="0"/>
              </a:rPr>
              <a:t>CoVaRR</a:t>
            </a:r>
            <a:r>
              <a:rPr lang="en-US" sz="1800" b="1" dirty="0">
                <a:latin typeface="Garamond" panose="02020404030301010803" pitchFamily="18" charset="0"/>
              </a:rPr>
              <a:t>-Net (Coronavirus Variants Rapid Response Network, </a:t>
            </a:r>
            <a:r>
              <a:rPr lang="en-US" sz="1800" b="1" dirty="0">
                <a:latin typeface="Garamond" panose="02020404030301010803" pitchFamily="18" charset="0"/>
                <a:hlinkClick r:id="rId5"/>
              </a:rPr>
              <a:t>https://covarrnet.ca</a:t>
            </a:r>
            <a:r>
              <a:rPr lang="en-US" sz="1800" b="1" dirty="0">
                <a:latin typeface="Garamond" panose="02020404030301010803" pitchFamily="18" charset="0"/>
              </a:rPr>
              <a:t>) with the goal of tracking and assessing the impact of variants.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Network brings together immunologists, bioinformaticians, molecular &amp; cellular biologists, public health experts, and evolutionary biologists.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F8101E-430B-AFC1-5C33-4CFC07EDA86F}"/>
              </a:ext>
            </a:extLst>
          </p:cNvPr>
          <p:cNvSpPr/>
          <p:nvPr/>
        </p:nvSpPr>
        <p:spPr>
          <a:xfrm>
            <a:off x="782041" y="4281533"/>
            <a:ext cx="792616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latin typeface="Garamond" panose="02020404030301010803" pitchFamily="18" charset="0"/>
              </a:rPr>
              <a:t>Evolution…of how we conduct science to aid action</a:t>
            </a:r>
          </a:p>
        </p:txBody>
      </p:sp>
    </p:spTree>
    <p:extLst>
      <p:ext uri="{BB962C8B-B14F-4D97-AF65-F5344CB8AC3E}">
        <p14:creationId xmlns:p14="http://schemas.microsoft.com/office/powerpoint/2010/main" val="3347451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125425" y="12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Omicron sub-lineages in Canada</a:t>
            </a:r>
            <a:endParaRPr dirty="0"/>
          </a:p>
        </p:txBody>
      </p:sp>
      <p:sp>
        <p:nvSpPr>
          <p:cNvPr id="224" name="Google Shape;22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  <p:sp>
        <p:nvSpPr>
          <p:cNvPr id="225" name="Google Shape;225;p33"/>
          <p:cNvSpPr txBox="1"/>
          <p:nvPr/>
        </p:nvSpPr>
        <p:spPr>
          <a:xfrm>
            <a:off x="214675" y="1735625"/>
            <a:ext cx="46398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→ </a:t>
            </a:r>
            <a:r>
              <a:rPr lang="en-GB" sz="16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BA.4 is spreading rapidly at a rate of s=9.5% per day relative to BA.2# </a:t>
            </a:r>
            <a:endParaRPr sz="16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6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i="0" u="none" strike="noStrike" cap="none">
                <a:solidFill>
                  <a:srgbClr val="CC4125"/>
                </a:solidFill>
                <a:latin typeface="EB Garamond"/>
                <a:ea typeface="EB Garamond"/>
                <a:cs typeface="EB Garamond"/>
                <a:sym typeface="EB Garamond"/>
              </a:rPr>
              <a:t>→ </a:t>
            </a:r>
            <a:r>
              <a:rPr lang="en-GB" sz="1600">
                <a:solidFill>
                  <a:srgbClr val="CC4125"/>
                </a:solidFill>
                <a:latin typeface="EB Garamond"/>
                <a:ea typeface="EB Garamond"/>
                <a:cs typeface="EB Garamond"/>
                <a:sym typeface="EB Garamond"/>
              </a:rPr>
              <a:t>BA.5 is spreading slightly faster with s=14% per day </a:t>
            </a:r>
            <a:r>
              <a:rPr lang="en-GB" sz="16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relative</a:t>
            </a:r>
            <a:r>
              <a:rPr lang="en-GB" sz="1600">
                <a:solidFill>
                  <a:srgbClr val="CC4125"/>
                </a:solidFill>
                <a:latin typeface="EB Garamond"/>
                <a:ea typeface="EB Garamond"/>
                <a:cs typeface="EB Garamond"/>
                <a:sym typeface="EB Garamond"/>
              </a:rPr>
              <a:t> to BA.2#</a:t>
            </a:r>
            <a:endParaRPr sz="1600" b="1" i="0" u="none" strike="noStrike" cap="none">
              <a:solidFill>
                <a:srgbClr val="CC4125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6" name="Google Shape;226;p33"/>
          <p:cNvSpPr txBox="1"/>
          <p:nvPr/>
        </p:nvSpPr>
        <p:spPr>
          <a:xfrm rot="-5400000">
            <a:off x="3793646" y="1886159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Proportion of sequences</a:t>
            </a:r>
            <a:endParaRPr/>
          </a:p>
        </p:txBody>
      </p:sp>
      <p:sp>
        <p:nvSpPr>
          <p:cNvPr id="227" name="Google Shape;227;p33"/>
          <p:cNvSpPr/>
          <p:nvPr/>
        </p:nvSpPr>
        <p:spPr>
          <a:xfrm>
            <a:off x="-57692" y="4632676"/>
            <a:ext cx="896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(S. Otto) </a:t>
            </a:r>
            <a:r>
              <a:rPr lang="en-GB" sz="1000" i="0" u="none" strike="noStrike" cap="none">
                <a:solidFill>
                  <a:srgbClr val="000000"/>
                </a:solidFill>
              </a:rPr>
              <a:t>C</a:t>
            </a:r>
            <a:r>
              <a:rPr lang="en-GB" sz="1000"/>
              <a:t>anadian metadata was downloaded from GISAID for the Omicron GRA clades (Alberta sequences were removed as AB first identifies variants and preferentially sequences some subtypes). A model of selection was fit to the numbers of each type using maximum likelihood based on a trinomial distribution given the expected frequencies on each day. </a:t>
            </a:r>
            <a:r>
              <a:rPr lang="en-GB" sz="1000">
                <a:solidFill>
                  <a:srgbClr val="000000"/>
                </a:solidFill>
              </a:rPr>
              <a:t>Hessian matrix used to obtain confidence intervals.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6010" y="3989965"/>
            <a:ext cx="827475" cy="292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33"/>
          <p:cNvCxnSpPr/>
          <p:nvPr/>
        </p:nvCxnSpPr>
        <p:spPr>
          <a:xfrm flipH="1">
            <a:off x="8697425" y="1132938"/>
            <a:ext cx="3600" cy="408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" name="Google Shape;230;p33"/>
          <p:cNvSpPr txBox="1"/>
          <p:nvPr/>
        </p:nvSpPr>
        <p:spPr>
          <a:xfrm>
            <a:off x="8166000" y="634760"/>
            <a:ext cx="10560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July 1, 2022 projection</a:t>
            </a:r>
            <a:endParaRPr sz="1100" dirty="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31" name="Google Shape;2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338" y="964532"/>
            <a:ext cx="669600" cy="3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/>
          <p:nvPr/>
        </p:nvSpPr>
        <p:spPr>
          <a:xfrm>
            <a:off x="8061739" y="1465050"/>
            <a:ext cx="1343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85200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freq(BA.4): 13%</a:t>
            </a:r>
            <a:endParaRPr sz="1100">
              <a:solidFill>
                <a:srgbClr val="85200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CC412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freq(BA.5): 69%</a:t>
            </a:r>
            <a:endParaRPr sz="1100">
              <a:solidFill>
                <a:srgbClr val="CC412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4" name="Google Shape;234;p33"/>
          <p:cNvSpPr txBox="1"/>
          <p:nvPr/>
        </p:nvSpPr>
        <p:spPr>
          <a:xfrm>
            <a:off x="214675" y="3510050"/>
            <a:ext cx="46398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These lineages should now (or soon) dominate the COVID-19 picture in Canada. </a:t>
            </a:r>
            <a:endParaRPr sz="1600" b="1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7000" y="1371850"/>
            <a:ext cx="3414074" cy="22475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568B4C-C744-C6AF-FE0A-3001D59FF65F}"/>
              </a:ext>
            </a:extLst>
          </p:cNvPr>
          <p:cNvSpPr/>
          <p:nvPr/>
        </p:nvSpPr>
        <p:spPr>
          <a:xfrm>
            <a:off x="255834" y="90407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dirty="0">
                <a:solidFill>
                  <a:schemeClr val="dk1"/>
                </a:solidFill>
                <a:latin typeface="Garamond" panose="02020404030301010803" pitchFamily="18" charset="0"/>
              </a:rPr>
              <a:t>GISAID data shared by Public Health labs across Canada allow us to track the spread of Omicron </a:t>
            </a:r>
            <a:r>
              <a:rPr lang="en-GB" dirty="0" err="1">
                <a:solidFill>
                  <a:schemeClr val="dk1"/>
                </a:solidFill>
                <a:latin typeface="Garamond" panose="02020404030301010803" pitchFamily="18" charset="0"/>
              </a:rPr>
              <a:t>sublineages</a:t>
            </a:r>
            <a:r>
              <a:rPr lang="en-GB" dirty="0">
                <a:solidFill>
                  <a:schemeClr val="dk1"/>
                </a:solidFill>
                <a:latin typeface="Garamond" panose="02020404030301010803" pitchFamily="18" charset="0"/>
              </a:rPr>
              <a:t> over time.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0856" y="1671053"/>
            <a:ext cx="3948178" cy="250905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/>
        </p:nvSpPr>
        <p:spPr>
          <a:xfrm>
            <a:off x="6903275" y="-528200"/>
            <a:ext cx="2247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What does this imply for case numbers?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br>
              <a:rPr lang="en-GB"/>
            </a:br>
            <a:br>
              <a:rPr lang="en-GB"/>
            </a:br>
            <a:endParaRPr/>
          </a:p>
        </p:txBody>
      </p:sp>
      <p:sp>
        <p:nvSpPr>
          <p:cNvPr id="255" name="Google Shape;255;p35"/>
          <p:cNvSpPr txBox="1"/>
          <p:nvPr/>
        </p:nvSpPr>
        <p:spPr>
          <a:xfrm>
            <a:off x="7061704" y="3162396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70+ (green) </a:t>
            </a:r>
            <a:endParaRPr sz="14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5"/>
          <p:cNvSpPr txBox="1"/>
          <p:nvPr/>
        </p:nvSpPr>
        <p:spPr>
          <a:xfrm>
            <a:off x="7061704" y="295805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&lt;70 (blue) </a:t>
            </a:r>
            <a:endParaRPr sz="1400" b="0" i="0" u="none" strike="noStrike" cap="non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5"/>
          <p:cNvSpPr/>
          <p:nvPr/>
        </p:nvSpPr>
        <p:spPr>
          <a:xfrm>
            <a:off x="7789" y="4752626"/>
            <a:ext cx="896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(S. Otto) </a:t>
            </a: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cases per day in 10-year age groups were downloaded from the </a:t>
            </a:r>
            <a:r>
              <a:rPr lang="en-GB" sz="1000" b="1" i="0" u="sng" strike="noStrike" cap="non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BCCDC COVID-19 data portal</a:t>
            </a:r>
            <a:r>
              <a:rPr lang="en-GB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Cubic spline fits to log-case data were obtained (curves)</a:t>
            </a:r>
            <a:r>
              <a:rPr lang="en-GB" sz="1000"/>
              <a:t> for those 70+ (green) or &lt;70 (blue)</a:t>
            </a: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GB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</a:t>
            </a: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GB" sz="1000"/>
              <a:t>Linear regression through log case counts among 70+ from last 14 days of data.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5"/>
          <p:cNvSpPr txBox="1"/>
          <p:nvPr/>
        </p:nvSpPr>
        <p:spPr>
          <a:xfrm>
            <a:off x="54750" y="1570350"/>
            <a:ext cx="28503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We’ll use case numbers observed in individuals aged 70+ to assess trends, as they have been more consistently tested.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59" name="Google Shape;25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150" y="117602"/>
            <a:ext cx="2999999" cy="18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/>
        </p:nvSpPr>
        <p:spPr>
          <a:xfrm>
            <a:off x="123175" y="3162400"/>
            <a:ext cx="2850300" cy="72837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9800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Cases among the 70+ age group are </a:t>
            </a:r>
            <a:r>
              <a:rPr lang="en-GB" sz="1600" b="1" dirty="0">
                <a:solidFill>
                  <a:srgbClr val="9800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significantly decreasing</a:t>
            </a:r>
            <a:r>
              <a:rPr lang="en-GB" sz="1600" dirty="0">
                <a:solidFill>
                  <a:srgbClr val="9800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*.</a:t>
            </a:r>
            <a:endParaRPr sz="1600" dirty="0">
              <a:latin typeface="Times New Roman" panose="02020603050405020304" pitchFamily="18" charset="0"/>
              <a:ea typeface="EB Garamond"/>
              <a:cs typeface="Times New Roman" panose="02020603050405020304" pitchFamily="18" charset="0"/>
              <a:sym typeface="EB Garamond"/>
            </a:endParaRPr>
          </a:p>
        </p:txBody>
      </p:sp>
      <p:sp>
        <p:nvSpPr>
          <p:cNvPr id="261" name="Google Shape;261;p35"/>
          <p:cNvSpPr txBox="1"/>
          <p:nvPr/>
        </p:nvSpPr>
        <p:spPr>
          <a:xfrm>
            <a:off x="3476223" y="1393325"/>
            <a:ext cx="20922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b="1">
                <a:solidFill>
                  <a:schemeClr val="dk1"/>
                </a:solidFill>
              </a:rPr>
              <a:t>British Columbia</a:t>
            </a:r>
            <a:endParaRPr/>
          </a:p>
        </p:txBody>
      </p:sp>
      <p:sp>
        <p:nvSpPr>
          <p:cNvPr id="262" name="Google Shape;262;p35"/>
          <p:cNvSpPr txBox="1"/>
          <p:nvPr/>
        </p:nvSpPr>
        <p:spPr>
          <a:xfrm>
            <a:off x="7061704" y="217480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Corrected case # (black)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550" y="1626625"/>
            <a:ext cx="3960000" cy="24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 txBox="1"/>
          <p:nvPr/>
        </p:nvSpPr>
        <p:spPr>
          <a:xfrm>
            <a:off x="6903275" y="-528200"/>
            <a:ext cx="2247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sp>
        <p:nvSpPr>
          <p:cNvPr id="286" name="Google Shape;286;p37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What does this imply for case numbers?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endParaRPr/>
          </a:p>
        </p:txBody>
      </p:sp>
      <p:sp>
        <p:nvSpPr>
          <p:cNvPr id="287" name="Google Shape;287;p37"/>
          <p:cNvSpPr txBox="1"/>
          <p:nvPr/>
        </p:nvSpPr>
        <p:spPr>
          <a:xfrm>
            <a:off x="151350" y="815550"/>
            <a:ext cx="4273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Fitting </a:t>
            </a:r>
            <a:r>
              <a:rPr lang="en-GB" sz="1600">
                <a:solidFill>
                  <a:schemeClr val="dk1"/>
                </a:solidFill>
              </a:rPr>
              <a:t>models of selection allows us to estimate frequency changes among variants.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88" name="Google Shape;288;p37"/>
          <p:cNvSpPr txBox="1"/>
          <p:nvPr/>
        </p:nvSpPr>
        <p:spPr>
          <a:xfrm>
            <a:off x="4572007" y="718650"/>
            <a:ext cx="4624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>
                <a:solidFill>
                  <a:schemeClr val="dk1"/>
                </a:solidFill>
              </a:rPr>
              <a:t>Multiplying by the </a:t>
            </a:r>
            <a:r>
              <a:rPr lang="en-GB" sz="1600">
                <a:solidFill>
                  <a:srgbClr val="6AA84F"/>
                </a:solidFill>
              </a:rPr>
              <a:t># of cases in those over 70 </a:t>
            </a:r>
            <a:r>
              <a:rPr lang="en-GB" sz="1600">
                <a:solidFill>
                  <a:schemeClr val="dk1"/>
                </a:solidFill>
              </a:rPr>
              <a:t>allows us to </a:t>
            </a:r>
            <a:r>
              <a:rPr lang="en-GB" sz="1600" b="1">
                <a:solidFill>
                  <a:schemeClr val="dk1"/>
                </a:solidFill>
              </a:rPr>
              <a:t>estimate</a:t>
            </a:r>
            <a:r>
              <a:rPr lang="en-GB" sz="1600">
                <a:solidFill>
                  <a:schemeClr val="dk1"/>
                </a:solidFill>
              </a:rPr>
              <a:t> growth in numbers of each Omicron sublineage.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89" name="Google Shape;289;p37"/>
          <p:cNvSpPr/>
          <p:nvPr/>
        </p:nvSpPr>
        <p:spPr>
          <a:xfrm>
            <a:off x="-57692" y="4708876"/>
            <a:ext cx="896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(S. Otto) </a:t>
            </a:r>
            <a:r>
              <a:rPr lang="en-GB" sz="1000">
                <a:solidFill>
                  <a:schemeClr val="dk1"/>
                </a:solidFill>
              </a:rPr>
              <a:t>Canadian metadata was downloaded from GISAID for the Omicron GRA clades</a:t>
            </a:r>
            <a:r>
              <a:rPr lang="en-GB" sz="1000"/>
              <a:t>. A model of selection was fit to the numbers of each type using maximum likelihood based on a trinomial distribution given the expected frequencies on each day. </a:t>
            </a:r>
            <a:r>
              <a:rPr lang="en-GB" sz="1000">
                <a:solidFill>
                  <a:srgbClr val="000000"/>
                </a:solidFill>
              </a:rPr>
              <a:t>Hessian matrix used to obtain confidence intervals.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54750" y="4051439"/>
            <a:ext cx="8966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lang="en-GB" sz="1600">
                <a:solidFill>
                  <a:srgbClr val="980000"/>
                </a:solidFill>
              </a:rPr>
              <a:t>While numbers of BA.1 and BA.2 are declining, </a:t>
            </a:r>
            <a:r>
              <a:rPr lang="en-GB" sz="1600" b="1">
                <a:solidFill>
                  <a:srgbClr val="980000"/>
                </a:solidFill>
              </a:rPr>
              <a:t>estimated numbers of BA.4 &amp; BA.5 (grouped together) are rising (</a:t>
            </a:r>
            <a:r>
              <a:rPr lang="en-GB" sz="1600" b="1" i="1">
                <a:solidFill>
                  <a:srgbClr val="980000"/>
                </a:solidFill>
              </a:rPr>
              <a:t>r</a:t>
            </a:r>
            <a:r>
              <a:rPr lang="en-GB" sz="1600" b="1">
                <a:solidFill>
                  <a:srgbClr val="980000"/>
                </a:solidFill>
              </a:rPr>
              <a:t> = +3.1%) in British Columbia.</a:t>
            </a:r>
            <a:endParaRPr sz="1600" b="1" i="0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7"/>
          <p:cNvSpPr txBox="1"/>
          <p:nvPr/>
        </p:nvSpPr>
        <p:spPr>
          <a:xfrm>
            <a:off x="5444645" y="2429725"/>
            <a:ext cx="119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5B0F00"/>
                </a:solidFill>
              </a:rPr>
              <a:t>BA.1</a:t>
            </a:r>
            <a:endParaRPr>
              <a:solidFill>
                <a:srgbClr val="5B0F00"/>
              </a:solidFill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5571100" y="3154325"/>
            <a:ext cx="119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A61C00"/>
                </a:solidFill>
              </a:rPr>
              <a:t>BA.1.1</a:t>
            </a:r>
            <a:endParaRPr>
              <a:solidFill>
                <a:srgbClr val="A61C00"/>
              </a:solidFill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7034145" y="3216325"/>
            <a:ext cx="119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CC0000"/>
                </a:solidFill>
              </a:rPr>
              <a:t>BA.2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94" name="Google Shape;294;p37"/>
          <p:cNvSpPr txBox="1"/>
          <p:nvPr/>
        </p:nvSpPr>
        <p:spPr>
          <a:xfrm>
            <a:off x="8357245" y="3490550"/>
            <a:ext cx="119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E69138"/>
                </a:solidFill>
              </a:rPr>
              <a:t>BA.4/5</a:t>
            </a:r>
            <a:endParaRPr>
              <a:solidFill>
                <a:srgbClr val="E69138"/>
              </a:solidFill>
            </a:endParaRPr>
          </a:p>
        </p:txBody>
      </p:sp>
      <p:pic>
        <p:nvPicPr>
          <p:cNvPr id="295" name="Google Shape;29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013" y="1452275"/>
            <a:ext cx="3960000" cy="26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476" y="2734400"/>
            <a:ext cx="3763499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175" y="429275"/>
            <a:ext cx="3712801" cy="23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974" y="429274"/>
            <a:ext cx="3712801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675" y="2734400"/>
            <a:ext cx="3779100" cy="23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/>
        </p:nvSpPr>
        <p:spPr>
          <a:xfrm>
            <a:off x="756000" y="503300"/>
            <a:ext cx="3957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305" name="Google Shape;305;p38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r>
              <a:rPr lang="en-GB"/>
              <a:t>Daily growth rates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endParaRPr/>
          </a:p>
        </p:txBody>
      </p:sp>
      <p:sp>
        <p:nvSpPr>
          <p:cNvPr id="306" name="Google Shape;306;p38"/>
          <p:cNvSpPr txBox="1"/>
          <p:nvPr/>
        </p:nvSpPr>
        <p:spPr>
          <a:xfrm>
            <a:off x="1047334" y="3281550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0F00"/>
                </a:solidFill>
              </a:rPr>
              <a:t>BA.1</a:t>
            </a:r>
            <a:endParaRPr>
              <a:solidFill>
                <a:srgbClr val="5B0F00"/>
              </a:solidFill>
            </a:endParaRPr>
          </a:p>
        </p:txBody>
      </p:sp>
      <p:sp>
        <p:nvSpPr>
          <p:cNvPr id="307" name="Google Shape;307;p38"/>
          <p:cNvSpPr txBox="1"/>
          <p:nvPr/>
        </p:nvSpPr>
        <p:spPr>
          <a:xfrm>
            <a:off x="1029795" y="4229675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A61C00"/>
                </a:solidFill>
              </a:rPr>
              <a:t>BA.1.1</a:t>
            </a:r>
            <a:endParaRPr>
              <a:solidFill>
                <a:srgbClr val="A61C00"/>
              </a:solidFill>
            </a:endParaRPr>
          </a:p>
        </p:txBody>
      </p:sp>
      <p:sp>
        <p:nvSpPr>
          <p:cNvPr id="308" name="Google Shape;308;p38"/>
          <p:cNvSpPr txBox="1"/>
          <p:nvPr/>
        </p:nvSpPr>
        <p:spPr>
          <a:xfrm>
            <a:off x="2707725" y="4422825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BA.2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309" name="Google Shape;309;p38"/>
          <p:cNvSpPr txBox="1"/>
          <p:nvPr/>
        </p:nvSpPr>
        <p:spPr>
          <a:xfrm>
            <a:off x="5350139" y="1741870"/>
            <a:ext cx="11973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0F00"/>
                </a:solidFill>
              </a:rPr>
              <a:t>BA.1</a:t>
            </a:r>
            <a:endParaRPr>
              <a:solidFill>
                <a:srgbClr val="5B0F00"/>
              </a:solidFill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0F00"/>
                </a:solidFill>
              </a:rPr>
              <a:t>&amp; BA.1.1</a:t>
            </a:r>
            <a:endParaRPr>
              <a:solidFill>
                <a:srgbClr val="5B0F00"/>
              </a:solidFill>
            </a:endParaRPr>
          </a:p>
        </p:txBody>
      </p:sp>
      <p:sp>
        <p:nvSpPr>
          <p:cNvPr id="310" name="Google Shape;310;p38"/>
          <p:cNvSpPr txBox="1"/>
          <p:nvPr/>
        </p:nvSpPr>
        <p:spPr>
          <a:xfrm>
            <a:off x="7039625" y="1956895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BA.2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311" name="Google Shape;311;p38"/>
          <p:cNvSpPr txBox="1"/>
          <p:nvPr/>
        </p:nvSpPr>
        <p:spPr>
          <a:xfrm>
            <a:off x="5439504" y="3950750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0F00"/>
                </a:solidFill>
              </a:rPr>
              <a:t>BA.1</a:t>
            </a:r>
            <a:endParaRPr>
              <a:solidFill>
                <a:srgbClr val="5B0F00"/>
              </a:solidFill>
            </a:endParaRPr>
          </a:p>
        </p:txBody>
      </p:sp>
      <p:sp>
        <p:nvSpPr>
          <p:cNvPr id="312" name="Google Shape;312;p38"/>
          <p:cNvSpPr txBox="1"/>
          <p:nvPr/>
        </p:nvSpPr>
        <p:spPr>
          <a:xfrm>
            <a:off x="5430263" y="4539650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A61C00"/>
                </a:solidFill>
              </a:rPr>
              <a:t>BA.1.1</a:t>
            </a:r>
            <a:endParaRPr>
              <a:solidFill>
                <a:srgbClr val="A61C00"/>
              </a:solidFill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6925850" y="4422825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BA.2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314" name="Google Shape;314;p38"/>
          <p:cNvSpPr txBox="1"/>
          <p:nvPr/>
        </p:nvSpPr>
        <p:spPr>
          <a:xfrm>
            <a:off x="7760825" y="2924000"/>
            <a:ext cx="11973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Quebec</a:t>
            </a:r>
            <a:r>
              <a:rPr lang="en-GB" sz="1600">
                <a:solidFill>
                  <a:srgbClr val="CC0000"/>
                </a:solidFill>
              </a:rPr>
              <a:t>     </a:t>
            </a:r>
            <a:r>
              <a:rPr lang="en-GB" sz="1600" i="1">
                <a:solidFill>
                  <a:srgbClr val="CC0000"/>
                </a:solidFill>
              </a:rPr>
              <a:t>r</a:t>
            </a:r>
            <a:r>
              <a:rPr lang="en-GB" sz="1600">
                <a:solidFill>
                  <a:srgbClr val="CC0000"/>
                </a:solidFill>
              </a:rPr>
              <a:t> = 5.5%</a:t>
            </a:r>
            <a:endParaRPr sz="1600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(12.5 day doubling)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315" name="Google Shape;315;p38"/>
          <p:cNvSpPr txBox="1"/>
          <p:nvPr/>
        </p:nvSpPr>
        <p:spPr>
          <a:xfrm>
            <a:off x="7821425" y="663450"/>
            <a:ext cx="1068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Alberta  </a:t>
            </a:r>
            <a:r>
              <a:rPr lang="en-GB" sz="1600">
                <a:solidFill>
                  <a:srgbClr val="CC0000"/>
                </a:solidFill>
              </a:rPr>
              <a:t>  </a:t>
            </a:r>
            <a:r>
              <a:rPr lang="en-GB" sz="1600" i="1">
                <a:solidFill>
                  <a:srgbClr val="CC0000"/>
                </a:solidFill>
              </a:rPr>
              <a:t>r</a:t>
            </a:r>
            <a:r>
              <a:rPr lang="en-GB" sz="1600">
                <a:solidFill>
                  <a:srgbClr val="CC0000"/>
                </a:solidFill>
              </a:rPr>
              <a:t> = 4.9%</a:t>
            </a:r>
            <a:endParaRPr sz="1600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(14 day doubling)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316" name="Google Shape;316;p38"/>
          <p:cNvSpPr txBox="1"/>
          <p:nvPr/>
        </p:nvSpPr>
        <p:spPr>
          <a:xfrm>
            <a:off x="3054225" y="663450"/>
            <a:ext cx="1068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BC        </a:t>
            </a:r>
            <a:r>
              <a:rPr lang="en-GB" sz="1600">
                <a:solidFill>
                  <a:srgbClr val="CC0000"/>
                </a:solidFill>
              </a:rPr>
              <a:t>  </a:t>
            </a:r>
            <a:r>
              <a:rPr lang="en-GB" sz="1600" i="1">
                <a:solidFill>
                  <a:srgbClr val="CC0000"/>
                </a:solidFill>
              </a:rPr>
              <a:t>r</a:t>
            </a:r>
            <a:r>
              <a:rPr lang="en-GB" sz="1600">
                <a:solidFill>
                  <a:srgbClr val="CC0000"/>
                </a:solidFill>
              </a:rPr>
              <a:t> = 3.1%</a:t>
            </a:r>
            <a:endParaRPr sz="1600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(23 day doubling)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317" name="Google Shape;317;p38"/>
          <p:cNvSpPr txBox="1"/>
          <p:nvPr/>
        </p:nvSpPr>
        <p:spPr>
          <a:xfrm>
            <a:off x="3140375" y="2924000"/>
            <a:ext cx="1068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Ontario  </a:t>
            </a:r>
            <a:r>
              <a:rPr lang="en-GB" sz="1600">
                <a:solidFill>
                  <a:srgbClr val="CC0000"/>
                </a:solidFill>
              </a:rPr>
              <a:t>  </a:t>
            </a:r>
            <a:r>
              <a:rPr lang="en-GB" sz="1600" i="1">
                <a:solidFill>
                  <a:srgbClr val="CC0000"/>
                </a:solidFill>
              </a:rPr>
              <a:t>r</a:t>
            </a:r>
            <a:r>
              <a:rPr lang="en-GB" sz="1600">
                <a:solidFill>
                  <a:srgbClr val="CC0000"/>
                </a:solidFill>
              </a:rPr>
              <a:t> = 6.3%</a:t>
            </a:r>
            <a:endParaRPr sz="1600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(11 day doubling)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318" name="Google Shape;318;p38"/>
          <p:cNvSpPr txBox="1"/>
          <p:nvPr/>
        </p:nvSpPr>
        <p:spPr>
          <a:xfrm>
            <a:off x="5077505" y="581675"/>
            <a:ext cx="3957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319" name="Google Shape;319;p38"/>
          <p:cNvSpPr txBox="1"/>
          <p:nvPr/>
        </p:nvSpPr>
        <p:spPr>
          <a:xfrm>
            <a:off x="756000" y="2765525"/>
            <a:ext cx="3957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320" name="Google Shape;320;p38"/>
          <p:cNvSpPr txBox="1"/>
          <p:nvPr/>
        </p:nvSpPr>
        <p:spPr>
          <a:xfrm>
            <a:off x="5125675" y="2847800"/>
            <a:ext cx="3957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321" name="Google Shape;321;p38"/>
          <p:cNvSpPr txBox="1"/>
          <p:nvPr/>
        </p:nvSpPr>
        <p:spPr>
          <a:xfrm>
            <a:off x="1196170" y="1232300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0F00"/>
                </a:solidFill>
              </a:rPr>
              <a:t>BA.1</a:t>
            </a:r>
            <a:endParaRPr>
              <a:solidFill>
                <a:srgbClr val="5B0F00"/>
              </a:solidFill>
            </a:endParaRPr>
          </a:p>
        </p:txBody>
      </p:sp>
      <p:sp>
        <p:nvSpPr>
          <p:cNvPr id="322" name="Google Shape;322;p38"/>
          <p:cNvSpPr txBox="1"/>
          <p:nvPr/>
        </p:nvSpPr>
        <p:spPr>
          <a:xfrm>
            <a:off x="1322625" y="1956900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A61C00"/>
                </a:solidFill>
              </a:rPr>
              <a:t>BA.1.1</a:t>
            </a:r>
            <a:endParaRPr>
              <a:solidFill>
                <a:srgbClr val="A61C00"/>
              </a:solidFill>
            </a:endParaRPr>
          </a:p>
        </p:txBody>
      </p:sp>
      <p:sp>
        <p:nvSpPr>
          <p:cNvPr id="323" name="Google Shape;323;p38"/>
          <p:cNvSpPr txBox="1"/>
          <p:nvPr/>
        </p:nvSpPr>
        <p:spPr>
          <a:xfrm>
            <a:off x="2785670" y="2018900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BA.2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324" name="Google Shape;324;p38"/>
          <p:cNvSpPr txBox="1"/>
          <p:nvPr/>
        </p:nvSpPr>
        <p:spPr>
          <a:xfrm>
            <a:off x="4108770" y="2293125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69138"/>
                </a:solidFill>
              </a:rPr>
              <a:t>BA.4/5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325" name="Google Shape;325;p38"/>
          <p:cNvSpPr txBox="1"/>
          <p:nvPr/>
        </p:nvSpPr>
        <p:spPr>
          <a:xfrm>
            <a:off x="756000" y="2903615"/>
            <a:ext cx="3957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326" name="Google Shape;326;p38"/>
          <p:cNvSpPr txBox="1"/>
          <p:nvPr/>
        </p:nvSpPr>
        <p:spPr>
          <a:xfrm>
            <a:off x="4108770" y="4573050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69138"/>
                </a:solidFill>
              </a:rPr>
              <a:t>BA.4/5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327" name="Google Shape;327;p38"/>
          <p:cNvSpPr txBox="1"/>
          <p:nvPr/>
        </p:nvSpPr>
        <p:spPr>
          <a:xfrm>
            <a:off x="8465520" y="2280900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69138"/>
                </a:solidFill>
              </a:rPr>
              <a:t>BA.4/5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328" name="Google Shape;328;p38"/>
          <p:cNvSpPr txBox="1"/>
          <p:nvPr/>
        </p:nvSpPr>
        <p:spPr>
          <a:xfrm>
            <a:off x="8465520" y="4560825"/>
            <a:ext cx="119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69138"/>
                </a:solidFill>
              </a:rPr>
              <a:t>BA.4/5</a:t>
            </a:r>
            <a:endParaRPr>
              <a:solidFill>
                <a:srgbClr val="E69138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The Third Omicron Wave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br>
              <a:rPr lang="en-GB"/>
            </a:br>
            <a:br>
              <a:rPr lang="en-GB"/>
            </a:br>
            <a:endParaRPr/>
          </a:p>
        </p:txBody>
      </p:sp>
      <p:pic>
        <p:nvPicPr>
          <p:cNvPr id="349" name="Google Shape;3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275" y="234250"/>
            <a:ext cx="2490475" cy="15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57;p42">
            <a:extLst>
              <a:ext uri="{FF2B5EF4-FFF2-40B4-BE49-F238E27FC236}">
                <a16:creationId xmlns:a16="http://schemas.microsoft.com/office/drawing/2014/main" id="{2F3B4DBA-38F3-065B-B699-E85978759E64}"/>
              </a:ext>
            </a:extLst>
          </p:cNvPr>
          <p:cNvSpPr txBox="1"/>
          <p:nvPr/>
        </p:nvSpPr>
        <p:spPr>
          <a:xfrm>
            <a:off x="207149" y="717675"/>
            <a:ext cx="8668493" cy="2396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above projections indicate that </a:t>
            </a: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case numbers should start rising		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around July 1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, driven by a BA.4 &amp; BA.5 wave.  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This third Omicron wave should </a:t>
            </a: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peak about 4-8 weeks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afterwards.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lang="en-GB"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" name="Google Shape;359;p42">
            <a:extLst>
              <a:ext uri="{FF2B5EF4-FFF2-40B4-BE49-F238E27FC236}">
                <a16:creationId xmlns:a16="http://schemas.microsoft.com/office/drawing/2014/main" id="{CFF34B91-80B2-0EC2-192B-5DD7922DECD5}"/>
              </a:ext>
            </a:extLst>
          </p:cNvPr>
          <p:cNvSpPr txBox="1"/>
          <p:nvPr/>
        </p:nvSpPr>
        <p:spPr>
          <a:xfrm>
            <a:off x="3419061" y="1873448"/>
            <a:ext cx="2246243" cy="48215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9800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Fairly high confidence</a:t>
            </a:r>
            <a:endParaRPr sz="1600" dirty="0">
              <a:latin typeface="Times New Roman" panose="02020603050405020304" pitchFamily="18" charset="0"/>
              <a:ea typeface="EB Garamond"/>
              <a:cs typeface="Times New Roman" panose="02020603050405020304" pitchFamily="18" charset="0"/>
              <a:sym typeface="EB Garamon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  <p:sp>
        <p:nvSpPr>
          <p:cNvPr id="356" name="Google Shape;356;p42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The Third Omicron Wave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br>
              <a:rPr lang="en-GB"/>
            </a:br>
            <a:br>
              <a:rPr lang="en-GB"/>
            </a:br>
            <a:endParaRPr/>
          </a:p>
        </p:txBody>
      </p:sp>
      <p:sp>
        <p:nvSpPr>
          <p:cNvPr id="357" name="Google Shape;357;p42"/>
          <p:cNvSpPr txBox="1"/>
          <p:nvPr/>
        </p:nvSpPr>
        <p:spPr>
          <a:xfrm>
            <a:off x="207149" y="717675"/>
            <a:ext cx="8668493" cy="4300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above projections indicate that </a:t>
            </a: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case numbers should start rising	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around July 1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, driven by a BA.4 &amp; BA.5 wave.  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This third Omicron wave should </a:t>
            </a: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peak about 4-8 weeks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afterwards.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</a:t>
            </a: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height &amp; impact of this peak is challenging to predict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, depending on the interplay of many factors: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AutoNum type="arabicPeriod"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Antibody levels</a:t>
            </a:r>
            <a:endParaRPr lang="en-GB"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AutoNum type="arabicPeriod"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Efficacy of neutralizing antibodies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AutoNum type="arabicPeriod"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Virulence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of BA.4 &amp; BA.5</a:t>
            </a:r>
          </a:p>
          <a:p>
            <a:pPr marL="457200" indent="-330200">
              <a:lnSpc>
                <a:spcPct val="115000"/>
              </a:lnSpc>
              <a:buClr>
                <a:schemeClr val="dk1"/>
              </a:buClr>
              <a:buSzPts val="1600"/>
              <a:buFont typeface="EB Garamond"/>
              <a:buAutoNum type="arabicPeriod"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Public health measures 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GB"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lang="en-GB"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58" name="Google Shape;35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275" y="234250"/>
            <a:ext cx="2490475" cy="15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2"/>
          <p:cNvSpPr txBox="1"/>
          <p:nvPr/>
        </p:nvSpPr>
        <p:spPr>
          <a:xfrm>
            <a:off x="3554850" y="4210275"/>
            <a:ext cx="2034300" cy="48215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9800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No confidence</a:t>
            </a:r>
            <a:endParaRPr sz="1600">
              <a:latin typeface="Times New Roman" panose="02020603050405020304" pitchFamily="18" charset="0"/>
              <a:ea typeface="EB Garamond"/>
              <a:cs typeface="Times New Roman" panose="02020603050405020304" pitchFamily="18" charset="0"/>
              <a:sym typeface="EB Garamond"/>
            </a:endParaRPr>
          </a:p>
        </p:txBody>
      </p:sp>
      <p:sp>
        <p:nvSpPr>
          <p:cNvPr id="12" name="Google Shape;359;p42">
            <a:extLst>
              <a:ext uri="{FF2B5EF4-FFF2-40B4-BE49-F238E27FC236}">
                <a16:creationId xmlns:a16="http://schemas.microsoft.com/office/drawing/2014/main" id="{37BBA600-74A0-5471-AD88-B279A785436C}"/>
              </a:ext>
            </a:extLst>
          </p:cNvPr>
          <p:cNvSpPr txBox="1"/>
          <p:nvPr/>
        </p:nvSpPr>
        <p:spPr>
          <a:xfrm>
            <a:off x="3419061" y="1873448"/>
            <a:ext cx="2246243" cy="48215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980000"/>
                </a:solidFill>
                <a:latin typeface="Times New Roman" panose="02020603050405020304" pitchFamily="18" charset="0"/>
                <a:ea typeface="EB Garamond"/>
                <a:cs typeface="Times New Roman" panose="02020603050405020304" pitchFamily="18" charset="0"/>
                <a:sym typeface="EB Garamond"/>
              </a:rPr>
              <a:t>Fairly high confidence</a:t>
            </a:r>
            <a:endParaRPr sz="1600" dirty="0">
              <a:latin typeface="Times New Roman" panose="02020603050405020304" pitchFamily="18" charset="0"/>
              <a:ea typeface="EB Garamond"/>
              <a:cs typeface="Times New Roman" panose="02020603050405020304" pitchFamily="18" charset="0"/>
              <a:sym typeface="EB Garamon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  <p:sp>
        <p:nvSpPr>
          <p:cNvPr id="370" name="Google Shape;370;p43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Factors determining the height of the BA.4/BA.5 wave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br>
              <a:rPr lang="en-GB"/>
            </a:br>
            <a:br>
              <a:rPr lang="en-GB"/>
            </a:br>
            <a:endParaRPr/>
          </a:p>
        </p:txBody>
      </p:sp>
      <p:pic>
        <p:nvPicPr>
          <p:cNvPr id="371" name="Google Shape;3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776" y="581675"/>
            <a:ext cx="6479373" cy="456182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3"/>
          <p:cNvSpPr txBox="1"/>
          <p:nvPr/>
        </p:nvSpPr>
        <p:spPr>
          <a:xfrm>
            <a:off x="114050" y="699450"/>
            <a:ext cx="2519700" cy="20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1. Antibody levels </a:t>
            </a:r>
            <a:endParaRPr sz="16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COVID-19 Immunity Task Force &amp; Canadian Blood Services data suggests high standing levels of spike antibodies in all age groups (blood donations through mid-May 2022).</a:t>
            </a:r>
            <a:endParaRPr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" name="Google Shape;454;p47">
            <a:extLst>
              <a:ext uri="{FF2B5EF4-FFF2-40B4-BE49-F238E27FC236}">
                <a16:creationId xmlns:a16="http://schemas.microsoft.com/office/drawing/2014/main" id="{AD19B2D0-5909-633B-7259-C87E1B0DEFF3}"/>
              </a:ext>
            </a:extLst>
          </p:cNvPr>
          <p:cNvSpPr txBox="1"/>
          <p:nvPr/>
        </p:nvSpPr>
        <p:spPr>
          <a:xfrm>
            <a:off x="278525" y="4595125"/>
            <a:ext cx="2171400" cy="46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Good news</a:t>
            </a:r>
            <a:endParaRPr sz="1800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  <p:sp>
        <p:nvSpPr>
          <p:cNvPr id="446" name="Google Shape;446;p47"/>
          <p:cNvSpPr txBox="1"/>
          <p:nvPr/>
        </p:nvSpPr>
        <p:spPr>
          <a:xfrm>
            <a:off x="114050" y="699450"/>
            <a:ext cx="8599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2. Efficacy of neutralizing antibodies: </a:t>
            </a:r>
            <a:r>
              <a:rPr lang="en-GB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ability of these antibodies to neutralize SARS-CoV-2 and prevent infection is substantially compromised for BA.4 &amp; BA.5.</a:t>
            </a:r>
            <a:endParaRPr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47" name="Google Shape;447;p47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Factors determining the height of the BA.4/BA.5 wave</a:t>
            </a:r>
            <a:endParaRPr/>
          </a:p>
        </p:txBody>
      </p:sp>
      <p:pic>
        <p:nvPicPr>
          <p:cNvPr id="448" name="Google Shape;4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150" y="1566150"/>
            <a:ext cx="7617937" cy="349227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7"/>
          <p:cNvSpPr txBox="1"/>
          <p:nvPr/>
        </p:nvSpPr>
        <p:spPr>
          <a:xfrm>
            <a:off x="6372600" y="48348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13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Hachmann et al, (2022) NEJM</a:t>
            </a:r>
            <a:endParaRPr/>
          </a:p>
        </p:txBody>
      </p:sp>
      <p:sp>
        <p:nvSpPr>
          <p:cNvPr id="450" name="Google Shape;450;p47"/>
          <p:cNvSpPr/>
          <p:nvPr/>
        </p:nvSpPr>
        <p:spPr>
          <a:xfrm rot="3510837">
            <a:off x="3484972" y="2083256"/>
            <a:ext cx="649063" cy="393605"/>
          </a:xfrm>
          <a:prstGeom prst="ellipse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7"/>
          <p:cNvSpPr/>
          <p:nvPr/>
        </p:nvSpPr>
        <p:spPr>
          <a:xfrm rot="2080382">
            <a:off x="6498970" y="1983499"/>
            <a:ext cx="737222" cy="459447"/>
          </a:xfrm>
          <a:prstGeom prst="ellipse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7"/>
          <p:cNvSpPr txBox="1"/>
          <p:nvPr/>
        </p:nvSpPr>
        <p:spPr>
          <a:xfrm>
            <a:off x="7132899" y="1896299"/>
            <a:ext cx="191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980000"/>
                </a:solidFill>
              </a:rPr>
              <a:t>Omicron infection &amp; vaccination (26/27)</a:t>
            </a:r>
            <a:endParaRPr sz="1100">
              <a:solidFill>
                <a:srgbClr val="980000"/>
              </a:solidFill>
            </a:endParaRPr>
          </a:p>
        </p:txBody>
      </p:sp>
      <p:sp>
        <p:nvSpPr>
          <p:cNvPr id="453" name="Google Shape;453;p47"/>
          <p:cNvSpPr txBox="1"/>
          <p:nvPr/>
        </p:nvSpPr>
        <p:spPr>
          <a:xfrm>
            <a:off x="1572225" y="1890875"/>
            <a:ext cx="191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980000"/>
                </a:solidFill>
              </a:rPr>
              <a:t>Booster</a:t>
            </a:r>
            <a:endParaRPr sz="1100">
              <a:solidFill>
                <a:srgbClr val="98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980000"/>
                </a:solidFill>
              </a:rPr>
              <a:t>(two weeks ago)</a:t>
            </a:r>
            <a:endParaRPr sz="1100">
              <a:solidFill>
                <a:srgbClr val="980000"/>
              </a:solidFill>
            </a:endParaRPr>
          </a:p>
        </p:txBody>
      </p:sp>
      <p:sp>
        <p:nvSpPr>
          <p:cNvPr id="454" name="Google Shape;454;p47"/>
          <p:cNvSpPr txBox="1"/>
          <p:nvPr/>
        </p:nvSpPr>
        <p:spPr>
          <a:xfrm>
            <a:off x="278525" y="4595125"/>
            <a:ext cx="2171400" cy="46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Bad news</a:t>
            </a:r>
            <a:endParaRPr sz="1800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  <p:sp>
        <p:nvSpPr>
          <p:cNvPr id="492" name="Google Shape;492;p51"/>
          <p:cNvSpPr txBox="1"/>
          <p:nvPr/>
        </p:nvSpPr>
        <p:spPr>
          <a:xfrm>
            <a:off x="114050" y="699450"/>
            <a:ext cx="8599200" cy="570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3. Virulence: 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Currently have no clear indication of the relative virulence of BA.1-BA.5</a:t>
            </a:r>
            <a:endParaRPr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93" name="Google Shape;493;p51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Factors determining the height of the BA.4/BA.5 wave</a:t>
            </a:r>
            <a:endParaRPr/>
          </a:p>
        </p:txBody>
      </p:sp>
      <p:sp>
        <p:nvSpPr>
          <p:cNvPr id="494" name="Google Shape;494;p51"/>
          <p:cNvSpPr txBox="1"/>
          <p:nvPr/>
        </p:nvSpPr>
        <p:spPr>
          <a:xfrm>
            <a:off x="278525" y="4595125"/>
            <a:ext cx="2171400" cy="46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Uncertain news</a:t>
            </a:r>
            <a:endParaRPr sz="180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495" name="Google Shape;49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1150" y="1187200"/>
            <a:ext cx="4428937" cy="37081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1"/>
          <p:cNvSpPr txBox="1"/>
          <p:nvPr/>
        </p:nvSpPr>
        <p:spPr>
          <a:xfrm rot="-2342030">
            <a:off x="3727977" y="991088"/>
            <a:ext cx="3000099" cy="43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Alpha</a:t>
            </a:r>
            <a:endParaRPr/>
          </a:p>
        </p:txBody>
      </p:sp>
      <p:sp>
        <p:nvSpPr>
          <p:cNvPr id="497" name="Google Shape;497;p51"/>
          <p:cNvSpPr txBox="1"/>
          <p:nvPr/>
        </p:nvSpPr>
        <p:spPr>
          <a:xfrm rot="-1076310">
            <a:off x="5504117" y="2656920"/>
            <a:ext cx="3000039" cy="430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Delta</a:t>
            </a:r>
            <a:endParaRPr/>
          </a:p>
        </p:txBody>
      </p:sp>
      <p:sp>
        <p:nvSpPr>
          <p:cNvPr id="498" name="Google Shape;498;p51"/>
          <p:cNvSpPr txBox="1"/>
          <p:nvPr/>
        </p:nvSpPr>
        <p:spPr>
          <a:xfrm rot="2169705">
            <a:off x="6348203" y="4249808"/>
            <a:ext cx="3000169" cy="43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Omicron</a:t>
            </a:r>
            <a:endParaRPr/>
          </a:p>
        </p:txBody>
      </p:sp>
      <p:sp>
        <p:nvSpPr>
          <p:cNvPr id="499" name="Google Shape;499;p51"/>
          <p:cNvSpPr txBox="1"/>
          <p:nvPr/>
        </p:nvSpPr>
        <p:spPr>
          <a:xfrm rot="3429421">
            <a:off x="4263286" y="3010287"/>
            <a:ext cx="2999786" cy="4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Vaccine rollout</a:t>
            </a:r>
            <a:endParaRPr/>
          </a:p>
        </p:txBody>
      </p:sp>
      <p:sp>
        <p:nvSpPr>
          <p:cNvPr id="500" name="Google Shape;500;p51"/>
          <p:cNvSpPr txBox="1"/>
          <p:nvPr/>
        </p:nvSpPr>
        <p:spPr>
          <a:xfrm rot="-2395993">
            <a:off x="7139233" y="2825655"/>
            <a:ext cx="3000027" cy="570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dirty="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???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501" name="Google Shape;501;p51"/>
          <p:cNvSpPr txBox="1"/>
          <p:nvPr/>
        </p:nvSpPr>
        <p:spPr>
          <a:xfrm>
            <a:off x="364975" y="1755150"/>
            <a:ext cx="3113400" cy="208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 its </a:t>
            </a:r>
            <a:r>
              <a:rPr lang="en-GB" sz="1600" u="sng" dirty="0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43 technical briefing,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the UK Health Security Agency reported model estimates of hospitalization rate per infection (IHR) over time.  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Recent data shows an uptick:       </a:t>
            </a:r>
            <a:r>
              <a:rPr lang="en-GB" sz="1600" dirty="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BA.4 &amp; BA.5 or waning immunity?</a:t>
            </a:r>
            <a:endParaRPr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  <p:sp>
        <p:nvSpPr>
          <p:cNvPr id="460" name="Google Shape;460;p48"/>
          <p:cNvSpPr txBox="1"/>
          <p:nvPr/>
        </p:nvSpPr>
        <p:spPr>
          <a:xfrm>
            <a:off x="114050" y="623250"/>
            <a:ext cx="8599200" cy="570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4. Public health measures: 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Lowest since the pandemic began and little appetite</a:t>
            </a:r>
            <a:endParaRPr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1" name="Google Shape;461;p48"/>
          <p:cNvSpPr txBox="1">
            <a:spLocks noGrp="1"/>
          </p:cNvSpPr>
          <p:nvPr>
            <p:ph type="title" idx="4294967295"/>
          </p:nvPr>
        </p:nvSpPr>
        <p:spPr>
          <a:xfrm>
            <a:off x="54750" y="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Factors determining the height of the BA.4/BA.5 wave</a:t>
            </a:r>
            <a:endParaRPr/>
          </a:p>
        </p:txBody>
      </p:sp>
      <p:sp>
        <p:nvSpPr>
          <p:cNvPr id="462" name="Google Shape;462;p48"/>
          <p:cNvSpPr txBox="1"/>
          <p:nvPr/>
        </p:nvSpPr>
        <p:spPr>
          <a:xfrm>
            <a:off x="278525" y="4595125"/>
            <a:ext cx="2171400" cy="46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Not great news</a:t>
            </a:r>
            <a:endParaRPr sz="180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463" name="Google Shape;4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625" y="1286938"/>
            <a:ext cx="6508974" cy="307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5271" y="825850"/>
            <a:ext cx="1798479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B364A-13B3-0E4A-AAB4-6DE2FF89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0" y="0"/>
            <a:ext cx="836699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765FB6-9338-254A-911B-FA6989721C89}"/>
              </a:ext>
            </a:extLst>
          </p:cNvPr>
          <p:cNvSpPr/>
          <p:nvPr/>
        </p:nvSpPr>
        <p:spPr>
          <a:xfrm>
            <a:off x="6405114" y="4659467"/>
            <a:ext cx="22429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nextstrain.org</a:t>
            </a:r>
            <a:r>
              <a:rPr lang="en-US" sz="1050" dirty="0"/>
              <a:t>/</a:t>
            </a:r>
            <a:r>
              <a:rPr lang="en-US" sz="1050" dirty="0" err="1"/>
              <a:t>ncov?l</a:t>
            </a:r>
            <a:r>
              <a:rPr lang="en-US" sz="1050" dirty="0"/>
              <a:t>=radial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415F3-7114-0045-A3FF-6FD10E340DB8}"/>
              </a:ext>
            </a:extLst>
          </p:cNvPr>
          <p:cNvSpPr/>
          <p:nvPr/>
        </p:nvSpPr>
        <p:spPr>
          <a:xfrm>
            <a:off x="3737640" y="420096"/>
            <a:ext cx="198002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dirty="0" err="1"/>
              <a:t>Nextstrain.org</a:t>
            </a:r>
            <a:endParaRPr lang="en-US" sz="22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2500F1-3F63-A648-8A4B-634D820C7A16}"/>
              </a:ext>
            </a:extLst>
          </p:cNvPr>
          <p:cNvSpPr/>
          <p:nvPr/>
        </p:nvSpPr>
        <p:spPr>
          <a:xfrm>
            <a:off x="1863588" y="2253296"/>
            <a:ext cx="5631494" cy="107721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Within weeks after the initial reports emerging from Wuhan, China, of a new respiratory illness in December 2019, scientists had already started searching for signatures of adaptation to humans within the genomes of SARS-CoV-2.</a:t>
            </a:r>
            <a:r>
              <a:rPr lang="en-CA" sz="1600" dirty="0">
                <a:latin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3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2"/>
          <p:cNvSpPr txBox="1"/>
          <p:nvPr/>
        </p:nvSpPr>
        <p:spPr>
          <a:xfrm>
            <a:off x="137625" y="1499150"/>
            <a:ext cx="7650900" cy="30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Prepare the public: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We are at the start of the BA.4/BA.5 wave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Encourage boosters:  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Don’t wait for the bivalent vaccines (Wuhan &amp; Omicron) 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EB Garamond"/>
              <a:buChar char="●"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Omicron-specific booster from Moderna shows just a </a:t>
            </a: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slight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difference relative to prototype booster, which may have little real-world relevance to vaccine effectiveness (e.g., only 1.75 difference in neutralizing geometric mean </a:t>
            </a:r>
            <a:r>
              <a:rPr lang="en-GB" sz="16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titer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ratio between boosting with mRNA-1273.214 vs mRNA-1273 [</a:t>
            </a:r>
            <a:r>
              <a:rPr lang="en-GB" sz="1600" u="sng" dirty="0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3"/>
              </a:rPr>
              <a:t>Moderna June 8 2022 press release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].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Char char="●"/>
            </a:pP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Prioritize bivalent vaccine for immunologically naive individual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Globally prioritize treatment</a:t>
            </a:r>
            <a:r>
              <a:rPr lang="en-GB" sz="16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of those suffering persistent infections</a:t>
            </a:r>
            <a:endParaRPr sz="16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07" name="Google Shape;507;p52"/>
          <p:cNvSpPr txBox="1"/>
          <p:nvPr/>
        </p:nvSpPr>
        <p:spPr>
          <a:xfrm>
            <a:off x="5714045" y="4336150"/>
            <a:ext cx="3102000" cy="61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7889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EB Garamond"/>
              <a:buChar char="●"/>
            </a:pPr>
            <a:r>
              <a:rPr lang="en-GB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2-3% of population </a:t>
            </a:r>
            <a:r>
              <a:rPr lang="en-GB" u="sng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immunosuppressed</a:t>
            </a:r>
            <a:r>
              <a:rPr lang="en-GB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9999" lvl="0" indent="-178899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EB Garamond"/>
              <a:buChar char="●"/>
            </a:pPr>
            <a:r>
              <a:rPr lang="en-GB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40M+ living with </a:t>
            </a:r>
            <a:r>
              <a:rPr lang="en-GB" u="sng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HIV/AIDS</a:t>
            </a:r>
            <a:endParaRPr sz="150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508" name="Google Shape;508;p52" descr="Coins and Canada - 1 cent 2007 - Canadian coins price guide, value, errors  and varieti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575" y="158450"/>
            <a:ext cx="1976775" cy="98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5650" y="319875"/>
            <a:ext cx="4219576" cy="118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0" name="Google Shape;510;p52"/>
          <p:cNvCxnSpPr/>
          <p:nvPr/>
        </p:nvCxnSpPr>
        <p:spPr>
          <a:xfrm rot="10800000" flipH="1">
            <a:off x="6810050" y="1568750"/>
            <a:ext cx="360000" cy="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Google Shape;958;p54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3279367" y="291085"/>
            <a:ext cx="585246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477" y="4344608"/>
            <a:ext cx="4644675" cy="798892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54"/>
          <p:cNvSpPr txBox="1">
            <a:spLocks noGrp="1"/>
          </p:cNvSpPr>
          <p:nvPr>
            <p:ph type="title"/>
          </p:nvPr>
        </p:nvSpPr>
        <p:spPr>
          <a:xfrm>
            <a:off x="689462" y="23561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 you</a:t>
            </a:r>
            <a:endParaRPr dirty="0"/>
          </a:p>
        </p:txBody>
      </p:sp>
      <p:sp>
        <p:nvSpPr>
          <p:cNvPr id="961" name="Google Shape;96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CFF81B-B6D4-9645-AE54-6E3CA2F16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445" y="3015577"/>
            <a:ext cx="1445294" cy="1445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70241-B03B-7049-BDD8-26BA0133D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62" y="3327358"/>
            <a:ext cx="1628775" cy="695325"/>
          </a:xfrm>
          <a:prstGeom prst="rect">
            <a:avLst/>
          </a:prstGeom>
        </p:spPr>
      </p:pic>
      <p:pic>
        <p:nvPicPr>
          <p:cNvPr id="11" name="Google Shape;63;p14">
            <a:extLst>
              <a:ext uri="{FF2B5EF4-FFF2-40B4-BE49-F238E27FC236}">
                <a16:creationId xmlns:a16="http://schemas.microsoft.com/office/drawing/2014/main" id="{088F0E54-1877-4348-8C62-CCD0CAFA092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477" y="494279"/>
            <a:ext cx="3931629" cy="20418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5;p14">
            <a:extLst>
              <a:ext uri="{FF2B5EF4-FFF2-40B4-BE49-F238E27FC236}">
                <a16:creationId xmlns:a16="http://schemas.microsoft.com/office/drawing/2014/main" id="{872BD1A6-FE80-1742-977E-8C795F3EC293}"/>
              </a:ext>
            </a:extLst>
          </p:cNvPr>
          <p:cNvSpPr txBox="1"/>
          <p:nvPr/>
        </p:nvSpPr>
        <p:spPr>
          <a:xfrm>
            <a:off x="2168246" y="2229113"/>
            <a:ext cx="20654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https://bccovid-19group.ca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0A1B8-F04C-1E44-A392-F55E5372E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59" y="0"/>
            <a:ext cx="6913129" cy="51435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6689808-464F-6E43-BD51-C3851CC9324A}"/>
              </a:ext>
            </a:extLst>
          </p:cNvPr>
          <p:cNvSpPr/>
          <p:nvPr/>
        </p:nvSpPr>
        <p:spPr>
          <a:xfrm>
            <a:off x="6405114" y="4814744"/>
            <a:ext cx="22429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nextstrain.org</a:t>
            </a:r>
            <a:r>
              <a:rPr lang="en-US" sz="1050" dirty="0"/>
              <a:t>/</a:t>
            </a:r>
            <a:r>
              <a:rPr lang="en-US" sz="1050" dirty="0" err="1"/>
              <a:t>ncov?l</a:t>
            </a:r>
            <a:r>
              <a:rPr lang="en-US" sz="1050" dirty="0"/>
              <a:t>=radial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0D6480-A628-5B46-98B5-9CB543F3CD8E}"/>
              </a:ext>
            </a:extLst>
          </p:cNvPr>
          <p:cNvGrpSpPr/>
          <p:nvPr/>
        </p:nvGrpSpPr>
        <p:grpSpPr>
          <a:xfrm>
            <a:off x="5070023" y="514350"/>
            <a:ext cx="4156698" cy="1146520"/>
            <a:chOff x="6760029" y="685800"/>
            <a:chExt cx="5542263" cy="15286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F706BA-FC20-0540-81E8-3C4C7D318916}"/>
                </a:ext>
              </a:extLst>
            </p:cNvPr>
            <p:cNvSpPr/>
            <p:nvPr/>
          </p:nvSpPr>
          <p:spPr>
            <a:xfrm>
              <a:off x="8540151" y="1691273"/>
              <a:ext cx="37621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50" dirty="0">
                  <a:solidFill>
                    <a:srgbClr val="FF0000"/>
                  </a:solidFill>
                </a:rPr>
                <a:t>~11,000,000 genomes!!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AB3B464-52EE-004C-9F4E-DB8C4296E2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60029" y="685800"/>
              <a:ext cx="1780123" cy="11090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E96E4B-B187-4A45-B348-3061DF97CA8A}"/>
              </a:ext>
            </a:extLst>
          </p:cNvPr>
          <p:cNvGrpSpPr/>
          <p:nvPr/>
        </p:nvGrpSpPr>
        <p:grpSpPr>
          <a:xfrm>
            <a:off x="81478" y="2702247"/>
            <a:ext cx="4846207" cy="692497"/>
            <a:chOff x="298420" y="3602993"/>
            <a:chExt cx="6461609" cy="9233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542E9C-670C-8A47-A5C4-9006ACAFEC9A}"/>
                </a:ext>
              </a:extLst>
            </p:cNvPr>
            <p:cNvSpPr/>
            <p:nvPr/>
          </p:nvSpPr>
          <p:spPr>
            <a:xfrm>
              <a:off x="298420" y="3602993"/>
              <a:ext cx="3328261" cy="923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50" dirty="0">
                  <a:solidFill>
                    <a:srgbClr val="FF0000"/>
                  </a:solidFill>
                </a:rPr>
                <a:t>Sequences coalesce</a:t>
              </a:r>
            </a:p>
            <a:p>
              <a:r>
                <a:rPr lang="en-US" sz="1950" dirty="0">
                  <a:solidFill>
                    <a:srgbClr val="FF0000"/>
                  </a:solidFill>
                </a:rPr>
                <a:t>in Nov/Dec 2019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AFBE7F6-0901-4E48-B148-4E952817610F}"/>
                </a:ext>
              </a:extLst>
            </p:cNvPr>
            <p:cNvCxnSpPr>
              <a:cxnSpLocks/>
            </p:cNvCxnSpPr>
            <p:nvPr/>
          </p:nvCxnSpPr>
          <p:spPr>
            <a:xfrm>
              <a:off x="3155741" y="4169191"/>
              <a:ext cx="360428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E8D10A-9120-FB4D-80D4-44FE4A082490}"/>
              </a:ext>
            </a:extLst>
          </p:cNvPr>
          <p:cNvGrpSpPr/>
          <p:nvPr/>
        </p:nvGrpSpPr>
        <p:grpSpPr>
          <a:xfrm>
            <a:off x="81478" y="3707583"/>
            <a:ext cx="3009242" cy="1292662"/>
            <a:chOff x="298420" y="4943445"/>
            <a:chExt cx="4012323" cy="17235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F47735-2442-F94D-932C-F83C227D4E2C}"/>
                </a:ext>
              </a:extLst>
            </p:cNvPr>
            <p:cNvSpPr/>
            <p:nvPr/>
          </p:nvSpPr>
          <p:spPr>
            <a:xfrm>
              <a:off x="298420" y="4943445"/>
              <a:ext cx="3636766" cy="1723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50" dirty="0">
                  <a:solidFill>
                    <a:srgbClr val="FF0000"/>
                  </a:solidFill>
                </a:rPr>
                <a:t>First year did not show strong signs of selective sweeps </a:t>
              </a:r>
            </a:p>
            <a:p>
              <a:r>
                <a:rPr lang="en-US" sz="1950" dirty="0">
                  <a:solidFill>
                    <a:srgbClr val="FF0000"/>
                  </a:solidFill>
                </a:rPr>
                <a:t>(star-shaped tree)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01E7C73-987B-7249-9B69-D3974723AE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6498" y="5608635"/>
              <a:ext cx="1084245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22B8DF-D764-D24B-8347-92F73DD62289}"/>
              </a:ext>
            </a:extLst>
          </p:cNvPr>
          <p:cNvGrpSpPr/>
          <p:nvPr/>
        </p:nvGrpSpPr>
        <p:grpSpPr>
          <a:xfrm>
            <a:off x="6806972" y="2818067"/>
            <a:ext cx="2389753" cy="2013545"/>
            <a:chOff x="-16595" y="4085399"/>
            <a:chExt cx="3186337" cy="268472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47D5D7-01E3-594B-A7D8-B07EB70A7E52}"/>
                </a:ext>
              </a:extLst>
            </p:cNvPr>
            <p:cNvSpPr/>
            <p:nvPr/>
          </p:nvSpPr>
          <p:spPr>
            <a:xfrm>
              <a:off x="-16595" y="4646466"/>
              <a:ext cx="3186337" cy="2123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50" dirty="0">
                  <a:solidFill>
                    <a:srgbClr val="FF0000"/>
                  </a:solidFill>
                </a:rPr>
                <a:t>Rate of substitution:</a:t>
              </a:r>
            </a:p>
            <a:p>
              <a:r>
                <a:rPr lang="en-US" sz="1950" dirty="0">
                  <a:solidFill>
                    <a:srgbClr val="FF0000"/>
                  </a:solidFill>
                </a:rPr>
                <a:t>= 0.0008/bp/year</a:t>
              </a:r>
            </a:p>
            <a:p>
              <a:r>
                <a:rPr lang="en-US" sz="1950" dirty="0">
                  <a:solidFill>
                    <a:srgbClr val="FF0000"/>
                  </a:solidFill>
                </a:rPr>
                <a:t>(about once per genome every two weeks)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69D7778-E31C-574D-81C5-FB02888ADB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750" y="4085399"/>
              <a:ext cx="788084" cy="5265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85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9FF607-1A0D-FA4A-931F-E9B5FE334D9B}"/>
              </a:ext>
            </a:extLst>
          </p:cNvPr>
          <p:cNvSpPr txBox="1"/>
          <p:nvPr/>
        </p:nvSpPr>
        <p:spPr>
          <a:xfrm>
            <a:off x="3188761" y="264992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Variants of Concern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ECC56-F3F0-A845-926D-55B4FC5D83B9}"/>
              </a:ext>
            </a:extLst>
          </p:cNvPr>
          <p:cNvSpPr txBox="1"/>
          <p:nvPr/>
        </p:nvSpPr>
        <p:spPr>
          <a:xfrm>
            <a:off x="400513" y="889538"/>
            <a:ext cx="761547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aramond" panose="02020404030301010803" pitchFamily="18" charset="0"/>
              </a:rPr>
              <a:t>Public Health England (Dec. 21, 2020) reported a Variant of Concern (VOC) B.1.1.7 that had increased in frequency across multiple weeks and across multiple health authorities. </a:t>
            </a:r>
          </a:p>
        </p:txBody>
      </p:sp>
      <p:pic>
        <p:nvPicPr>
          <p:cNvPr id="5" name="K8U8RWOKn0sNkTSB" descr="K8U8RWOKn0sNkTSB">
            <a:hlinkClick r:id="" action="ppaction://media"/>
            <a:extLst>
              <a:ext uri="{FF2B5EF4-FFF2-40B4-BE49-F238E27FC236}">
                <a16:creationId xmlns:a16="http://schemas.microsoft.com/office/drawing/2014/main" id="{AD2573C6-3157-C445-84B4-8CCB620E58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0406" y="1591419"/>
            <a:ext cx="3287090" cy="3287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F850D-A97B-4D40-A2C4-636488EAC740}"/>
              </a:ext>
            </a:extLst>
          </p:cNvPr>
          <p:cNvSpPr txBox="1"/>
          <p:nvPr/>
        </p:nvSpPr>
        <p:spPr>
          <a:xfrm>
            <a:off x="2772918" y="4393760"/>
            <a:ext cx="19495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</a:rPr>
              <a:t>Data from Public Health England</a:t>
            </a:r>
          </a:p>
          <a:p>
            <a:r>
              <a:rPr lang="en-US" sz="1050" dirty="0">
                <a:latin typeface="Garamond" panose="02020404030301010803" pitchFamily="18" charset="0"/>
              </a:rPr>
              <a:t>(visual from Theo Sanderson)</a:t>
            </a:r>
          </a:p>
        </p:txBody>
      </p:sp>
    </p:spTree>
    <p:extLst>
      <p:ext uri="{BB962C8B-B14F-4D97-AF65-F5344CB8AC3E}">
        <p14:creationId xmlns:p14="http://schemas.microsoft.com/office/powerpoint/2010/main" val="40970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A35C7-1882-844F-A2A3-D9377FB98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047" y="0"/>
            <a:ext cx="6107906" cy="51435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6689808-464F-6E43-BD51-C3851CC9324A}"/>
              </a:ext>
            </a:extLst>
          </p:cNvPr>
          <p:cNvSpPr/>
          <p:nvPr/>
        </p:nvSpPr>
        <p:spPr>
          <a:xfrm>
            <a:off x="6405114" y="4814744"/>
            <a:ext cx="22429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nextstrain.org</a:t>
            </a:r>
            <a:r>
              <a:rPr lang="en-US" sz="1050" dirty="0"/>
              <a:t>/</a:t>
            </a:r>
            <a:r>
              <a:rPr lang="en-US" sz="1050" dirty="0" err="1"/>
              <a:t>ncov?l</a:t>
            </a:r>
            <a:r>
              <a:rPr lang="en-US" sz="1050" dirty="0"/>
              <a:t>=radial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E8D10A-9120-FB4D-80D4-44FE4A082490}"/>
              </a:ext>
            </a:extLst>
          </p:cNvPr>
          <p:cNvGrpSpPr/>
          <p:nvPr/>
        </p:nvGrpSpPr>
        <p:grpSpPr>
          <a:xfrm>
            <a:off x="1288821" y="3775998"/>
            <a:ext cx="4108079" cy="1292662"/>
            <a:chOff x="-410268" y="4543338"/>
            <a:chExt cx="5477439" cy="17235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F47735-2442-F94D-932C-F83C227D4E2C}"/>
                </a:ext>
              </a:extLst>
            </p:cNvPr>
            <p:cNvSpPr/>
            <p:nvPr/>
          </p:nvSpPr>
          <p:spPr>
            <a:xfrm>
              <a:off x="-410268" y="4543338"/>
              <a:ext cx="3636766" cy="1723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50" dirty="0">
                  <a:solidFill>
                    <a:srgbClr val="FF0000"/>
                  </a:solidFill>
                </a:rPr>
                <a:t>Second year characterized by waves of variants of concern (</a:t>
              </a:r>
              <a:r>
                <a:rPr lang="en-US" sz="1950" dirty="0" err="1">
                  <a:solidFill>
                    <a:srgbClr val="FF0000"/>
                  </a:solidFill>
                </a:rPr>
                <a:t>VoCs</a:t>
              </a:r>
              <a:r>
                <a:rPr lang="en-US" sz="1950" dirty="0">
                  <a:solidFill>
                    <a:srgbClr val="FF0000"/>
                  </a:solidFill>
                </a:rPr>
                <a:t>)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01E7C73-987B-7249-9B69-D3974723AEDC}"/>
                </a:ext>
              </a:extLst>
            </p:cNvPr>
            <p:cNvCxnSpPr>
              <a:cxnSpLocks/>
            </p:cNvCxnSpPr>
            <p:nvPr/>
          </p:nvCxnSpPr>
          <p:spPr>
            <a:xfrm>
              <a:off x="3226498" y="5608636"/>
              <a:ext cx="184067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348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70" y="4211100"/>
            <a:ext cx="1551757" cy="337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3"/>
          <p:cNvSpPr txBox="1">
            <a:spLocks noGrp="1"/>
          </p:cNvSpPr>
          <p:nvPr>
            <p:ph type="title"/>
          </p:nvPr>
        </p:nvSpPr>
        <p:spPr>
          <a:xfrm>
            <a:off x="280175" y="243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dirty="0">
                <a:ea typeface="Oswald"/>
                <a:cs typeface="Oswald"/>
                <a:sym typeface="Oswald"/>
              </a:rPr>
              <a:t>Modelling selection on SARS-CoV-2</a:t>
            </a:r>
            <a:endParaRPr sz="2500" b="1" dirty="0">
              <a:ea typeface="Oswald"/>
              <a:cs typeface="Oswald"/>
              <a:sym typeface="Oswald"/>
            </a:endParaRPr>
          </a:p>
        </p:txBody>
      </p:sp>
      <p:sp>
        <p:nvSpPr>
          <p:cNvPr id="245" name="Google Shape;245;p43"/>
          <p:cNvSpPr txBox="1"/>
          <p:nvPr/>
        </p:nvSpPr>
        <p:spPr>
          <a:xfrm>
            <a:off x="85775" y="44509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solidFill>
                  <a:schemeClr val="hlink"/>
                </a:solidFill>
                <a:latin typeface="EB Garamond Medium"/>
                <a:ea typeface="EB Garamond Medium"/>
                <a:cs typeface="EB Garamond Medium"/>
                <a:sym typeface="EB Garamond Medium"/>
                <a:hlinkClick r:id="rId4"/>
              </a:rPr>
              <a:t>Day et al. </a:t>
            </a:r>
            <a:r>
              <a:rPr lang="en-GB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(2020)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solidFill>
                  <a:schemeClr val="hlink"/>
                </a:solidFill>
                <a:latin typeface="EB Garamond Medium"/>
                <a:ea typeface="EB Garamond Medium"/>
                <a:cs typeface="EB Garamond Medium"/>
                <a:sym typeface="EB Garamond Medium"/>
                <a:hlinkClick r:id="rId5"/>
              </a:rPr>
              <a:t>Otto et al. </a:t>
            </a:r>
            <a:r>
              <a:rPr lang="en-GB" sz="16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(2022)</a:t>
            </a:r>
            <a:endParaRPr sz="16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grpSp>
        <p:nvGrpSpPr>
          <p:cNvPr id="246" name="Google Shape;246;p43"/>
          <p:cNvGrpSpPr/>
          <p:nvPr/>
        </p:nvGrpSpPr>
        <p:grpSpPr>
          <a:xfrm>
            <a:off x="1915435" y="1335880"/>
            <a:ext cx="5264805" cy="2872652"/>
            <a:chOff x="1323787" y="1107197"/>
            <a:chExt cx="6298367" cy="3423900"/>
          </a:xfrm>
        </p:grpSpPr>
        <p:sp>
          <p:nvSpPr>
            <p:cNvPr id="247" name="Google Shape;247;p43"/>
            <p:cNvSpPr/>
            <p:nvPr/>
          </p:nvSpPr>
          <p:spPr>
            <a:xfrm rot="-372587" flipH="1">
              <a:off x="2341630" y="1477339"/>
              <a:ext cx="2052342" cy="2236741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8" name="Google Shape;248;p43"/>
            <p:cNvSpPr/>
            <p:nvPr/>
          </p:nvSpPr>
          <p:spPr>
            <a:xfrm rot="-9220444">
              <a:off x="2296777" y="1656673"/>
              <a:ext cx="3021804" cy="232494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9" name="Google Shape;249;p43"/>
            <p:cNvSpPr/>
            <p:nvPr/>
          </p:nvSpPr>
          <p:spPr>
            <a:xfrm rot="-155642" flipH="1">
              <a:off x="2453558" y="1496379"/>
              <a:ext cx="3108786" cy="2727089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250" name="Google Shape;250;p43"/>
            <p:cNvCxnSpPr/>
            <p:nvPr/>
          </p:nvCxnSpPr>
          <p:spPr>
            <a:xfrm>
              <a:off x="3487469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251" name="Google Shape;251;p43"/>
            <p:cNvGrpSpPr/>
            <p:nvPr/>
          </p:nvGrpSpPr>
          <p:grpSpPr>
            <a:xfrm>
              <a:off x="1468126" y="2098056"/>
              <a:ext cx="749250" cy="749250"/>
              <a:chOff x="281616" y="1522690"/>
              <a:chExt cx="999000" cy="999000"/>
            </a:xfrm>
          </p:grpSpPr>
          <p:sp>
            <p:nvSpPr>
              <p:cNvPr id="252" name="Google Shape;252;p43"/>
              <p:cNvSpPr/>
              <p:nvPr/>
            </p:nvSpPr>
            <p:spPr>
              <a:xfrm>
                <a:off x="281616" y="1522690"/>
                <a:ext cx="999000" cy="999000"/>
              </a:xfrm>
              <a:prstGeom prst="ellipse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253" name="Google Shape;253;p43"/>
              <p:cNvSpPr txBox="1"/>
              <p:nvPr/>
            </p:nvSpPr>
            <p:spPr>
              <a:xfrm>
                <a:off x="473933" y="1637351"/>
                <a:ext cx="666300" cy="7848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l="-37739" t="-1608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54" name="Google Shape;254;p43"/>
            <p:cNvCxnSpPr/>
            <p:nvPr/>
          </p:nvCxnSpPr>
          <p:spPr>
            <a:xfrm>
              <a:off x="2211003" y="2472655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grpSp>
          <p:nvGrpSpPr>
            <p:cNvPr id="255" name="Google Shape;255;p43"/>
            <p:cNvGrpSpPr/>
            <p:nvPr/>
          </p:nvGrpSpPr>
          <p:grpSpPr>
            <a:xfrm>
              <a:off x="5321264" y="2075435"/>
              <a:ext cx="749250" cy="749250"/>
              <a:chOff x="4584240" y="447500"/>
              <a:chExt cx="999000" cy="999000"/>
            </a:xfrm>
          </p:grpSpPr>
          <p:sp>
            <p:nvSpPr>
              <p:cNvPr id="256" name="Google Shape;256;p43"/>
              <p:cNvSpPr/>
              <p:nvPr/>
            </p:nvSpPr>
            <p:spPr>
              <a:xfrm>
                <a:off x="4584240" y="44750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257" name="Google Shape;257;p43"/>
              <p:cNvSpPr txBox="1"/>
              <p:nvPr/>
            </p:nvSpPr>
            <p:spPr>
              <a:xfrm>
                <a:off x="4846445" y="506233"/>
                <a:ext cx="666300" cy="7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40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258" name="Google Shape;258;p43"/>
            <p:cNvSpPr/>
            <p:nvPr/>
          </p:nvSpPr>
          <p:spPr>
            <a:xfrm>
              <a:off x="4675328" y="3354199"/>
              <a:ext cx="749400" cy="749400"/>
            </a:xfrm>
            <a:prstGeom prst="ellipse">
              <a:avLst/>
            </a:prstGeom>
            <a:solidFill>
              <a:srgbClr val="FF6037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59" name="Google Shape;259;p43"/>
            <p:cNvSpPr/>
            <p:nvPr/>
          </p:nvSpPr>
          <p:spPr>
            <a:xfrm>
              <a:off x="6647889" y="2118554"/>
              <a:ext cx="749400" cy="74940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txBody>
            <a:bodyPr spcFirstLastPara="1" wrap="square" lIns="51425" tIns="25700" rIns="51425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260" name="Google Shape;260;p43"/>
            <p:cNvGrpSpPr/>
            <p:nvPr/>
          </p:nvGrpSpPr>
          <p:grpSpPr>
            <a:xfrm>
              <a:off x="2750200" y="2098056"/>
              <a:ext cx="749250" cy="749250"/>
              <a:chOff x="2388762" y="1522690"/>
              <a:chExt cx="999000" cy="999000"/>
            </a:xfrm>
          </p:grpSpPr>
          <p:sp>
            <p:nvSpPr>
              <p:cNvPr id="261" name="Google Shape;261;p43"/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262" name="Google Shape;262;p43"/>
              <p:cNvSpPr txBox="1"/>
              <p:nvPr/>
            </p:nvSpPr>
            <p:spPr>
              <a:xfrm>
                <a:off x="2581079" y="1637351"/>
                <a:ext cx="666300" cy="784800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l="-40738" t="-1608" r="-369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cxnSp>
          <p:nvCxnSpPr>
            <p:cNvPr id="263" name="Google Shape;263;p43"/>
            <p:cNvCxnSpPr/>
            <p:nvPr/>
          </p:nvCxnSpPr>
          <p:spPr>
            <a:xfrm>
              <a:off x="6068055" y="2472116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64" name="Google Shape;264;p43"/>
            <p:cNvCxnSpPr/>
            <p:nvPr/>
          </p:nvCxnSpPr>
          <p:spPr>
            <a:xfrm>
              <a:off x="4764956" y="2469388"/>
              <a:ext cx="486000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65" name="Google Shape;265;p43"/>
            <p:cNvSpPr/>
            <p:nvPr/>
          </p:nvSpPr>
          <p:spPr>
            <a:xfrm rot="-8888586" flipH="1">
              <a:off x="3102042" y="2413546"/>
              <a:ext cx="2086019" cy="1019032"/>
            </a:xfrm>
            <a:prstGeom prst="arc">
              <a:avLst>
                <a:gd name="adj1" fmla="val 12217096"/>
                <a:gd name="adj2" fmla="val 2012435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 rot="8888454">
              <a:off x="4818333" y="2429357"/>
              <a:ext cx="2179670" cy="1137742"/>
            </a:xfrm>
            <a:prstGeom prst="arc">
              <a:avLst>
                <a:gd name="adj1" fmla="val 12248309"/>
                <a:gd name="adj2" fmla="val 20084174"/>
              </a:avLst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stealth" w="lg" len="lg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67" name="Google Shape;267;p43"/>
            <p:cNvSpPr txBox="1"/>
            <p:nvPr/>
          </p:nvSpPr>
          <p:spPr>
            <a:xfrm>
              <a:off x="6054718" y="1688629"/>
              <a:ext cx="1097700" cy="3003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-12118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grpSp>
          <p:nvGrpSpPr>
            <p:cNvPr id="268" name="Google Shape;268;p43"/>
            <p:cNvGrpSpPr/>
            <p:nvPr/>
          </p:nvGrpSpPr>
          <p:grpSpPr>
            <a:xfrm>
              <a:off x="4021473" y="2097573"/>
              <a:ext cx="749250" cy="749250"/>
              <a:chOff x="2388762" y="1522690"/>
              <a:chExt cx="999000" cy="999000"/>
            </a:xfrm>
          </p:grpSpPr>
          <p:sp>
            <p:nvSpPr>
              <p:cNvPr id="269" name="Google Shape;269;p43"/>
              <p:cNvSpPr/>
              <p:nvPr/>
            </p:nvSpPr>
            <p:spPr>
              <a:xfrm>
                <a:off x="2388762" y="1522690"/>
                <a:ext cx="999000" cy="999000"/>
              </a:xfrm>
              <a:prstGeom prst="ellipse">
                <a:avLst/>
              </a:prstGeom>
              <a:solidFill>
                <a:srgbClr val="FF6037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51425" tIns="25700" rIns="51425" bIns="2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270" name="Google Shape;270;p43"/>
              <p:cNvSpPr txBox="1"/>
              <p:nvPr/>
            </p:nvSpPr>
            <p:spPr>
              <a:xfrm>
                <a:off x="2599367" y="1637351"/>
                <a:ext cx="666300" cy="784800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l="-38888" t="-1608" r="-1849" b="-27418"/>
                </a:stretch>
              </a:blip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100"/>
              </a:p>
            </p:txBody>
          </p:sp>
        </p:grpSp>
        <p:sp>
          <p:nvSpPr>
            <p:cNvPr id="271" name="Google Shape;271;p43"/>
            <p:cNvSpPr txBox="1"/>
            <p:nvPr/>
          </p:nvSpPr>
          <p:spPr>
            <a:xfrm>
              <a:off x="5440168" y="2134863"/>
              <a:ext cx="499800" cy="5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32068" t="-158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72" name="Google Shape;272;p43"/>
            <p:cNvSpPr txBox="1"/>
            <p:nvPr/>
          </p:nvSpPr>
          <p:spPr>
            <a:xfrm>
              <a:off x="6796238" y="2158110"/>
              <a:ext cx="499800" cy="588600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l="-40738" t="-1589" r="-184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273" name="Google Shape;273;p43"/>
            <p:cNvSpPr txBox="1"/>
            <p:nvPr/>
          </p:nvSpPr>
          <p:spPr>
            <a:xfrm>
              <a:off x="4788205" y="3392803"/>
              <a:ext cx="499800" cy="588600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l="-40738" t="-1589" r="-3699" b="-25389"/>
              </a:stretch>
            </a:blip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cxnSp>
          <p:nvCxnSpPr>
            <p:cNvPr id="274" name="Google Shape;274;p43"/>
            <p:cNvCxnSpPr/>
            <p:nvPr/>
          </p:nvCxnSpPr>
          <p:spPr>
            <a:xfrm rot="10800000" flipH="1">
              <a:off x="5902328" y="1944324"/>
              <a:ext cx="214800" cy="21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75" name="Google Shape;275;p43"/>
            <p:cNvSpPr txBox="1"/>
            <p:nvPr/>
          </p:nvSpPr>
          <p:spPr>
            <a:xfrm>
              <a:off x="1323787" y="2466250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susceptible</a:t>
              </a:r>
              <a:endParaRPr/>
            </a:p>
          </p:txBody>
        </p:sp>
        <p:sp>
          <p:nvSpPr>
            <p:cNvPr id="276" name="Google Shape;276;p43"/>
            <p:cNvSpPr txBox="1"/>
            <p:nvPr/>
          </p:nvSpPr>
          <p:spPr>
            <a:xfrm>
              <a:off x="2671166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exposed</a:t>
              </a:r>
              <a:endParaRPr/>
            </a:p>
          </p:txBody>
        </p:sp>
        <p:sp>
          <p:nvSpPr>
            <p:cNvPr id="277" name="Google Shape;277;p43"/>
            <p:cNvSpPr txBox="1"/>
            <p:nvPr/>
          </p:nvSpPr>
          <p:spPr>
            <a:xfrm>
              <a:off x="3632887" y="2466250"/>
              <a:ext cx="159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presymptomatic</a:t>
              </a:r>
              <a:endParaRPr/>
            </a:p>
          </p:txBody>
        </p:sp>
        <p:sp>
          <p:nvSpPr>
            <p:cNvPr id="278" name="Google Shape;278;p43"/>
            <p:cNvSpPr txBox="1"/>
            <p:nvPr/>
          </p:nvSpPr>
          <p:spPr>
            <a:xfrm>
              <a:off x="5083745" y="2466250"/>
              <a:ext cx="1745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symptomatic</a:t>
              </a:r>
              <a:endParaRPr/>
            </a:p>
          </p:txBody>
        </p:sp>
        <p:sp>
          <p:nvSpPr>
            <p:cNvPr id="279" name="Google Shape;279;p43"/>
            <p:cNvSpPr txBox="1"/>
            <p:nvPr/>
          </p:nvSpPr>
          <p:spPr>
            <a:xfrm>
              <a:off x="6524454" y="2466250"/>
              <a:ext cx="109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recovered</a:t>
              </a:r>
              <a:endParaRPr/>
            </a:p>
          </p:txBody>
        </p:sp>
        <p:sp>
          <p:nvSpPr>
            <p:cNvPr id="280" name="Google Shape;280;p43"/>
            <p:cNvSpPr txBox="1"/>
            <p:nvPr/>
          </p:nvSpPr>
          <p:spPr>
            <a:xfrm>
              <a:off x="4375036" y="3656417"/>
              <a:ext cx="147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asymptomatic</a:t>
              </a:r>
              <a:endParaRPr/>
            </a:p>
          </p:txBody>
        </p:sp>
      </p:grpSp>
      <p:sp>
        <p:nvSpPr>
          <p:cNvPr id="281" name="Google Shape;281;p43"/>
          <p:cNvSpPr txBox="1"/>
          <p:nvPr/>
        </p:nvSpPr>
        <p:spPr>
          <a:xfrm>
            <a:off x="3511457" y="1014425"/>
            <a:ext cx="245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aramond"/>
                <a:ea typeface="Garamond"/>
                <a:cs typeface="Garamond"/>
                <a:sym typeface="Garamond"/>
              </a:rPr>
              <a:t>Mutations added and tracked 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82" name="Google Shape;282;p43"/>
          <p:cNvSpPr txBox="1"/>
          <p:nvPr/>
        </p:nvSpPr>
        <p:spPr>
          <a:xfrm>
            <a:off x="3736961" y="118347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⚡️</a:t>
            </a:r>
            <a:endParaRPr sz="2500" dirty="0"/>
          </a:p>
        </p:txBody>
      </p:sp>
      <p:sp>
        <p:nvSpPr>
          <p:cNvPr id="283" name="Google Shape;283;p43"/>
          <p:cNvSpPr/>
          <p:nvPr/>
        </p:nvSpPr>
        <p:spPr>
          <a:xfrm rot="-10788842">
            <a:off x="2410270" y="30175"/>
            <a:ext cx="4436723" cy="4314000"/>
          </a:xfrm>
          <a:prstGeom prst="arc">
            <a:avLst>
              <a:gd name="adj1" fmla="val 12217096"/>
              <a:gd name="adj2" fmla="val 20124354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stealth" w="sm" len="sm"/>
            <a:tailEnd type="stealth" w="lg" len="lg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84" name="Google Shape;284;p43"/>
          <p:cNvSpPr txBox="1"/>
          <p:nvPr/>
        </p:nvSpPr>
        <p:spPr>
          <a:xfrm>
            <a:off x="3288932" y="4275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Vaccinations &amp; waning over time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Custom 7">
      <a:dk1>
        <a:srgbClr val="000000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000000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6572</TotalTime>
  <Words>6127</Words>
  <Application>Microsoft Macintosh PowerPoint</Application>
  <PresentationFormat>On-screen Show (16:9)</PresentationFormat>
  <Paragraphs>875</Paragraphs>
  <Slides>51</Slides>
  <Notes>50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Cambria Math</vt:lpstr>
      <vt:lpstr>EB Garamond</vt:lpstr>
      <vt:lpstr>Calibri</vt:lpstr>
      <vt:lpstr>EB Garamond Medium</vt:lpstr>
      <vt:lpstr>Lato</vt:lpstr>
      <vt:lpstr>Quattrocento Sans</vt:lpstr>
      <vt:lpstr>Times New Roman</vt:lpstr>
      <vt:lpstr>Raleway</vt:lpstr>
      <vt:lpstr>Garamond</vt:lpstr>
      <vt:lpstr>Arial</vt:lpstr>
      <vt:lpstr>Oswald</vt:lpstr>
      <vt:lpstr>Streamline</vt:lpstr>
      <vt:lpstr>PowerPoint Presentation</vt:lpstr>
      <vt:lpstr>BC COVID-19 Modelling Group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Modelling selection on SARS-CoV-2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Unusual evolutionary features of VOC</vt:lpstr>
      <vt:lpstr>Evolution in action </vt:lpstr>
      <vt:lpstr>Evolution in action </vt:lpstr>
      <vt:lpstr>Evolution in action </vt:lpstr>
      <vt:lpstr>Evolution in action </vt:lpstr>
      <vt:lpstr>PowerPoint Presentation</vt:lpstr>
      <vt:lpstr>PowerPoint Presentation</vt:lpstr>
      <vt:lpstr>PowerPoint Presentation</vt:lpstr>
      <vt:lpstr>Evolution in action </vt:lpstr>
      <vt:lpstr>Evolution in action </vt:lpstr>
      <vt:lpstr>Evolution in action </vt:lpstr>
      <vt:lpstr>Evolution in action </vt:lpstr>
      <vt:lpstr>Omicron: First major VOC to evade immunity  </vt:lpstr>
      <vt:lpstr>Omicron</vt:lpstr>
      <vt:lpstr>Omicron Sub-Lineages</vt:lpstr>
      <vt:lpstr>Unusual evolutionary features of VOC</vt:lpstr>
      <vt:lpstr>Unusual evolutionary features of VOC</vt:lpstr>
      <vt:lpstr>Unusual evolutionary features of VOC</vt:lpstr>
      <vt:lpstr>Evolution: Emergence of new variants</vt:lpstr>
      <vt:lpstr>PowerPoint Presentation</vt:lpstr>
      <vt:lpstr>Omicron Sub-Lineages</vt:lpstr>
      <vt:lpstr>Omicron sub-lineages in Canada</vt:lpstr>
      <vt:lpstr>What does this imply for case numbers?     </vt:lpstr>
      <vt:lpstr>What does this imply for case numbers?  </vt:lpstr>
      <vt:lpstr>Daily growth rates </vt:lpstr>
      <vt:lpstr>The Third Omicron Wave      </vt:lpstr>
      <vt:lpstr>The Third Omicron Wave     </vt:lpstr>
      <vt:lpstr>Factors determining the height of the BA.4/BA.5 wave    </vt:lpstr>
      <vt:lpstr>Factors determining the height of the BA.4/BA.5 wave</vt:lpstr>
      <vt:lpstr>Factors determining the height of the BA.4/BA.5 wave</vt:lpstr>
      <vt:lpstr>Factors determining the height of the BA.4/BA.5 wave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SARS-CoV-2:  an evolving pandemic</dc:title>
  <cp:lastModifiedBy>S. Otto</cp:lastModifiedBy>
  <cp:revision>113</cp:revision>
  <cp:lastPrinted>2022-07-05T21:46:21Z</cp:lastPrinted>
  <dcterms:modified xsi:type="dcterms:W3CDTF">2022-07-05T21:46:42Z</dcterms:modified>
</cp:coreProperties>
</file>