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467" r:id="rId2"/>
    <p:sldId id="470" r:id="rId3"/>
    <p:sldId id="523" r:id="rId4"/>
    <p:sldId id="476" r:id="rId5"/>
    <p:sldId id="512" r:id="rId6"/>
    <p:sldId id="379" r:id="rId7"/>
    <p:sldId id="525" r:id="rId8"/>
    <p:sldId id="487" r:id="rId9"/>
    <p:sldId id="527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528" r:id="rId34"/>
    <p:sldId id="529" r:id="rId35"/>
    <p:sldId id="488" r:id="rId36"/>
    <p:sldId id="484" r:id="rId37"/>
    <p:sldId id="547" r:id="rId38"/>
    <p:sldId id="565" r:id="rId39"/>
    <p:sldId id="567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575" r:id="rId48"/>
    <p:sldId id="577" r:id="rId49"/>
    <p:sldId id="548" r:id="rId50"/>
    <p:sldId id="549" r:id="rId51"/>
    <p:sldId id="550" r:id="rId52"/>
    <p:sldId id="551" r:id="rId53"/>
    <p:sldId id="552" r:id="rId54"/>
    <p:sldId id="553" r:id="rId55"/>
    <p:sldId id="564" r:id="rId56"/>
    <p:sldId id="554" r:id="rId57"/>
    <p:sldId id="555" r:id="rId58"/>
    <p:sldId id="556" r:id="rId59"/>
    <p:sldId id="557" r:id="rId60"/>
    <p:sldId id="558" r:id="rId61"/>
    <p:sldId id="559" r:id="rId62"/>
    <p:sldId id="560" r:id="rId63"/>
    <p:sldId id="561" r:id="rId64"/>
    <p:sldId id="562" r:id="rId65"/>
    <p:sldId id="578" r:id="rId66"/>
    <p:sldId id="576" r:id="rId67"/>
    <p:sldId id="482" r:id="rId68"/>
    <p:sldId id="491" r:id="rId69"/>
    <p:sldId id="493" r:id="rId70"/>
    <p:sldId id="405" r:id="rId71"/>
    <p:sldId id="415" r:id="rId72"/>
    <p:sldId id="416" r:id="rId73"/>
    <p:sldId id="580" r:id="rId74"/>
    <p:sldId id="583" r:id="rId75"/>
  </p:sldIdLst>
  <p:sldSz cx="9144000" cy="6858000" type="screen4x3"/>
  <p:notesSz cx="7099300" cy="9385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8000"/>
    <a:srgbClr val="CCFFFF"/>
    <a:srgbClr val="66FFFF"/>
    <a:srgbClr val="EAEAEA"/>
    <a:srgbClr val="C1FFFF"/>
    <a:srgbClr val="0033CC"/>
    <a:srgbClr val="FFEBFA"/>
    <a:srgbClr val="FFA3E7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2" autoAdjust="0"/>
    <p:restoredTop sz="92373" autoAdjust="0"/>
  </p:normalViewPr>
  <p:slideViewPr>
    <p:cSldViewPr>
      <p:cViewPr>
        <p:scale>
          <a:sx n="60" d="100"/>
          <a:sy n="60" d="100"/>
        </p:scale>
        <p:origin x="-1356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957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4406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8914406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D9C8C8-21C5-4A66-93D3-B05F754091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458017"/>
            <a:ext cx="5679440" cy="42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4406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8914406"/>
            <a:ext cx="3076363" cy="4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9AF3D5-C176-47DC-A78C-07E243F8CC6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6CA35D-80E3-443D-B03B-B56ACCFF70E2}" type="slidenum">
              <a:rPr lang="en-US"/>
              <a:pPr/>
              <a:t>1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23B67-79ED-4825-9944-E9C310D2BD37}" type="slidenum">
              <a:rPr lang="en-US"/>
              <a:pPr/>
              <a:t>2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23B67-79ED-4825-9944-E9C310D2BD37}" type="slidenum">
              <a:rPr lang="en-US"/>
              <a:pPr/>
              <a:t>3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F3D5-C176-47DC-A78C-07E243F8CC6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33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35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40CAD-A689-4E2B-B1B7-E2D8928E67C9}" type="slidenum">
              <a:rPr lang="en-US"/>
              <a:pPr/>
              <a:t>36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40CAD-A689-4E2B-B1B7-E2D8928E67C9}" type="slidenum">
              <a:rPr lang="en-US"/>
              <a:pPr/>
              <a:t>37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40CAD-A689-4E2B-B1B7-E2D8928E67C9}" type="slidenum">
              <a:rPr lang="en-US"/>
              <a:pPr/>
              <a:t>49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50</a:t>
            </a:fld>
            <a:endParaRPr lang="en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51</a:t>
            </a:fld>
            <a:endParaRPr lang="en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52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53</a:t>
            </a:fld>
            <a:endParaRPr lang="en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54</a:t>
            </a:fld>
            <a:endParaRPr lang="en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55</a:t>
            </a:fld>
            <a:endParaRPr lang="en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56</a:t>
            </a:fld>
            <a:endParaRPr lang="en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57</a:t>
            </a:fld>
            <a:endParaRPr lang="en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58</a:t>
            </a:fld>
            <a:endParaRPr lang="en-C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59</a:t>
            </a:fld>
            <a:endParaRPr lang="en-C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60</a:t>
            </a:fld>
            <a:endParaRPr lang="en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61</a:t>
            </a:fld>
            <a:endParaRPr lang="en-C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62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431C30-4B8D-4D1E-BDEC-AAC7B3865499}" type="slidenum">
              <a:rPr lang="en-US"/>
              <a:pPr/>
              <a:t>5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63</a:t>
            </a:fld>
            <a:endParaRPr lang="en-C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02BE4-7D10-4DE8-8605-CE0ABA46FBB3}" type="slidenum">
              <a:rPr lang="en-CA" smtClean="0"/>
              <a:pPr/>
              <a:t>64</a:t>
            </a:fld>
            <a:endParaRPr lang="en-C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F2FC6-FFD0-4CCE-9BC3-6FD0E0630262}" type="slidenum">
              <a:rPr lang="en-US"/>
              <a:pPr/>
              <a:t>67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3E9E44-A277-4D9F-8118-B28B99380A1D}" type="slidenum">
              <a:rPr lang="en-US"/>
              <a:pPr/>
              <a:t>68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F5757-C1FE-4319-9D34-5F05D5775883}" type="slidenum">
              <a:rPr lang="en-US"/>
              <a:pPr/>
              <a:t>69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b="1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01C1D-F626-41BC-B0D6-5C70087CF251}" type="slidenum">
              <a:rPr lang="en-US"/>
              <a:pPr/>
              <a:t>70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2611D-E1C7-404F-8858-3303FEC26C97}" type="slidenum">
              <a:rPr lang="en-US"/>
              <a:pPr/>
              <a:t>71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2611D-E1C7-404F-8858-3303FEC26C97}" type="slidenum">
              <a:rPr lang="en-US"/>
              <a:pPr/>
              <a:t>72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5589C-7051-4E6A-9BB2-24AA59659622}" type="slidenum">
              <a:rPr lang="en-US"/>
              <a:pPr/>
              <a:t>73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3325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458017"/>
            <a:ext cx="5206153" cy="4223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23699-C8FD-2A41-A80D-C0AF6DB1B105}" type="slidenum">
              <a:rPr lang="en-US"/>
              <a:pPr/>
              <a:t>74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6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A3FFB-EE58-459A-8DDF-F90033399318}" type="slidenum">
              <a:rPr lang="en-US"/>
              <a:pPr/>
              <a:t>9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AD5C7-3E4C-2E4B-9033-D942F0EEF55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A2F41-D188-4398-BE42-1F2EA1348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59340-B524-4434-A46A-E25E05754D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B5BF5-B6C6-4DE4-AEC7-19C18131CC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4CFDC-8988-4332-960A-AF9296D2A5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8AA30-ADF4-4F96-98A9-1A64AA3759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10A2D-C2C4-45F6-BD4B-4A5FBF173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35CA2-AC20-42F2-81AC-4D60629F21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21E7-BB0B-43D1-96CB-804793B64C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2AA33-FDF6-4318-A7A5-4D4357A90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8216F-20FE-4CBD-B1C3-7C6F1490B2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545A3-6E59-46E4-B5C0-16364ACF9C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5B5547-1F84-4F58-A9CA-77FA61348A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14.jpe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10" Type="http://schemas.openxmlformats.org/officeDocument/2006/relationships/image" Target="../media/image7.jpeg"/><Relationship Id="rId4" Type="http://schemas.openxmlformats.org/officeDocument/2006/relationships/image" Target="../media/image15.gif"/><Relationship Id="rId9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10.jpeg"/><Relationship Id="rId4" Type="http://schemas.openxmlformats.org/officeDocument/2006/relationships/image" Target="../media/image16.jpeg"/><Relationship Id="rId9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0.jpeg"/><Relationship Id="rId5" Type="http://schemas.openxmlformats.org/officeDocument/2006/relationships/image" Target="../media/image12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7.jpe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20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9.jpeg"/><Relationship Id="rId5" Type="http://schemas.openxmlformats.org/officeDocument/2006/relationships/image" Target="../media/image12.jpeg"/><Relationship Id="rId10" Type="http://schemas.openxmlformats.org/officeDocument/2006/relationships/image" Target="../media/image15.gif"/><Relationship Id="rId4" Type="http://schemas.openxmlformats.org/officeDocument/2006/relationships/image" Target="../media/image8.jpeg"/><Relationship Id="rId9" Type="http://schemas.openxmlformats.org/officeDocument/2006/relationships/image" Target="../media/image18.jpeg"/><Relationship Id="rId1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5.gif"/><Relationship Id="rId5" Type="http://schemas.openxmlformats.org/officeDocument/2006/relationships/image" Target="../media/image8.jpeg"/><Relationship Id="rId15" Type="http://schemas.openxmlformats.org/officeDocument/2006/relationships/image" Target="../media/image7.jpeg"/><Relationship Id="rId10" Type="http://schemas.openxmlformats.org/officeDocument/2006/relationships/image" Target="../media/image18.jpeg"/><Relationship Id="rId4" Type="http://schemas.openxmlformats.org/officeDocument/2006/relationships/image" Target="../media/image21.jpeg"/><Relationship Id="rId9" Type="http://schemas.openxmlformats.org/officeDocument/2006/relationships/image" Target="../media/image19.jpeg"/><Relationship Id="rId1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3.xls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4.xls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Excel_97-2003_Worksheet5.xls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Microsoft_Office_Excel_97-2003_Worksheet6.xls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Microsoft_Office_Excel_97-2003_Worksheet7.xls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Microsoft_Office_Excel_97-2003_Worksheet8.xls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Microsoft_Office_Excel_97-2003_Worksheet9.xls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Microsoft_Office_Excel_97-2003_Worksheet10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Microsoft_Office_Excel_97-2003_Worksheet11.xls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Microsoft_Office_Excel_97-2003_Worksheet12.xls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Microsoft_Office_Excel_97-2003_Worksheet13.xls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Microsoft_Office_Excel_97-2003_Worksheet14.xls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Microsoft_Office_Excel_97-2003_Worksheet15.xls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a/imgres?imgurl=http://fc92.deviantart.com/fs43/i/2009/099/b/e/Manga_girl_texting_by_Maxlovesmum.png&amp;imgrefurl=http://maxlovesmum.deviantart.com/art/Manga-girl-texting-118669932&amp;usg=__Fxd7b5Iv-nGdHKd-Aom_DGIUcFk=&amp;h=393&amp;w=600&amp;sz=284&amp;hl=en&amp;start=3&amp;um=1&amp;tbnid=wWIyOB5TIGXMfM:&amp;tbnh=88&amp;tbnw=135&amp;prev=/images?q=manga+girl+texting&amp;hl=en&amp;rlz=1W1ACGW_enCA334CA334&amp;um=1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Office_Excel_97-2003_Worksheet16.xls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0" y="0"/>
            <a:ext cx="7334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  <a:latin typeface="Trebuchet MS" pitchFamily="34" charset="0"/>
              </a:rPr>
              <a:t>Why </a:t>
            </a:r>
            <a:r>
              <a:rPr lang="en-US" sz="2400" b="1" dirty="0">
                <a:solidFill>
                  <a:srgbClr val="00FF00"/>
                </a:solidFill>
                <a:latin typeface="Trebuchet MS" pitchFamily="34" charset="0"/>
              </a:rPr>
              <a:t>are you here (University – Science program)?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539552" y="692696"/>
            <a:ext cx="1652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BFAA4"/>
                </a:solidFill>
              </a:rPr>
              <a:t>Engineering</a:t>
            </a:r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539552" y="1294359"/>
            <a:ext cx="130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BFAA4"/>
                </a:solidFill>
              </a:rPr>
              <a:t>Teaching</a:t>
            </a:r>
          </a:p>
        </p:txBody>
      </p:sp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610989" y="1869034"/>
            <a:ext cx="132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BBFAA4"/>
                </a:solidFill>
              </a:rPr>
              <a:t>Research</a:t>
            </a:r>
          </a:p>
        </p:txBody>
      </p:sp>
      <p:sp>
        <p:nvSpPr>
          <p:cNvPr id="185356" name="Text Box 12"/>
          <p:cNvSpPr txBox="1">
            <a:spLocks noChangeArrowheads="1"/>
          </p:cNvSpPr>
          <p:nvPr/>
        </p:nvSpPr>
        <p:spPr bwMode="auto">
          <a:xfrm>
            <a:off x="4066977" y="718096"/>
            <a:ext cx="242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BBFAA4"/>
                </a:solidFill>
              </a:rPr>
              <a:t>Medicine-dentistry</a:t>
            </a:r>
          </a:p>
        </p:txBody>
      </p:sp>
      <p:sp>
        <p:nvSpPr>
          <p:cNvPr id="185357" name="Text Box 13"/>
          <p:cNvSpPr txBox="1">
            <a:spLocks noChangeArrowheads="1"/>
          </p:cNvSpPr>
          <p:nvPr/>
        </p:nvSpPr>
        <p:spPr bwMode="auto">
          <a:xfrm>
            <a:off x="4066977" y="1221334"/>
            <a:ext cx="860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BFAA4"/>
                </a:solidFill>
              </a:rPr>
              <a:t>Other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067175" y="1797621"/>
            <a:ext cx="1566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BFAA4"/>
                </a:solidFill>
              </a:rPr>
              <a:t>Don’t know</a:t>
            </a:r>
            <a:endParaRPr lang="en-US" sz="2000" b="1" dirty="0">
              <a:solidFill>
                <a:srgbClr val="BBFAA4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501008"/>
            <a:ext cx="5062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  <a:latin typeface="Trebuchet MS" pitchFamily="34" charset="0"/>
              </a:rPr>
              <a:t>Raise your hand if you are in your</a:t>
            </a:r>
            <a:endParaRPr lang="en-US" sz="2400" b="1" dirty="0">
              <a:solidFill>
                <a:srgbClr val="00FF00"/>
              </a:solidFill>
              <a:latin typeface="Trebuchet MS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4149080"/>
            <a:ext cx="10871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BFAA4"/>
                </a:solidFill>
              </a:rPr>
              <a:t>4</a:t>
            </a:r>
            <a:r>
              <a:rPr lang="en-US" sz="2000" b="1" baseline="30000" dirty="0" smtClean="0">
                <a:solidFill>
                  <a:srgbClr val="BBFAA4"/>
                </a:solidFill>
              </a:rPr>
              <a:t>th</a:t>
            </a:r>
            <a:r>
              <a:rPr lang="en-US" sz="2000" b="1" dirty="0" smtClean="0">
                <a:solidFill>
                  <a:srgbClr val="BBFAA4"/>
                </a:solidFill>
              </a:rPr>
              <a:t> year</a:t>
            </a:r>
            <a:endParaRPr lang="en-US" sz="2000" b="1" dirty="0">
              <a:solidFill>
                <a:srgbClr val="BBFAA4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39752" y="4149080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BFAA4"/>
                </a:solidFill>
              </a:rPr>
              <a:t>3</a:t>
            </a:r>
            <a:r>
              <a:rPr lang="en-US" sz="2000" b="1" baseline="30000" dirty="0" smtClean="0">
                <a:solidFill>
                  <a:srgbClr val="BBFAA4"/>
                </a:solidFill>
              </a:rPr>
              <a:t>rd</a:t>
            </a:r>
            <a:r>
              <a:rPr lang="en-US" sz="2000" b="1" dirty="0" smtClean="0">
                <a:solidFill>
                  <a:srgbClr val="BBFAA4"/>
                </a:solidFill>
              </a:rPr>
              <a:t>year</a:t>
            </a:r>
            <a:endParaRPr lang="en-US" sz="2000" b="1" dirty="0">
              <a:solidFill>
                <a:srgbClr val="BBFAA4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83101" y="4149080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BFAA4"/>
                </a:solidFill>
              </a:rPr>
              <a:t>2</a:t>
            </a:r>
            <a:r>
              <a:rPr lang="en-US" sz="2000" b="1" baseline="30000" dirty="0" smtClean="0">
                <a:solidFill>
                  <a:srgbClr val="BBFAA4"/>
                </a:solidFill>
              </a:rPr>
              <a:t>nd</a:t>
            </a:r>
            <a:r>
              <a:rPr lang="en-US" sz="2000" b="1" dirty="0" smtClean="0">
                <a:solidFill>
                  <a:srgbClr val="BBFAA4"/>
                </a:solidFill>
              </a:rPr>
              <a:t> year</a:t>
            </a:r>
            <a:endParaRPr lang="en-US" sz="2000" b="1" dirty="0">
              <a:solidFill>
                <a:srgbClr val="BBFAA4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022853" y="4149080"/>
            <a:ext cx="107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BFAA4"/>
                </a:solidFill>
              </a:rPr>
              <a:t>1</a:t>
            </a:r>
            <a:r>
              <a:rPr lang="en-US" sz="2000" b="1" baseline="30000" dirty="0" smtClean="0">
                <a:solidFill>
                  <a:srgbClr val="BBFAA4"/>
                </a:solidFill>
              </a:rPr>
              <a:t>st</a:t>
            </a:r>
            <a:r>
              <a:rPr lang="en-US" sz="2000" b="1" dirty="0" smtClean="0">
                <a:solidFill>
                  <a:srgbClr val="BBFAA4"/>
                </a:solidFill>
              </a:rPr>
              <a:t> year</a:t>
            </a:r>
            <a:endParaRPr lang="en-US" sz="2000" b="1" dirty="0">
              <a:solidFill>
                <a:srgbClr val="BBFAA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581400"/>
            <a:ext cx="460895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Dive response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in the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Weddell Seal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38200"/>
            <a:ext cx="4044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454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  <a:endParaRPr lang="en-US" sz="32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5223566" cy="502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838200"/>
            <a:ext cx="4044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321" y="4643446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Anatomy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200"/>
            <a:ext cx="1676400" cy="16140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3321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Cellular Biology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2" name="Picture 1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6347287" cy="3824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4033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" name="Picture 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6" name="Picture 8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2" name="Picture 1" descr="Titr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309572" cy="6754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4502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3321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Physical Chemistry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r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2377" y="4574276"/>
            <a:ext cx="1715629" cy="1836683"/>
          </a:xfrm>
          <a:prstGeom prst="rect">
            <a:avLst/>
          </a:prstGeom>
        </p:spPr>
      </p:pic>
      <p:pic>
        <p:nvPicPr>
          <p:cNvPr id="3" name="Picture 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" name="Picture 3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" name="Picture 4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6" name="Picture 5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9" name="Picture 8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5105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etylcho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589" y="542678"/>
            <a:ext cx="5666444" cy="418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Organic Chemistry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838200"/>
            <a:ext cx="4502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Arial Black"/>
                <a:cs typeface="Arial Black"/>
              </a:rPr>
              <a:t>CHEM 233</a:t>
            </a:r>
            <a:endParaRPr lang="en-US" sz="6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etylcho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3" name="Picture 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" name="Picture 3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" name="Picture 4" descr="Titrat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22377" y="4574276"/>
            <a:ext cx="1715629" cy="1836683"/>
          </a:xfrm>
          <a:prstGeom prst="rect">
            <a:avLst/>
          </a:prstGeom>
        </p:spPr>
      </p:pic>
      <p:pic>
        <p:nvPicPr>
          <p:cNvPr id="6" name="Picture 5" descr="Titrat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22377" y="4574276"/>
            <a:ext cx="1715629" cy="1836683"/>
          </a:xfrm>
          <a:prstGeom prst="rect">
            <a:avLst/>
          </a:prstGeom>
        </p:spPr>
      </p:pic>
      <p:pic>
        <p:nvPicPr>
          <p:cNvPr id="7" name="Picture 6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8" name="Picture 7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9" name="Picture 8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0" name="Picture 9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3" name="Picture 12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5105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6" name="Picture 15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3" name="Picture 2" descr="MAPK_G_Prote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029253" cy="6748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Biochemistry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838200"/>
            <a:ext cx="4118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79" name="Text Box 39"/>
          <p:cNvSpPr txBox="1">
            <a:spLocks noChangeArrowheads="1"/>
          </p:cNvSpPr>
          <p:nvPr/>
        </p:nvSpPr>
        <p:spPr bwMode="auto">
          <a:xfrm>
            <a:off x="1835150" y="2133600"/>
            <a:ext cx="264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</a:rPr>
              <a:t>Biol 121 midterm</a:t>
            </a:r>
          </a:p>
        </p:txBody>
      </p:sp>
      <p:sp>
        <p:nvSpPr>
          <p:cNvPr id="189480" name="Text Box 40"/>
          <p:cNvSpPr txBox="1">
            <a:spLocks noChangeArrowheads="1"/>
          </p:cNvSpPr>
          <p:nvPr/>
        </p:nvSpPr>
        <p:spPr bwMode="auto">
          <a:xfrm>
            <a:off x="1846263" y="2689225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9900"/>
                </a:solidFill>
              </a:rPr>
              <a:t>Biol 121 final</a:t>
            </a:r>
          </a:p>
        </p:txBody>
      </p:sp>
      <p:sp>
        <p:nvSpPr>
          <p:cNvPr id="189481" name="Text Box 41"/>
          <p:cNvSpPr txBox="1">
            <a:spLocks noChangeArrowheads="1"/>
          </p:cNvSpPr>
          <p:nvPr/>
        </p:nvSpPr>
        <p:spPr bwMode="auto">
          <a:xfrm>
            <a:off x="1763713" y="1628775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High school average</a:t>
            </a:r>
          </a:p>
        </p:txBody>
      </p:sp>
      <p:sp>
        <p:nvSpPr>
          <p:cNvPr id="189442" name="Line 2"/>
          <p:cNvSpPr>
            <a:spLocks noChangeShapeType="1"/>
          </p:cNvSpPr>
          <p:nvPr/>
        </p:nvSpPr>
        <p:spPr bwMode="auto">
          <a:xfrm flipV="1">
            <a:off x="1331913" y="1484313"/>
            <a:ext cx="0" cy="432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43" name="Line 3"/>
          <p:cNvSpPr>
            <a:spLocks noChangeShapeType="1"/>
          </p:cNvSpPr>
          <p:nvPr/>
        </p:nvSpPr>
        <p:spPr bwMode="auto">
          <a:xfrm>
            <a:off x="1331913" y="5734050"/>
            <a:ext cx="7200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356100" y="630872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Grades</a:t>
            </a: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1187450" y="594995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239838" y="589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2555875" y="59499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20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3924300" y="594201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40</a:t>
            </a: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6659563" y="5942013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80</a:t>
            </a: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7956550" y="594995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100</a:t>
            </a:r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2771775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>
            <a:off x="4140200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6877050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4" name="Line 14"/>
          <p:cNvSpPr>
            <a:spLocks noChangeShapeType="1"/>
          </p:cNvSpPr>
          <p:nvPr/>
        </p:nvSpPr>
        <p:spPr bwMode="auto">
          <a:xfrm>
            <a:off x="8243888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 rot="16200000">
            <a:off x="-573088" y="3317876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Student population</a:t>
            </a:r>
          </a:p>
        </p:txBody>
      </p:sp>
      <p:sp>
        <p:nvSpPr>
          <p:cNvPr id="189456" name="Freeform 16"/>
          <p:cNvSpPr>
            <a:spLocks/>
          </p:cNvSpPr>
          <p:nvPr/>
        </p:nvSpPr>
        <p:spPr bwMode="auto">
          <a:xfrm rot="202994">
            <a:off x="7596188" y="1916113"/>
            <a:ext cx="649287" cy="3817937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45" y="0"/>
              </a:cxn>
              <a:cxn ang="0">
                <a:pos x="272" y="2405"/>
              </a:cxn>
            </a:cxnLst>
            <a:rect l="0" t="0" r="r" b="b"/>
            <a:pathLst>
              <a:path w="272" h="2405">
                <a:moveTo>
                  <a:pt x="0" y="2405"/>
                </a:moveTo>
                <a:cubicBezTo>
                  <a:pt x="0" y="1202"/>
                  <a:pt x="0" y="0"/>
                  <a:pt x="45" y="0"/>
                </a:cubicBezTo>
                <a:cubicBezTo>
                  <a:pt x="90" y="0"/>
                  <a:pt x="181" y="1202"/>
                  <a:pt x="272" y="2405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7" name="Freeform 17"/>
          <p:cNvSpPr>
            <a:spLocks/>
          </p:cNvSpPr>
          <p:nvPr/>
        </p:nvSpPr>
        <p:spPr bwMode="auto">
          <a:xfrm>
            <a:off x="3348038" y="3284538"/>
            <a:ext cx="4537075" cy="2449512"/>
          </a:xfrm>
          <a:custGeom>
            <a:avLst/>
            <a:gdLst/>
            <a:ahLst/>
            <a:cxnLst>
              <a:cxn ang="0">
                <a:pos x="0" y="1324"/>
              </a:cxn>
              <a:cxn ang="0">
                <a:pos x="1044" y="8"/>
              </a:cxn>
              <a:cxn ang="0">
                <a:pos x="1588" y="1278"/>
              </a:cxn>
              <a:cxn ang="0">
                <a:pos x="2813" y="1551"/>
              </a:cxn>
            </a:cxnLst>
            <a:rect l="0" t="0" r="r" b="b"/>
            <a:pathLst>
              <a:path w="2813" h="1551">
                <a:moveTo>
                  <a:pt x="0" y="1324"/>
                </a:moveTo>
                <a:cubicBezTo>
                  <a:pt x="389" y="670"/>
                  <a:pt x="779" y="16"/>
                  <a:pt x="1044" y="8"/>
                </a:cubicBezTo>
                <a:cubicBezTo>
                  <a:pt x="1309" y="0"/>
                  <a:pt x="1293" y="1021"/>
                  <a:pt x="1588" y="1278"/>
                </a:cubicBezTo>
                <a:cubicBezTo>
                  <a:pt x="1883" y="1535"/>
                  <a:pt x="2348" y="1543"/>
                  <a:pt x="2813" y="1551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8" name="Freeform 18"/>
          <p:cNvSpPr>
            <a:spLocks/>
          </p:cNvSpPr>
          <p:nvPr/>
        </p:nvSpPr>
        <p:spPr bwMode="auto">
          <a:xfrm>
            <a:off x="2268538" y="5229225"/>
            <a:ext cx="1152525" cy="504825"/>
          </a:xfrm>
          <a:custGeom>
            <a:avLst/>
            <a:gdLst/>
            <a:ahLst/>
            <a:cxnLst>
              <a:cxn ang="0">
                <a:pos x="0" y="318"/>
              </a:cxn>
              <a:cxn ang="0">
                <a:pos x="499" y="227"/>
              </a:cxn>
              <a:cxn ang="0">
                <a:pos x="726" y="0"/>
              </a:cxn>
            </a:cxnLst>
            <a:rect l="0" t="0" r="r" b="b"/>
            <a:pathLst>
              <a:path w="726" h="318">
                <a:moveTo>
                  <a:pt x="0" y="318"/>
                </a:moveTo>
                <a:cubicBezTo>
                  <a:pt x="189" y="299"/>
                  <a:pt x="378" y="280"/>
                  <a:pt x="499" y="227"/>
                </a:cubicBezTo>
                <a:cubicBezTo>
                  <a:pt x="620" y="174"/>
                  <a:pt x="673" y="87"/>
                  <a:pt x="726" y="0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7524750" y="14843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92%</a:t>
            </a:r>
          </a:p>
        </p:txBody>
      </p:sp>
      <p:sp>
        <p:nvSpPr>
          <p:cNvPr id="189460" name="Text Box 20"/>
          <p:cNvSpPr txBox="1">
            <a:spLocks noChangeArrowheads="1"/>
          </p:cNvSpPr>
          <p:nvPr/>
        </p:nvSpPr>
        <p:spPr bwMode="auto">
          <a:xfrm>
            <a:off x="4427538" y="285273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50-55%</a:t>
            </a:r>
          </a:p>
        </p:txBody>
      </p:sp>
      <p:sp>
        <p:nvSpPr>
          <p:cNvPr id="189461" name="Text Box 21"/>
          <p:cNvSpPr txBox="1">
            <a:spLocks noChangeArrowheads="1"/>
          </p:cNvSpPr>
          <p:nvPr/>
        </p:nvSpPr>
        <p:spPr bwMode="auto">
          <a:xfrm>
            <a:off x="4140200" y="49418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45-50%</a:t>
            </a:r>
          </a:p>
        </p:txBody>
      </p:sp>
      <p:sp>
        <p:nvSpPr>
          <p:cNvPr id="189462" name="Text Box 22"/>
          <p:cNvSpPr txBox="1">
            <a:spLocks noChangeArrowheads="1"/>
          </p:cNvSpPr>
          <p:nvPr/>
        </p:nvSpPr>
        <p:spPr bwMode="auto">
          <a:xfrm>
            <a:off x="5580063" y="3141663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65-70%</a:t>
            </a:r>
          </a:p>
        </p:txBody>
      </p:sp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7596188" y="4724400"/>
            <a:ext cx="77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&gt;90%</a:t>
            </a:r>
          </a:p>
        </p:txBody>
      </p:sp>
      <p:sp>
        <p:nvSpPr>
          <p:cNvPr id="189467" name="Text Box 27"/>
          <p:cNvSpPr txBox="1">
            <a:spLocks noChangeArrowheads="1"/>
          </p:cNvSpPr>
          <p:nvPr/>
        </p:nvSpPr>
        <p:spPr bwMode="auto">
          <a:xfrm>
            <a:off x="611188" y="4365625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/>
          </a:p>
        </p:txBody>
      </p:sp>
      <p:sp>
        <p:nvSpPr>
          <p:cNvPr id="189468" name="Line 28"/>
          <p:cNvSpPr>
            <a:spLocks noChangeShapeType="1"/>
          </p:cNvSpPr>
          <p:nvPr/>
        </p:nvSpPr>
        <p:spPr bwMode="auto">
          <a:xfrm>
            <a:off x="5508625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69" name="Text Box 29"/>
          <p:cNvSpPr txBox="1">
            <a:spLocks noChangeArrowheads="1"/>
          </p:cNvSpPr>
          <p:nvPr/>
        </p:nvSpPr>
        <p:spPr bwMode="auto">
          <a:xfrm>
            <a:off x="5292725" y="5942013"/>
            <a:ext cx="503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60</a:t>
            </a:r>
          </a:p>
        </p:txBody>
      </p:sp>
      <p:sp>
        <p:nvSpPr>
          <p:cNvPr id="189470" name="Freeform 30"/>
          <p:cNvSpPr>
            <a:spLocks/>
          </p:cNvSpPr>
          <p:nvPr/>
        </p:nvSpPr>
        <p:spPr bwMode="auto">
          <a:xfrm>
            <a:off x="5219700" y="3536950"/>
            <a:ext cx="2881313" cy="2197100"/>
          </a:xfrm>
          <a:custGeom>
            <a:avLst/>
            <a:gdLst/>
            <a:ahLst/>
            <a:cxnLst>
              <a:cxn ang="0">
                <a:pos x="0" y="1202"/>
              </a:cxn>
              <a:cxn ang="0">
                <a:pos x="499" y="23"/>
              </a:cxn>
              <a:cxn ang="0">
                <a:pos x="1089" y="1066"/>
              </a:cxn>
              <a:cxn ang="0">
                <a:pos x="1588" y="975"/>
              </a:cxn>
              <a:cxn ang="0">
                <a:pos x="1815" y="1384"/>
              </a:cxn>
            </a:cxnLst>
            <a:rect l="0" t="0" r="r" b="b"/>
            <a:pathLst>
              <a:path w="1815" h="1384">
                <a:moveTo>
                  <a:pt x="0" y="1202"/>
                </a:moveTo>
                <a:cubicBezTo>
                  <a:pt x="159" y="624"/>
                  <a:pt x="318" y="46"/>
                  <a:pt x="499" y="23"/>
                </a:cubicBezTo>
                <a:cubicBezTo>
                  <a:pt x="680" y="0"/>
                  <a:pt x="908" y="907"/>
                  <a:pt x="1089" y="1066"/>
                </a:cubicBezTo>
                <a:cubicBezTo>
                  <a:pt x="1270" y="1225"/>
                  <a:pt x="1467" y="922"/>
                  <a:pt x="1588" y="975"/>
                </a:cubicBezTo>
                <a:cubicBezTo>
                  <a:pt x="1709" y="1028"/>
                  <a:pt x="1762" y="1206"/>
                  <a:pt x="1815" y="1384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71" name="Freeform 31"/>
          <p:cNvSpPr>
            <a:spLocks/>
          </p:cNvSpPr>
          <p:nvPr/>
        </p:nvSpPr>
        <p:spPr bwMode="auto">
          <a:xfrm>
            <a:off x="3132138" y="5157788"/>
            <a:ext cx="2160587" cy="576262"/>
          </a:xfrm>
          <a:custGeom>
            <a:avLst/>
            <a:gdLst/>
            <a:ahLst/>
            <a:cxnLst>
              <a:cxn ang="0">
                <a:pos x="0" y="363"/>
              </a:cxn>
              <a:cxn ang="0">
                <a:pos x="544" y="317"/>
              </a:cxn>
              <a:cxn ang="0">
                <a:pos x="952" y="136"/>
              </a:cxn>
              <a:cxn ang="0">
                <a:pos x="1179" y="272"/>
              </a:cxn>
              <a:cxn ang="0">
                <a:pos x="1315" y="181"/>
              </a:cxn>
              <a:cxn ang="0">
                <a:pos x="1361" y="0"/>
              </a:cxn>
            </a:cxnLst>
            <a:rect l="0" t="0" r="r" b="b"/>
            <a:pathLst>
              <a:path w="1361" h="363">
                <a:moveTo>
                  <a:pt x="0" y="363"/>
                </a:moveTo>
                <a:cubicBezTo>
                  <a:pt x="192" y="359"/>
                  <a:pt x="385" y="355"/>
                  <a:pt x="544" y="317"/>
                </a:cubicBezTo>
                <a:cubicBezTo>
                  <a:pt x="703" y="279"/>
                  <a:pt x="846" y="143"/>
                  <a:pt x="952" y="136"/>
                </a:cubicBezTo>
                <a:cubicBezTo>
                  <a:pt x="1058" y="129"/>
                  <a:pt x="1119" y="265"/>
                  <a:pt x="1179" y="272"/>
                </a:cubicBezTo>
                <a:cubicBezTo>
                  <a:pt x="1239" y="279"/>
                  <a:pt x="1285" y="226"/>
                  <a:pt x="1315" y="181"/>
                </a:cubicBezTo>
                <a:cubicBezTo>
                  <a:pt x="1345" y="136"/>
                  <a:pt x="1353" y="68"/>
                  <a:pt x="1361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77" name="Text Box 37"/>
          <p:cNvSpPr txBox="1">
            <a:spLocks noChangeArrowheads="1"/>
          </p:cNvSpPr>
          <p:nvPr/>
        </p:nvSpPr>
        <p:spPr bwMode="auto">
          <a:xfrm>
            <a:off x="755650" y="260350"/>
            <a:ext cx="7864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Trebuchet MS" pitchFamily="34" charset="0"/>
              </a:rPr>
              <a:t>Math - High school: 90% </a:t>
            </a:r>
            <a:r>
              <a:rPr lang="en-US" sz="3200" b="1">
                <a:solidFill>
                  <a:srgbClr val="003399"/>
                </a:solidFill>
                <a:latin typeface="Trebuchet MS" pitchFamily="34" charset="0"/>
                <a:sym typeface="Wingdings" pitchFamily="2" charset="2"/>
              </a:rPr>
              <a:t> UBC Y1: 66% </a:t>
            </a:r>
            <a:endParaRPr lang="en-US" sz="3200" b="1">
              <a:solidFill>
                <a:srgbClr val="003399"/>
              </a:solidFill>
              <a:latin typeface="Trebuchet MS" pitchFamily="34" charset="0"/>
            </a:endParaRPr>
          </a:p>
        </p:txBody>
      </p:sp>
      <p:sp>
        <p:nvSpPr>
          <p:cNvPr id="189478" name="Text Box 38"/>
          <p:cNvSpPr txBox="1">
            <a:spLocks noChangeArrowheads="1"/>
          </p:cNvSpPr>
          <p:nvPr/>
        </p:nvSpPr>
        <p:spPr bwMode="auto">
          <a:xfrm>
            <a:off x="684213" y="908050"/>
            <a:ext cx="8142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66FF"/>
                </a:solidFill>
                <a:latin typeface="Trebuchet MS" pitchFamily="34" charset="0"/>
              </a:rPr>
              <a:t>Physic - High school: 88% </a:t>
            </a:r>
            <a:r>
              <a:rPr lang="en-US" sz="3200" b="1">
                <a:solidFill>
                  <a:srgbClr val="0066FF"/>
                </a:solidFill>
                <a:latin typeface="Trebuchet MS" pitchFamily="34" charset="0"/>
                <a:sym typeface="Wingdings" pitchFamily="2" charset="2"/>
              </a:rPr>
              <a:t> UBC Y1: 72% </a:t>
            </a:r>
            <a:endParaRPr lang="en-US" sz="3200" b="1">
              <a:solidFill>
                <a:srgbClr val="0066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K_G_Prote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3" name="Picture 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" name="Picture 3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" name="Picture 4" descr="acetylcho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 descr="acetylcho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9" name="Picture 8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0" name="Picture 9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2" name="Picture 11" descr="Titratio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13" name="Picture 1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4" name="Picture 13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5" name="Picture 14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6" name="Picture 15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8" name="Picture 17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9" name="Picture 18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2" name="Picture 21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2" name="Picture 1" descr="TRE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384"/>
            <a:ext cx="74419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Evolutionary Biology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4033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3" name="Picture 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" name="Picture 3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" name="Picture 4" descr="acetylcho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MAPK_G_Protei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10" name="Picture 9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1" name="Picture 10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2" name="Picture 11" descr="acetylcho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 descr="acetylcholi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5" name="Picture 14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6" name="Picture 15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7" name="Picture 16" descr="Titratio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18" name="Picture 17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9" name="Picture 18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0" name="Picture 19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1" name="Picture 20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3" name="Picture 22" descr="anatomy_and_physiolo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4" name="Picture 23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7" name="Picture 26" descr="cellresp.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coll-dna-knoll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111" y="692696"/>
            <a:ext cx="4093381" cy="5302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812" y="5797713"/>
            <a:ext cx="7957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Genetics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4044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coll-dna-knoll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6" name="Picture 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243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TRE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11" name="Picture 10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2" name="Picture 11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3" name="Picture 12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MAPK_G_Prote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16" name="Picture 15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7" name="Picture 16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8" name="Picture 17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0" name="Picture 19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21" name="Picture 20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2" name="Picture 21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3" name="Picture 22" descr="Titratio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24" name="Picture 23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5" name="Picture 24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6" name="Picture 25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7" name="Picture 26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9" name="Picture 28" descr="anatomy_and_physiolog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0" name="Picture 29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3" name="Picture 32" descr="cellresp.l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503333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Comparative Physiology 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5" name="Picture 2" descr="http://www.mfi.ku.dk/PPaulev/chapter15/images/15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6763710" cy="4724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143000"/>
            <a:ext cx="4044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364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6" name="Picture 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9" name="Picture 8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10" name="Picture 2" descr="http://www.mfi.ku.dk/PPaulev/chapter15/images/15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685800"/>
            <a:ext cx="2181842" cy="1524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19600" y="68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364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2" name="Picture 11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13" name="Picture 12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0" y="243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TRE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16" name="Picture 15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17" name="Picture 16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8" name="Picture 17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0" name="Picture 19" descr="MAPK_G_Protei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21" name="Picture 20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2" name="Picture 21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3" name="Picture 22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5" name="Picture 24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26" name="Picture 25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7" name="Picture 26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8" name="Picture 27" descr="Titrati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29" name="Picture 28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0" name="Picture 29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1" name="Picture 30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2" name="Picture 31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4" name="Picture 33" descr="anatomy_and_physiolog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5" name="Picture 34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8" name="Picture 37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pic>
        <p:nvPicPr>
          <p:cNvPr id="6" name="Picture 2" descr="http://greatlakeswormwatch.org/forest/images/carbon_cycle_di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"/>
            <a:ext cx="7162800" cy="55312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562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Ecology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838200"/>
            <a:ext cx="4044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304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6" name="Picture 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0" name="Picture 9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2438400"/>
            <a:ext cx="1567132" cy="2029909"/>
          </a:xfrm>
          <a:prstGeom prst="rect">
            <a:avLst/>
          </a:prstGeom>
        </p:spPr>
      </p:pic>
      <p:pic>
        <p:nvPicPr>
          <p:cNvPr id="11" name="Picture 2" descr="http://greatlakeswormwatch.org/forest/images/carbon_cycle_diagr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609600"/>
            <a:ext cx="2057400" cy="15887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81800" y="914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3" name="Picture 12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4" name="Picture 13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5" name="Picture 14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16" name="Picture 2" descr="http://www.mfi.ku.dk/PPaulev/chapter15/images/15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685800"/>
            <a:ext cx="2181842" cy="1524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19600" y="68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364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8" name="Picture 17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19" name="Picture 18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58000" y="243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1" name="Picture 20" descr="TREE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22" name="Picture 21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3" name="Picture 22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4" name="Picture 23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6" name="Picture 25" descr="MAPK_G_Protei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27" name="Picture 26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28" name="Picture 27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9" name="Picture 28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1" name="Picture 30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32" name="Picture 31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3" name="Picture 32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4" name="Picture 33" descr="Titratio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35" name="Picture 34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6" name="Picture 35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7" name="Picture 36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8" name="Picture 37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0" name="Picture 39" descr="anatomy_and_physiolo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1" name="Picture 40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4" name="Picture 43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23321" y="5374668"/>
            <a:ext cx="916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Bradley Hand ITC TT"/>
              </a:rPr>
              <a:t>Biomechanics</a:t>
            </a:r>
            <a:endParaRPr lang="en-US" sz="6000" b="1" dirty="0">
              <a:solidFill>
                <a:srgbClr val="FF0000"/>
              </a:solidFill>
              <a:latin typeface="Bradley Hand ITC TT"/>
            </a:endParaRPr>
          </a:p>
        </p:txBody>
      </p:sp>
      <p:pic>
        <p:nvPicPr>
          <p:cNvPr id="4" name="Picture 10" descr="http://www.smh.com.au/ffximage/2005/04/03/chucking_wideweb__430x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5410200" cy="45797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4033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325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79" name="Text Box 39"/>
          <p:cNvSpPr txBox="1">
            <a:spLocks noChangeArrowheads="1"/>
          </p:cNvSpPr>
          <p:nvPr/>
        </p:nvSpPr>
        <p:spPr bwMode="auto">
          <a:xfrm>
            <a:off x="1835150" y="2133600"/>
            <a:ext cx="264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folHlink"/>
                </a:solidFill>
              </a:rPr>
              <a:t>Biol 121 midterm</a:t>
            </a:r>
          </a:p>
        </p:txBody>
      </p:sp>
      <p:sp>
        <p:nvSpPr>
          <p:cNvPr id="189480" name="Text Box 40"/>
          <p:cNvSpPr txBox="1">
            <a:spLocks noChangeArrowheads="1"/>
          </p:cNvSpPr>
          <p:nvPr/>
        </p:nvSpPr>
        <p:spPr bwMode="auto">
          <a:xfrm>
            <a:off x="1846263" y="2689225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9900"/>
                </a:solidFill>
              </a:rPr>
              <a:t>Biol 121 final</a:t>
            </a:r>
          </a:p>
        </p:txBody>
      </p:sp>
      <p:sp>
        <p:nvSpPr>
          <p:cNvPr id="189481" name="Text Box 41"/>
          <p:cNvSpPr txBox="1">
            <a:spLocks noChangeArrowheads="1"/>
          </p:cNvSpPr>
          <p:nvPr/>
        </p:nvSpPr>
        <p:spPr bwMode="auto">
          <a:xfrm>
            <a:off x="1763713" y="1628775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High school average</a:t>
            </a:r>
          </a:p>
        </p:txBody>
      </p:sp>
      <p:sp>
        <p:nvSpPr>
          <p:cNvPr id="189442" name="Line 2"/>
          <p:cNvSpPr>
            <a:spLocks noChangeShapeType="1"/>
          </p:cNvSpPr>
          <p:nvPr/>
        </p:nvSpPr>
        <p:spPr bwMode="auto">
          <a:xfrm flipV="1">
            <a:off x="1331913" y="1484313"/>
            <a:ext cx="0" cy="432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43" name="Line 3"/>
          <p:cNvSpPr>
            <a:spLocks noChangeShapeType="1"/>
          </p:cNvSpPr>
          <p:nvPr/>
        </p:nvSpPr>
        <p:spPr bwMode="auto">
          <a:xfrm>
            <a:off x="1331913" y="5734050"/>
            <a:ext cx="7200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356100" y="630872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Grades</a:t>
            </a: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1187450" y="594995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239838" y="589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1"/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2555875" y="59499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20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3924300" y="594201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40</a:t>
            </a: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6659563" y="5942013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80</a:t>
            </a: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7956550" y="594995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100</a:t>
            </a:r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2771775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>
            <a:off x="4140200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6877050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4" name="Line 14"/>
          <p:cNvSpPr>
            <a:spLocks noChangeShapeType="1"/>
          </p:cNvSpPr>
          <p:nvPr/>
        </p:nvSpPr>
        <p:spPr bwMode="auto">
          <a:xfrm>
            <a:off x="8243888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 rot="16200000">
            <a:off x="-573088" y="3317876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Student population</a:t>
            </a:r>
          </a:p>
        </p:txBody>
      </p:sp>
      <p:sp>
        <p:nvSpPr>
          <p:cNvPr id="189456" name="Freeform 16"/>
          <p:cNvSpPr>
            <a:spLocks/>
          </p:cNvSpPr>
          <p:nvPr/>
        </p:nvSpPr>
        <p:spPr bwMode="auto">
          <a:xfrm rot="202994">
            <a:off x="7596188" y="1916113"/>
            <a:ext cx="649287" cy="3817937"/>
          </a:xfrm>
          <a:custGeom>
            <a:avLst/>
            <a:gdLst/>
            <a:ahLst/>
            <a:cxnLst>
              <a:cxn ang="0">
                <a:pos x="0" y="2405"/>
              </a:cxn>
              <a:cxn ang="0">
                <a:pos x="45" y="0"/>
              </a:cxn>
              <a:cxn ang="0">
                <a:pos x="272" y="2405"/>
              </a:cxn>
            </a:cxnLst>
            <a:rect l="0" t="0" r="r" b="b"/>
            <a:pathLst>
              <a:path w="272" h="2405">
                <a:moveTo>
                  <a:pt x="0" y="2405"/>
                </a:moveTo>
                <a:cubicBezTo>
                  <a:pt x="0" y="1202"/>
                  <a:pt x="0" y="0"/>
                  <a:pt x="45" y="0"/>
                </a:cubicBezTo>
                <a:cubicBezTo>
                  <a:pt x="90" y="0"/>
                  <a:pt x="181" y="1202"/>
                  <a:pt x="272" y="2405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7" name="Freeform 17"/>
          <p:cNvSpPr>
            <a:spLocks/>
          </p:cNvSpPr>
          <p:nvPr/>
        </p:nvSpPr>
        <p:spPr bwMode="auto">
          <a:xfrm>
            <a:off x="3348038" y="3284538"/>
            <a:ext cx="4537075" cy="2449512"/>
          </a:xfrm>
          <a:custGeom>
            <a:avLst/>
            <a:gdLst/>
            <a:ahLst/>
            <a:cxnLst>
              <a:cxn ang="0">
                <a:pos x="0" y="1324"/>
              </a:cxn>
              <a:cxn ang="0">
                <a:pos x="1044" y="8"/>
              </a:cxn>
              <a:cxn ang="0">
                <a:pos x="1588" y="1278"/>
              </a:cxn>
              <a:cxn ang="0">
                <a:pos x="2813" y="1551"/>
              </a:cxn>
            </a:cxnLst>
            <a:rect l="0" t="0" r="r" b="b"/>
            <a:pathLst>
              <a:path w="2813" h="1551">
                <a:moveTo>
                  <a:pt x="0" y="1324"/>
                </a:moveTo>
                <a:cubicBezTo>
                  <a:pt x="389" y="670"/>
                  <a:pt x="779" y="16"/>
                  <a:pt x="1044" y="8"/>
                </a:cubicBezTo>
                <a:cubicBezTo>
                  <a:pt x="1309" y="0"/>
                  <a:pt x="1293" y="1021"/>
                  <a:pt x="1588" y="1278"/>
                </a:cubicBezTo>
                <a:cubicBezTo>
                  <a:pt x="1883" y="1535"/>
                  <a:pt x="2348" y="1543"/>
                  <a:pt x="2813" y="1551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8" name="Freeform 18"/>
          <p:cNvSpPr>
            <a:spLocks/>
          </p:cNvSpPr>
          <p:nvPr/>
        </p:nvSpPr>
        <p:spPr bwMode="auto">
          <a:xfrm>
            <a:off x="2268538" y="5229225"/>
            <a:ext cx="1152525" cy="504825"/>
          </a:xfrm>
          <a:custGeom>
            <a:avLst/>
            <a:gdLst/>
            <a:ahLst/>
            <a:cxnLst>
              <a:cxn ang="0">
                <a:pos x="0" y="318"/>
              </a:cxn>
              <a:cxn ang="0">
                <a:pos x="499" y="227"/>
              </a:cxn>
              <a:cxn ang="0">
                <a:pos x="726" y="0"/>
              </a:cxn>
            </a:cxnLst>
            <a:rect l="0" t="0" r="r" b="b"/>
            <a:pathLst>
              <a:path w="726" h="318">
                <a:moveTo>
                  <a:pt x="0" y="318"/>
                </a:moveTo>
                <a:cubicBezTo>
                  <a:pt x="189" y="299"/>
                  <a:pt x="378" y="280"/>
                  <a:pt x="499" y="227"/>
                </a:cubicBezTo>
                <a:cubicBezTo>
                  <a:pt x="620" y="174"/>
                  <a:pt x="673" y="87"/>
                  <a:pt x="726" y="0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7524750" y="14843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92%</a:t>
            </a:r>
          </a:p>
        </p:txBody>
      </p:sp>
      <p:sp>
        <p:nvSpPr>
          <p:cNvPr id="189460" name="Text Box 20"/>
          <p:cNvSpPr txBox="1">
            <a:spLocks noChangeArrowheads="1"/>
          </p:cNvSpPr>
          <p:nvPr/>
        </p:nvSpPr>
        <p:spPr bwMode="auto">
          <a:xfrm>
            <a:off x="4427538" y="285273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50-55%</a:t>
            </a:r>
          </a:p>
        </p:txBody>
      </p:sp>
      <p:sp>
        <p:nvSpPr>
          <p:cNvPr id="189461" name="Text Box 21"/>
          <p:cNvSpPr txBox="1">
            <a:spLocks noChangeArrowheads="1"/>
          </p:cNvSpPr>
          <p:nvPr/>
        </p:nvSpPr>
        <p:spPr bwMode="auto">
          <a:xfrm>
            <a:off x="4140200" y="49418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45-50%</a:t>
            </a:r>
          </a:p>
        </p:txBody>
      </p:sp>
      <p:sp>
        <p:nvSpPr>
          <p:cNvPr id="189462" name="Text Box 22"/>
          <p:cNvSpPr txBox="1">
            <a:spLocks noChangeArrowheads="1"/>
          </p:cNvSpPr>
          <p:nvPr/>
        </p:nvSpPr>
        <p:spPr bwMode="auto">
          <a:xfrm>
            <a:off x="5580063" y="3141663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</a:rPr>
              <a:t>65-70%</a:t>
            </a:r>
          </a:p>
        </p:txBody>
      </p:sp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7596188" y="4724400"/>
            <a:ext cx="77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&gt;90%</a:t>
            </a:r>
          </a:p>
        </p:txBody>
      </p:sp>
      <p:sp>
        <p:nvSpPr>
          <p:cNvPr id="189467" name="Text Box 27"/>
          <p:cNvSpPr txBox="1">
            <a:spLocks noChangeArrowheads="1"/>
          </p:cNvSpPr>
          <p:nvPr/>
        </p:nvSpPr>
        <p:spPr bwMode="auto">
          <a:xfrm>
            <a:off x="611188" y="4365625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/>
          </a:p>
        </p:txBody>
      </p:sp>
      <p:sp>
        <p:nvSpPr>
          <p:cNvPr id="189468" name="Line 28"/>
          <p:cNvSpPr>
            <a:spLocks noChangeShapeType="1"/>
          </p:cNvSpPr>
          <p:nvPr/>
        </p:nvSpPr>
        <p:spPr bwMode="auto">
          <a:xfrm>
            <a:off x="5508625" y="56610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69" name="Text Box 29"/>
          <p:cNvSpPr txBox="1">
            <a:spLocks noChangeArrowheads="1"/>
          </p:cNvSpPr>
          <p:nvPr/>
        </p:nvSpPr>
        <p:spPr bwMode="auto">
          <a:xfrm>
            <a:off x="5292725" y="5942013"/>
            <a:ext cx="503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60</a:t>
            </a:r>
          </a:p>
        </p:txBody>
      </p:sp>
      <p:sp>
        <p:nvSpPr>
          <p:cNvPr id="189470" name="Freeform 30"/>
          <p:cNvSpPr>
            <a:spLocks/>
          </p:cNvSpPr>
          <p:nvPr/>
        </p:nvSpPr>
        <p:spPr bwMode="auto">
          <a:xfrm>
            <a:off x="5219700" y="3536950"/>
            <a:ext cx="2881313" cy="2197100"/>
          </a:xfrm>
          <a:custGeom>
            <a:avLst/>
            <a:gdLst/>
            <a:ahLst/>
            <a:cxnLst>
              <a:cxn ang="0">
                <a:pos x="0" y="1202"/>
              </a:cxn>
              <a:cxn ang="0">
                <a:pos x="499" y="23"/>
              </a:cxn>
              <a:cxn ang="0">
                <a:pos x="1089" y="1066"/>
              </a:cxn>
              <a:cxn ang="0">
                <a:pos x="1588" y="975"/>
              </a:cxn>
              <a:cxn ang="0">
                <a:pos x="1815" y="1384"/>
              </a:cxn>
            </a:cxnLst>
            <a:rect l="0" t="0" r="r" b="b"/>
            <a:pathLst>
              <a:path w="1815" h="1384">
                <a:moveTo>
                  <a:pt x="0" y="1202"/>
                </a:moveTo>
                <a:cubicBezTo>
                  <a:pt x="159" y="624"/>
                  <a:pt x="318" y="46"/>
                  <a:pt x="499" y="23"/>
                </a:cubicBezTo>
                <a:cubicBezTo>
                  <a:pt x="680" y="0"/>
                  <a:pt x="908" y="907"/>
                  <a:pt x="1089" y="1066"/>
                </a:cubicBezTo>
                <a:cubicBezTo>
                  <a:pt x="1270" y="1225"/>
                  <a:pt x="1467" y="922"/>
                  <a:pt x="1588" y="975"/>
                </a:cubicBezTo>
                <a:cubicBezTo>
                  <a:pt x="1709" y="1028"/>
                  <a:pt x="1762" y="1206"/>
                  <a:pt x="1815" y="1384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71" name="Freeform 31"/>
          <p:cNvSpPr>
            <a:spLocks/>
          </p:cNvSpPr>
          <p:nvPr/>
        </p:nvSpPr>
        <p:spPr bwMode="auto">
          <a:xfrm>
            <a:off x="3132138" y="5157788"/>
            <a:ext cx="2160587" cy="576262"/>
          </a:xfrm>
          <a:custGeom>
            <a:avLst/>
            <a:gdLst/>
            <a:ahLst/>
            <a:cxnLst>
              <a:cxn ang="0">
                <a:pos x="0" y="363"/>
              </a:cxn>
              <a:cxn ang="0">
                <a:pos x="544" y="317"/>
              </a:cxn>
              <a:cxn ang="0">
                <a:pos x="952" y="136"/>
              </a:cxn>
              <a:cxn ang="0">
                <a:pos x="1179" y="272"/>
              </a:cxn>
              <a:cxn ang="0">
                <a:pos x="1315" y="181"/>
              </a:cxn>
              <a:cxn ang="0">
                <a:pos x="1361" y="0"/>
              </a:cxn>
            </a:cxnLst>
            <a:rect l="0" t="0" r="r" b="b"/>
            <a:pathLst>
              <a:path w="1361" h="363">
                <a:moveTo>
                  <a:pt x="0" y="363"/>
                </a:moveTo>
                <a:cubicBezTo>
                  <a:pt x="192" y="359"/>
                  <a:pt x="385" y="355"/>
                  <a:pt x="544" y="317"/>
                </a:cubicBezTo>
                <a:cubicBezTo>
                  <a:pt x="703" y="279"/>
                  <a:pt x="846" y="143"/>
                  <a:pt x="952" y="136"/>
                </a:cubicBezTo>
                <a:cubicBezTo>
                  <a:pt x="1058" y="129"/>
                  <a:pt x="1119" y="265"/>
                  <a:pt x="1179" y="272"/>
                </a:cubicBezTo>
                <a:cubicBezTo>
                  <a:pt x="1239" y="279"/>
                  <a:pt x="1285" y="226"/>
                  <a:pt x="1315" y="181"/>
                </a:cubicBezTo>
                <a:cubicBezTo>
                  <a:pt x="1345" y="136"/>
                  <a:pt x="1353" y="68"/>
                  <a:pt x="1361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9477" name="Text Box 37"/>
          <p:cNvSpPr txBox="1">
            <a:spLocks noChangeArrowheads="1"/>
          </p:cNvSpPr>
          <p:nvPr/>
        </p:nvSpPr>
        <p:spPr bwMode="auto">
          <a:xfrm>
            <a:off x="755650" y="260350"/>
            <a:ext cx="7864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Trebuchet MS" pitchFamily="34" charset="0"/>
              </a:rPr>
              <a:t>Math - High school: 90% </a:t>
            </a:r>
            <a:r>
              <a:rPr lang="en-US" sz="3200" b="1">
                <a:solidFill>
                  <a:srgbClr val="003399"/>
                </a:solidFill>
                <a:latin typeface="Trebuchet MS" pitchFamily="34" charset="0"/>
                <a:sym typeface="Wingdings" pitchFamily="2" charset="2"/>
              </a:rPr>
              <a:t> UBC Y1: 66% </a:t>
            </a:r>
            <a:endParaRPr lang="en-US" sz="3200" b="1">
              <a:solidFill>
                <a:srgbClr val="003399"/>
              </a:solidFill>
              <a:latin typeface="Trebuchet MS" pitchFamily="34" charset="0"/>
            </a:endParaRPr>
          </a:p>
        </p:txBody>
      </p:sp>
      <p:sp>
        <p:nvSpPr>
          <p:cNvPr id="189478" name="Text Box 38"/>
          <p:cNvSpPr txBox="1">
            <a:spLocks noChangeArrowheads="1"/>
          </p:cNvSpPr>
          <p:nvPr/>
        </p:nvSpPr>
        <p:spPr bwMode="auto">
          <a:xfrm>
            <a:off x="684213" y="908050"/>
            <a:ext cx="8142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66FF"/>
                </a:solidFill>
                <a:latin typeface="Trebuchet MS" pitchFamily="34" charset="0"/>
              </a:rPr>
              <a:t>Physic - High school: 88% </a:t>
            </a:r>
            <a:r>
              <a:rPr lang="en-US" sz="3200" b="1">
                <a:solidFill>
                  <a:srgbClr val="0066FF"/>
                </a:solidFill>
                <a:latin typeface="Trebuchet MS" pitchFamily="34" charset="0"/>
                <a:sym typeface="Wingdings" pitchFamily="2" charset="2"/>
              </a:rPr>
              <a:t> UBC Y1: 72% </a:t>
            </a:r>
            <a:endParaRPr lang="en-US" sz="3200" b="1">
              <a:solidFill>
                <a:srgbClr val="0066FF"/>
              </a:solidFill>
              <a:latin typeface="Trebuchet MS" pitchFamily="34" charset="0"/>
            </a:endParaRPr>
          </a:p>
        </p:txBody>
      </p:sp>
      <p:sp>
        <p:nvSpPr>
          <p:cNvPr id="189475" name="WordArt 35"/>
          <p:cNvSpPr>
            <a:spLocks noChangeArrowheads="1" noChangeShapeType="1" noTextEdit="1"/>
          </p:cNvSpPr>
          <p:nvPr/>
        </p:nvSpPr>
        <p:spPr bwMode="auto">
          <a:xfrm rot="-816591">
            <a:off x="246063" y="1341438"/>
            <a:ext cx="8496300" cy="25209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CA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BAD MARKS = temporary set back</a:t>
            </a:r>
          </a:p>
        </p:txBody>
      </p:sp>
      <p:sp>
        <p:nvSpPr>
          <p:cNvPr id="189476" name="WordArt 36"/>
          <p:cNvSpPr>
            <a:spLocks noChangeArrowheads="1" noChangeShapeType="1" noTextEdit="1"/>
          </p:cNvSpPr>
          <p:nvPr/>
        </p:nvSpPr>
        <p:spPr bwMode="auto">
          <a:xfrm>
            <a:off x="4391025" y="2997200"/>
            <a:ext cx="4752975" cy="16573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CA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NOT failure!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6" name="Picture 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2" name="Picture 11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13" name="Picture 10" descr="http://www.smh.com.au/ffximage/2005/04/03/chucking_wideweb__430x3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648200"/>
            <a:ext cx="2169606" cy="183659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324600" y="4648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6" name="Picture 1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7" name="Picture 16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2438400"/>
            <a:ext cx="1567132" cy="2029909"/>
          </a:xfrm>
          <a:prstGeom prst="rect">
            <a:avLst/>
          </a:prstGeom>
        </p:spPr>
      </p:pic>
      <p:pic>
        <p:nvPicPr>
          <p:cNvPr id="18" name="Picture 2" descr="http://greatlakeswormwatch.org/forest/images/carbon_cycle_diagr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609600"/>
            <a:ext cx="2057400" cy="158877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781800" y="914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0" name="Picture 19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1" name="Picture 20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22" name="Picture 21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23" name="Picture 2" descr="http://www.mfi.ku.dk/PPaulev/chapter15/images/15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685800"/>
            <a:ext cx="2181842" cy="1524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419600" y="68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364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5" name="Picture 24" descr="01-coll-dna-knoll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26" name="Picture 2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58000" y="243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8" name="Picture 27" descr="TREE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29" name="Picture 28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0" name="Picture 29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1" name="Picture 30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3" name="Picture 32" descr="MAPK_G_Protei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34" name="Picture 33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5" name="Picture 34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6" name="Picture 35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8" name="Picture 37" descr="acetylcho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39" name="Picture 38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0" name="Picture 39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41" name="Picture 40" descr="Titratio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42" name="Picture 41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3" name="Picture 42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44" name="Picture 43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45" name="Picture 44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7" name="Picture 46" descr="anatomy_and_physiolog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8" name="Picture 47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1" name="Picture 50" descr="cellresp.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oologicalmuseum.dbs.umt.edu/images/Classat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6477000" cy="4857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052736"/>
            <a:ext cx="4033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140</a:t>
            </a:r>
            <a:endParaRPr lang="en-US" sz="6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945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692696"/>
            <a:ext cx="9715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</a:t>
            </a:r>
            <a:endParaRPr lang="en-US" sz="32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919008"/>
            <a:ext cx="88408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5400" b="1" dirty="0" smtClean="0">
                <a:solidFill>
                  <a:srgbClr val="FF0000"/>
                </a:solidFill>
                <a:latin typeface="Bradley Hand ITC TT"/>
              </a:rPr>
              <a:t>Laboratory Investigations </a:t>
            </a:r>
          </a:p>
          <a:p>
            <a:r>
              <a:rPr lang="en-CA" sz="5400" b="1" dirty="0" smtClean="0">
                <a:solidFill>
                  <a:srgbClr val="FF0000"/>
                </a:solidFill>
                <a:latin typeface="Bradley Hand ITC TT"/>
              </a:rPr>
              <a:t>in Life Science</a:t>
            </a:r>
            <a:endParaRPr lang="en-CA" sz="5400" b="1" dirty="0">
              <a:solidFill>
                <a:srgbClr val="FF0000"/>
              </a:solidFill>
              <a:latin typeface="Bradley Hand ITC T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zoologicalmuseum.dbs.umt.edu/images/Classat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743200"/>
            <a:ext cx="1752600" cy="1314450"/>
          </a:xfrm>
          <a:prstGeom prst="rect">
            <a:avLst/>
          </a:prstGeom>
          <a:noFill/>
        </p:spPr>
      </p:pic>
      <p:pic>
        <p:nvPicPr>
          <p:cNvPr id="6" name="Picture 5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7" name="Picture 6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1" name="Picture 10" descr="01-coll-dna-knoll-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2743200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99"/>
                </a:solidFill>
                <a:latin typeface="Arial Black"/>
                <a:cs typeface="Arial Black"/>
              </a:rPr>
              <a:t>BIOL 140</a:t>
            </a:r>
            <a:endParaRPr lang="en-US" sz="2500" b="1" dirty="0">
              <a:solidFill>
                <a:srgbClr val="FFFF99"/>
              </a:solidFill>
              <a:latin typeface="Arial Black"/>
              <a:cs typeface="Arial Black"/>
            </a:endParaRPr>
          </a:p>
        </p:txBody>
      </p:sp>
      <p:pic>
        <p:nvPicPr>
          <p:cNvPr id="17" name="Picture 16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18" name="Picture 17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19" name="Picture 18" descr="01-coll-dna-knoll-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20" name="Picture 10" descr="http://www.smh.com.au/ffximage/2005/04/03/chucking_wideweb__430x3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648200"/>
            <a:ext cx="2169606" cy="183659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324600" y="4648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2" name="Picture 21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3" name="Picture 22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24" name="Picture 23" descr="01-coll-dna-knoll-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0400" y="2438400"/>
            <a:ext cx="1567132" cy="2029909"/>
          </a:xfrm>
          <a:prstGeom prst="rect">
            <a:avLst/>
          </a:prstGeom>
        </p:spPr>
      </p:pic>
      <p:pic>
        <p:nvPicPr>
          <p:cNvPr id="25" name="Picture 2" descr="http://greatlakeswormwatch.org/forest/images/carbon_cycle_diagra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609600"/>
            <a:ext cx="2057400" cy="158877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781800" y="914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7" name="Picture 26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28" name="Picture 27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29" name="Picture 28" descr="01-coll-dna-knoll-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30" name="Picture 2" descr="http://www.mfi.ku.dk/PPaulev/chapter15/images/15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685800"/>
            <a:ext cx="2181842" cy="15240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419600" y="68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364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2" name="Picture 31" descr="01-coll-dna-knoll-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6530" y="2361844"/>
            <a:ext cx="1567132" cy="2029909"/>
          </a:xfrm>
          <a:prstGeom prst="rect">
            <a:avLst/>
          </a:prstGeom>
        </p:spPr>
      </p:pic>
      <p:pic>
        <p:nvPicPr>
          <p:cNvPr id="33" name="Picture 32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58000" y="243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35" name="Picture 34" descr="TREE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52600" y="2895600"/>
            <a:ext cx="1379196" cy="1270982"/>
          </a:xfrm>
          <a:prstGeom prst="rect">
            <a:avLst/>
          </a:prstGeom>
        </p:spPr>
      </p:pic>
      <p:pic>
        <p:nvPicPr>
          <p:cNvPr id="36" name="Picture 35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37" name="Picture 36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38" name="Picture 37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76400" y="2895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321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0" name="Picture 39" descr="MAPK_G_Protei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19600" y="4343400"/>
            <a:ext cx="1507689" cy="1447382"/>
          </a:xfrm>
          <a:prstGeom prst="rect">
            <a:avLst/>
          </a:prstGeom>
        </p:spPr>
      </p:pic>
      <p:pic>
        <p:nvPicPr>
          <p:cNvPr id="41" name="Picture 40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2" name="Picture 41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43" name="Picture 42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434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BIOC 302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45" name="Picture 44" descr="acetylcholi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663" y="4147480"/>
            <a:ext cx="1723769" cy="1273378"/>
          </a:xfrm>
          <a:prstGeom prst="rect">
            <a:avLst/>
          </a:prstGeom>
        </p:spPr>
      </p:pic>
      <p:pic>
        <p:nvPicPr>
          <p:cNvPr id="46" name="Picture 45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47" name="Picture 46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48" name="Picture 47" descr="Titration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14600" y="4343400"/>
            <a:ext cx="1715629" cy="1836683"/>
          </a:xfrm>
          <a:prstGeom prst="rect">
            <a:avLst/>
          </a:prstGeom>
        </p:spPr>
      </p:pic>
      <p:pic>
        <p:nvPicPr>
          <p:cNvPr id="49" name="Picture 48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50" name="Picture 49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1" name="Picture 50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pic>
        <p:nvPicPr>
          <p:cNvPr id="52" name="Picture 51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4" name="Picture 53" descr="anatomy_and_physiolog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5346" y="1890362"/>
            <a:ext cx="1214059" cy="1209222"/>
          </a:xfrm>
          <a:prstGeom prst="rect">
            <a:avLst/>
          </a:prstGeom>
        </p:spPr>
      </p:pic>
      <p:pic>
        <p:nvPicPr>
          <p:cNvPr id="55" name="Picture 54" descr="http://www.cabinetmagazine.org/issues/28/assets/images/burnett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676400"/>
            <a:ext cx="1676400" cy="1614023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38400" y="4800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CHEM 205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58" name="Picture 57" descr="cellresp.l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820" y="1652867"/>
            <a:ext cx="1766622" cy="106439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0574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201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204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9600" y="4191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BIOL 334</a:t>
            </a:r>
            <a:endParaRPr lang="en-US" sz="2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447800" y="2590800"/>
            <a:ext cx="2133600" cy="5334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2819400" y="3276600"/>
            <a:ext cx="914400" cy="6096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2057400" y="3962400"/>
            <a:ext cx="1676400" cy="9144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3620294" y="4380706"/>
            <a:ext cx="685800" cy="1588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4381500" y="4000500"/>
            <a:ext cx="533400" cy="3048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181600" y="3886200"/>
            <a:ext cx="1371600" cy="7620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14" idx="0"/>
          </p:cNvCxnSpPr>
          <p:nvPr/>
        </p:nvCxnSpPr>
        <p:spPr>
          <a:xfrm>
            <a:off x="3581400" y="2133600"/>
            <a:ext cx="990600" cy="6096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 flipH="1" flipV="1">
            <a:off x="4457700" y="1943100"/>
            <a:ext cx="1295400" cy="4572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105400" y="1905000"/>
            <a:ext cx="1905000" cy="9144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5181600" y="3276600"/>
            <a:ext cx="1981200" cy="152400"/>
          </a:xfrm>
          <a:prstGeom prst="straightConnector1">
            <a:avLst/>
          </a:prstGeom>
          <a:ln w="762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95936" y="2924944"/>
            <a:ext cx="9715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41277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Big picture of EACH OF YOUR COURSE!</a:t>
            </a:r>
            <a:endParaRPr lang="en-US" sz="3200" i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068960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Preview</a:t>
            </a:r>
            <a:endParaRPr lang="en-US" sz="32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23728" y="3501008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Scan-read</a:t>
            </a:r>
            <a:endParaRPr lang="en-US" sz="32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0" y="4077072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Have a sniff</a:t>
            </a:r>
            <a:endParaRPr lang="en-US" sz="32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94116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BEFORE the teacher covers the material</a:t>
            </a:r>
            <a:endParaRPr lang="en-US" sz="3200" i="1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9361" y="2745822"/>
            <a:ext cx="8248611" cy="3339668"/>
          </a:xfrm>
          <a:custGeom>
            <a:avLst/>
            <a:gdLst>
              <a:gd name="connsiteX0" fmla="*/ 681163 w 8248611"/>
              <a:gd name="connsiteY0" fmla="*/ 60440 h 3339668"/>
              <a:gd name="connsiteX1" fmla="*/ 681163 w 8248611"/>
              <a:gd name="connsiteY1" fmla="*/ 60440 h 3339668"/>
              <a:gd name="connsiteX2" fmla="*/ 176667 w 8248611"/>
              <a:gd name="connsiteY2" fmla="*/ 44675 h 3339668"/>
              <a:gd name="connsiteX3" fmla="*/ 129370 w 8248611"/>
              <a:gd name="connsiteY3" fmla="*/ 91971 h 3339668"/>
              <a:gd name="connsiteX4" fmla="*/ 82073 w 8248611"/>
              <a:gd name="connsiteY4" fmla="*/ 123502 h 3339668"/>
              <a:gd name="connsiteX5" fmla="*/ 34777 w 8248611"/>
              <a:gd name="connsiteY5" fmla="*/ 202330 h 3339668"/>
              <a:gd name="connsiteX6" fmla="*/ 3246 w 8248611"/>
              <a:gd name="connsiteY6" fmla="*/ 407281 h 3339668"/>
              <a:gd name="connsiteX7" fmla="*/ 19011 w 8248611"/>
              <a:gd name="connsiteY7" fmla="*/ 675295 h 3339668"/>
              <a:gd name="connsiteX8" fmla="*/ 113605 w 8248611"/>
              <a:gd name="connsiteY8" fmla="*/ 801419 h 3339668"/>
              <a:gd name="connsiteX9" fmla="*/ 223963 w 8248611"/>
              <a:gd name="connsiteY9" fmla="*/ 927544 h 3339668"/>
              <a:gd name="connsiteX10" fmla="*/ 287025 w 8248611"/>
              <a:gd name="connsiteY10" fmla="*/ 1053668 h 3339668"/>
              <a:gd name="connsiteX11" fmla="*/ 302791 w 8248611"/>
              <a:gd name="connsiteY11" fmla="*/ 1179792 h 3339668"/>
              <a:gd name="connsiteX12" fmla="*/ 223963 w 8248611"/>
              <a:gd name="connsiteY12" fmla="*/ 1321681 h 3339668"/>
              <a:gd name="connsiteX13" fmla="*/ 208198 w 8248611"/>
              <a:gd name="connsiteY13" fmla="*/ 1368978 h 3339668"/>
              <a:gd name="connsiteX14" fmla="*/ 160901 w 8248611"/>
              <a:gd name="connsiteY14" fmla="*/ 1432040 h 3339668"/>
              <a:gd name="connsiteX15" fmla="*/ 82073 w 8248611"/>
              <a:gd name="connsiteY15" fmla="*/ 1605461 h 3339668"/>
              <a:gd name="connsiteX16" fmla="*/ 66308 w 8248611"/>
              <a:gd name="connsiteY16" fmla="*/ 1668523 h 3339668"/>
              <a:gd name="connsiteX17" fmla="*/ 82073 w 8248611"/>
              <a:gd name="connsiteY17" fmla="*/ 1968068 h 3339668"/>
              <a:gd name="connsiteX18" fmla="*/ 145136 w 8248611"/>
              <a:gd name="connsiteY18" fmla="*/ 2236081 h 3339668"/>
              <a:gd name="connsiteX19" fmla="*/ 192432 w 8248611"/>
              <a:gd name="connsiteY19" fmla="*/ 2504095 h 3339668"/>
              <a:gd name="connsiteX20" fmla="*/ 223963 w 8248611"/>
              <a:gd name="connsiteY20" fmla="*/ 2661750 h 3339668"/>
              <a:gd name="connsiteX21" fmla="*/ 255494 w 8248611"/>
              <a:gd name="connsiteY21" fmla="*/ 2724812 h 3339668"/>
              <a:gd name="connsiteX22" fmla="*/ 271260 w 8248611"/>
              <a:gd name="connsiteY22" fmla="*/ 2772109 h 3339668"/>
              <a:gd name="connsiteX23" fmla="*/ 287025 w 8248611"/>
              <a:gd name="connsiteY23" fmla="*/ 2835171 h 3339668"/>
              <a:gd name="connsiteX24" fmla="*/ 318556 w 8248611"/>
              <a:gd name="connsiteY24" fmla="*/ 2882468 h 3339668"/>
              <a:gd name="connsiteX25" fmla="*/ 350087 w 8248611"/>
              <a:gd name="connsiteY25" fmla="*/ 2945530 h 3339668"/>
              <a:gd name="connsiteX26" fmla="*/ 381618 w 8248611"/>
              <a:gd name="connsiteY26" fmla="*/ 2992826 h 3339668"/>
              <a:gd name="connsiteX27" fmla="*/ 413149 w 8248611"/>
              <a:gd name="connsiteY27" fmla="*/ 3055888 h 3339668"/>
              <a:gd name="connsiteX28" fmla="*/ 476211 w 8248611"/>
              <a:gd name="connsiteY28" fmla="*/ 3103185 h 3339668"/>
              <a:gd name="connsiteX29" fmla="*/ 633867 w 8248611"/>
              <a:gd name="connsiteY29" fmla="*/ 3197778 h 3339668"/>
              <a:gd name="connsiteX30" fmla="*/ 886115 w 8248611"/>
              <a:gd name="connsiteY30" fmla="*/ 3260840 h 3339668"/>
              <a:gd name="connsiteX31" fmla="*/ 1169894 w 8248611"/>
              <a:gd name="connsiteY31" fmla="*/ 3308137 h 3339668"/>
              <a:gd name="connsiteX32" fmla="*/ 1248722 w 8248611"/>
              <a:gd name="connsiteY32" fmla="*/ 3323902 h 3339668"/>
              <a:gd name="connsiteX33" fmla="*/ 1453673 w 8248611"/>
              <a:gd name="connsiteY33" fmla="*/ 3339668 h 3339668"/>
              <a:gd name="connsiteX34" fmla="*/ 2494198 w 8248611"/>
              <a:gd name="connsiteY34" fmla="*/ 3323902 h 3339668"/>
              <a:gd name="connsiteX35" fmla="*/ 2872570 w 8248611"/>
              <a:gd name="connsiteY35" fmla="*/ 3276606 h 3339668"/>
              <a:gd name="connsiteX36" fmla="*/ 3061756 w 8248611"/>
              <a:gd name="connsiteY36" fmla="*/ 3260840 h 3339668"/>
              <a:gd name="connsiteX37" fmla="*/ 3124818 w 8248611"/>
              <a:gd name="connsiteY37" fmla="*/ 3245075 h 3339668"/>
              <a:gd name="connsiteX38" fmla="*/ 3392832 w 8248611"/>
              <a:gd name="connsiteY38" fmla="*/ 3197778 h 3339668"/>
              <a:gd name="connsiteX39" fmla="*/ 3739673 w 8248611"/>
              <a:gd name="connsiteY39" fmla="*/ 3118950 h 3339668"/>
              <a:gd name="connsiteX40" fmla="*/ 4717136 w 8248611"/>
              <a:gd name="connsiteY40" fmla="*/ 3087419 h 3339668"/>
              <a:gd name="connsiteX41" fmla="*/ 6325218 w 8248611"/>
              <a:gd name="connsiteY41" fmla="*/ 3103185 h 3339668"/>
              <a:gd name="connsiteX42" fmla="*/ 6372515 w 8248611"/>
              <a:gd name="connsiteY42" fmla="*/ 3118950 h 3339668"/>
              <a:gd name="connsiteX43" fmla="*/ 6498639 w 8248611"/>
              <a:gd name="connsiteY43" fmla="*/ 3134716 h 3339668"/>
              <a:gd name="connsiteX44" fmla="*/ 6908542 w 8248611"/>
              <a:gd name="connsiteY44" fmla="*/ 3166247 h 3339668"/>
              <a:gd name="connsiteX45" fmla="*/ 7302680 w 8248611"/>
              <a:gd name="connsiteY45" fmla="*/ 3182012 h 3339668"/>
              <a:gd name="connsiteX46" fmla="*/ 7397273 w 8248611"/>
              <a:gd name="connsiteY46" fmla="*/ 3197778 h 3339668"/>
              <a:gd name="connsiteX47" fmla="*/ 7602225 w 8248611"/>
              <a:gd name="connsiteY47" fmla="*/ 3182012 h 3339668"/>
              <a:gd name="connsiteX48" fmla="*/ 7665287 w 8248611"/>
              <a:gd name="connsiteY48" fmla="*/ 3166247 h 3339668"/>
              <a:gd name="connsiteX49" fmla="*/ 7744115 w 8248611"/>
              <a:gd name="connsiteY49" fmla="*/ 3150481 h 3339668"/>
              <a:gd name="connsiteX50" fmla="*/ 7886005 w 8248611"/>
              <a:gd name="connsiteY50" fmla="*/ 3118950 h 3339668"/>
              <a:gd name="connsiteX51" fmla="*/ 7964832 w 8248611"/>
              <a:gd name="connsiteY51" fmla="*/ 3103185 h 3339668"/>
              <a:gd name="connsiteX52" fmla="*/ 8059425 w 8248611"/>
              <a:gd name="connsiteY52" fmla="*/ 3071654 h 3339668"/>
              <a:gd name="connsiteX53" fmla="*/ 8169784 w 8248611"/>
              <a:gd name="connsiteY53" fmla="*/ 3040123 h 3339668"/>
              <a:gd name="connsiteX54" fmla="*/ 8217080 w 8248611"/>
              <a:gd name="connsiteY54" fmla="*/ 2992826 h 3339668"/>
              <a:gd name="connsiteX55" fmla="*/ 8248611 w 8248611"/>
              <a:gd name="connsiteY55" fmla="*/ 2866702 h 3339668"/>
              <a:gd name="connsiteX56" fmla="*/ 8217080 w 8248611"/>
              <a:gd name="connsiteY56" fmla="*/ 2204550 h 3339668"/>
              <a:gd name="connsiteX57" fmla="*/ 8201315 w 8248611"/>
              <a:gd name="connsiteY57" fmla="*/ 2109957 h 3339668"/>
              <a:gd name="connsiteX58" fmla="*/ 8185549 w 8248611"/>
              <a:gd name="connsiteY58" fmla="*/ 1968068 h 3339668"/>
              <a:gd name="connsiteX59" fmla="*/ 8169784 w 8248611"/>
              <a:gd name="connsiteY59" fmla="*/ 1668523 h 3339668"/>
              <a:gd name="connsiteX60" fmla="*/ 8154018 w 8248611"/>
              <a:gd name="connsiteY60" fmla="*/ 1558164 h 3339668"/>
              <a:gd name="connsiteX61" fmla="*/ 8138253 w 8248611"/>
              <a:gd name="connsiteY61" fmla="*/ 1353212 h 3339668"/>
              <a:gd name="connsiteX62" fmla="*/ 8106722 w 8248611"/>
              <a:gd name="connsiteY62" fmla="*/ 1258619 h 3339668"/>
              <a:gd name="connsiteX63" fmla="*/ 7996363 w 8248611"/>
              <a:gd name="connsiteY63" fmla="*/ 1148261 h 3339668"/>
              <a:gd name="connsiteX64" fmla="*/ 7870239 w 8248611"/>
              <a:gd name="connsiteY64" fmla="*/ 1085199 h 3339668"/>
              <a:gd name="connsiteX65" fmla="*/ 7791411 w 8248611"/>
              <a:gd name="connsiteY65" fmla="*/ 1053668 h 3339668"/>
              <a:gd name="connsiteX66" fmla="*/ 7744115 w 8248611"/>
              <a:gd name="connsiteY66" fmla="*/ 1037902 h 3339668"/>
              <a:gd name="connsiteX67" fmla="*/ 7460336 w 8248611"/>
              <a:gd name="connsiteY67" fmla="*/ 943309 h 3339668"/>
              <a:gd name="connsiteX68" fmla="*/ 7192322 w 8248611"/>
              <a:gd name="connsiteY68" fmla="*/ 911778 h 3339668"/>
              <a:gd name="connsiteX69" fmla="*/ 6971605 w 8248611"/>
              <a:gd name="connsiteY69" fmla="*/ 880247 h 3339668"/>
              <a:gd name="connsiteX70" fmla="*/ 6924308 w 8248611"/>
              <a:gd name="connsiteY70" fmla="*/ 864481 h 3339668"/>
              <a:gd name="connsiteX71" fmla="*/ 6750887 w 8248611"/>
              <a:gd name="connsiteY71" fmla="*/ 848716 h 3339668"/>
              <a:gd name="connsiteX72" fmla="*/ 6624763 w 8248611"/>
              <a:gd name="connsiteY72" fmla="*/ 832950 h 3339668"/>
              <a:gd name="connsiteX73" fmla="*/ 6404046 w 8248611"/>
              <a:gd name="connsiteY73" fmla="*/ 801419 h 3339668"/>
              <a:gd name="connsiteX74" fmla="*/ 6009908 w 8248611"/>
              <a:gd name="connsiteY74" fmla="*/ 785654 h 3339668"/>
              <a:gd name="connsiteX75" fmla="*/ 5331991 w 8248611"/>
              <a:gd name="connsiteY75" fmla="*/ 706826 h 3339668"/>
              <a:gd name="connsiteX76" fmla="*/ 5079742 w 8248611"/>
              <a:gd name="connsiteY76" fmla="*/ 659530 h 3339668"/>
              <a:gd name="connsiteX77" fmla="*/ 5016680 w 8248611"/>
              <a:gd name="connsiteY77" fmla="*/ 643764 h 3339668"/>
              <a:gd name="connsiteX78" fmla="*/ 4843260 w 8248611"/>
              <a:gd name="connsiteY78" fmla="*/ 612233 h 3339668"/>
              <a:gd name="connsiteX79" fmla="*/ 4606777 w 8248611"/>
              <a:gd name="connsiteY79" fmla="*/ 564937 h 3339668"/>
              <a:gd name="connsiteX80" fmla="*/ 4433356 w 8248611"/>
              <a:gd name="connsiteY80" fmla="*/ 486109 h 3339668"/>
              <a:gd name="connsiteX81" fmla="*/ 4386060 w 8248611"/>
              <a:gd name="connsiteY81" fmla="*/ 454578 h 3339668"/>
              <a:gd name="connsiteX82" fmla="*/ 4291467 w 8248611"/>
              <a:gd name="connsiteY82" fmla="*/ 423047 h 3339668"/>
              <a:gd name="connsiteX83" fmla="*/ 4181108 w 8248611"/>
              <a:gd name="connsiteY83" fmla="*/ 359985 h 3339668"/>
              <a:gd name="connsiteX84" fmla="*/ 4086515 w 8248611"/>
              <a:gd name="connsiteY84" fmla="*/ 328454 h 3339668"/>
              <a:gd name="connsiteX85" fmla="*/ 3976156 w 8248611"/>
              <a:gd name="connsiteY85" fmla="*/ 281157 h 3339668"/>
              <a:gd name="connsiteX86" fmla="*/ 3850032 w 8248611"/>
              <a:gd name="connsiteY86" fmla="*/ 249626 h 3339668"/>
              <a:gd name="connsiteX87" fmla="*/ 3786970 w 8248611"/>
              <a:gd name="connsiteY87" fmla="*/ 233861 h 3339668"/>
              <a:gd name="connsiteX88" fmla="*/ 3534722 w 8248611"/>
              <a:gd name="connsiteY88" fmla="*/ 202330 h 3339668"/>
              <a:gd name="connsiteX89" fmla="*/ 3250942 w 8248611"/>
              <a:gd name="connsiteY89" fmla="*/ 186564 h 3339668"/>
              <a:gd name="connsiteX90" fmla="*/ 1800515 w 8248611"/>
              <a:gd name="connsiteY90" fmla="*/ 170799 h 3339668"/>
              <a:gd name="connsiteX91" fmla="*/ 1579798 w 8248611"/>
              <a:gd name="connsiteY91" fmla="*/ 155033 h 3339668"/>
              <a:gd name="connsiteX92" fmla="*/ 1311784 w 8248611"/>
              <a:gd name="connsiteY92" fmla="*/ 139268 h 3339668"/>
              <a:gd name="connsiteX93" fmla="*/ 1122598 w 8248611"/>
              <a:gd name="connsiteY93" fmla="*/ 123502 h 3339668"/>
              <a:gd name="connsiteX94" fmla="*/ 917646 w 8248611"/>
              <a:gd name="connsiteY94" fmla="*/ 76206 h 3339668"/>
              <a:gd name="connsiteX95" fmla="*/ 759991 w 8248611"/>
              <a:gd name="connsiteY95" fmla="*/ 60440 h 3339668"/>
              <a:gd name="connsiteX96" fmla="*/ 570805 w 8248611"/>
              <a:gd name="connsiteY96" fmla="*/ 44675 h 3339668"/>
              <a:gd name="connsiteX97" fmla="*/ 759991 w 8248611"/>
              <a:gd name="connsiteY97" fmla="*/ 139268 h 3339668"/>
              <a:gd name="connsiteX98" fmla="*/ 1280253 w 8248611"/>
              <a:gd name="connsiteY98" fmla="*/ 76206 h 333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8248611" h="3339668">
                <a:moveTo>
                  <a:pt x="681163" y="60440"/>
                </a:moveTo>
                <a:lnTo>
                  <a:pt x="681163" y="60440"/>
                </a:lnTo>
                <a:cubicBezTo>
                  <a:pt x="469477" y="13399"/>
                  <a:pt x="467056" y="0"/>
                  <a:pt x="176667" y="44675"/>
                </a:cubicBezTo>
                <a:cubicBezTo>
                  <a:pt x="154630" y="48065"/>
                  <a:pt x="146498" y="77698"/>
                  <a:pt x="129370" y="91971"/>
                </a:cubicBezTo>
                <a:cubicBezTo>
                  <a:pt x="114814" y="104101"/>
                  <a:pt x="97839" y="112992"/>
                  <a:pt x="82073" y="123502"/>
                </a:cubicBezTo>
                <a:cubicBezTo>
                  <a:pt x="66308" y="149778"/>
                  <a:pt x="45249" y="173532"/>
                  <a:pt x="34777" y="202330"/>
                </a:cubicBezTo>
                <a:cubicBezTo>
                  <a:pt x="29628" y="216489"/>
                  <a:pt x="4088" y="401389"/>
                  <a:pt x="3246" y="407281"/>
                </a:cubicBezTo>
                <a:cubicBezTo>
                  <a:pt x="8501" y="496619"/>
                  <a:pt x="0" y="587845"/>
                  <a:pt x="19011" y="675295"/>
                </a:cubicBezTo>
                <a:cubicBezTo>
                  <a:pt x="37824" y="761836"/>
                  <a:pt x="75867" y="751102"/>
                  <a:pt x="113605" y="801419"/>
                </a:cubicBezTo>
                <a:cubicBezTo>
                  <a:pt x="205573" y="924042"/>
                  <a:pt x="135938" y="868859"/>
                  <a:pt x="223963" y="927544"/>
                </a:cubicBezTo>
                <a:cubicBezTo>
                  <a:pt x="254484" y="973325"/>
                  <a:pt x="273412" y="994680"/>
                  <a:pt x="287025" y="1053668"/>
                </a:cubicBezTo>
                <a:cubicBezTo>
                  <a:pt x="296552" y="1094952"/>
                  <a:pt x="297536" y="1137751"/>
                  <a:pt x="302791" y="1179792"/>
                </a:cubicBezTo>
                <a:cubicBezTo>
                  <a:pt x="229028" y="1401082"/>
                  <a:pt x="318363" y="1180081"/>
                  <a:pt x="223963" y="1321681"/>
                </a:cubicBezTo>
                <a:cubicBezTo>
                  <a:pt x="214745" y="1335508"/>
                  <a:pt x="216443" y="1354549"/>
                  <a:pt x="208198" y="1368978"/>
                </a:cubicBezTo>
                <a:cubicBezTo>
                  <a:pt x="195162" y="1391792"/>
                  <a:pt x="174141" y="1409343"/>
                  <a:pt x="160901" y="1432040"/>
                </a:cubicBezTo>
                <a:cubicBezTo>
                  <a:pt x="125947" y="1491960"/>
                  <a:pt x="100138" y="1542235"/>
                  <a:pt x="82073" y="1605461"/>
                </a:cubicBezTo>
                <a:cubicBezTo>
                  <a:pt x="76120" y="1626295"/>
                  <a:pt x="71563" y="1647502"/>
                  <a:pt x="66308" y="1668523"/>
                </a:cubicBezTo>
                <a:cubicBezTo>
                  <a:pt x="71563" y="1768371"/>
                  <a:pt x="70041" y="1868808"/>
                  <a:pt x="82073" y="1968068"/>
                </a:cubicBezTo>
                <a:cubicBezTo>
                  <a:pt x="98194" y="2101064"/>
                  <a:pt x="113230" y="2140367"/>
                  <a:pt x="145136" y="2236081"/>
                </a:cubicBezTo>
                <a:cubicBezTo>
                  <a:pt x="172962" y="2486525"/>
                  <a:pt x="142734" y="2272172"/>
                  <a:pt x="192432" y="2504095"/>
                </a:cubicBezTo>
                <a:cubicBezTo>
                  <a:pt x="201512" y="2546468"/>
                  <a:pt x="207392" y="2617560"/>
                  <a:pt x="223963" y="2661750"/>
                </a:cubicBezTo>
                <a:cubicBezTo>
                  <a:pt x="232215" y="2683755"/>
                  <a:pt x="246236" y="2703210"/>
                  <a:pt x="255494" y="2724812"/>
                </a:cubicBezTo>
                <a:cubicBezTo>
                  <a:pt x="262040" y="2740087"/>
                  <a:pt x="266695" y="2756130"/>
                  <a:pt x="271260" y="2772109"/>
                </a:cubicBezTo>
                <a:cubicBezTo>
                  <a:pt x="277213" y="2792943"/>
                  <a:pt x="278490" y="2815255"/>
                  <a:pt x="287025" y="2835171"/>
                </a:cubicBezTo>
                <a:cubicBezTo>
                  <a:pt x="294489" y="2852587"/>
                  <a:pt x="309155" y="2866017"/>
                  <a:pt x="318556" y="2882468"/>
                </a:cubicBezTo>
                <a:cubicBezTo>
                  <a:pt x="330216" y="2902873"/>
                  <a:pt x="338427" y="2925125"/>
                  <a:pt x="350087" y="2945530"/>
                </a:cubicBezTo>
                <a:cubicBezTo>
                  <a:pt x="359488" y="2961981"/>
                  <a:pt x="372217" y="2976375"/>
                  <a:pt x="381618" y="2992826"/>
                </a:cubicBezTo>
                <a:cubicBezTo>
                  <a:pt x="393278" y="3013231"/>
                  <a:pt x="397854" y="3038044"/>
                  <a:pt x="413149" y="3055888"/>
                </a:cubicBezTo>
                <a:cubicBezTo>
                  <a:pt x="430249" y="3075838"/>
                  <a:pt x="454829" y="3087912"/>
                  <a:pt x="476211" y="3103185"/>
                </a:cubicBezTo>
                <a:cubicBezTo>
                  <a:pt x="513429" y="3129769"/>
                  <a:pt x="608421" y="3188927"/>
                  <a:pt x="633867" y="3197778"/>
                </a:cubicBezTo>
                <a:cubicBezTo>
                  <a:pt x="715727" y="3226251"/>
                  <a:pt x="801128" y="3243842"/>
                  <a:pt x="886115" y="3260840"/>
                </a:cubicBezTo>
                <a:cubicBezTo>
                  <a:pt x="1067213" y="3297061"/>
                  <a:pt x="849484" y="3254736"/>
                  <a:pt x="1169894" y="3308137"/>
                </a:cubicBezTo>
                <a:cubicBezTo>
                  <a:pt x="1196326" y="3312542"/>
                  <a:pt x="1222090" y="3320943"/>
                  <a:pt x="1248722" y="3323902"/>
                </a:cubicBezTo>
                <a:cubicBezTo>
                  <a:pt x="1316822" y="3331469"/>
                  <a:pt x="1385356" y="3334413"/>
                  <a:pt x="1453673" y="3339668"/>
                </a:cubicBezTo>
                <a:cubicBezTo>
                  <a:pt x="1800515" y="3334413"/>
                  <a:pt x="2147532" y="3336137"/>
                  <a:pt x="2494198" y="3323902"/>
                </a:cubicBezTo>
                <a:cubicBezTo>
                  <a:pt x="3207413" y="3298729"/>
                  <a:pt x="2591997" y="3309615"/>
                  <a:pt x="2872570" y="3276606"/>
                </a:cubicBezTo>
                <a:cubicBezTo>
                  <a:pt x="2935417" y="3269212"/>
                  <a:pt x="2998694" y="3266095"/>
                  <a:pt x="3061756" y="3260840"/>
                </a:cubicBezTo>
                <a:cubicBezTo>
                  <a:pt x="3082777" y="3255585"/>
                  <a:pt x="3103533" y="3249129"/>
                  <a:pt x="3124818" y="3245075"/>
                </a:cubicBezTo>
                <a:cubicBezTo>
                  <a:pt x="3213934" y="3228101"/>
                  <a:pt x="3305310" y="3221648"/>
                  <a:pt x="3392832" y="3197778"/>
                </a:cubicBezTo>
                <a:cubicBezTo>
                  <a:pt x="3543944" y="3156565"/>
                  <a:pt x="3584760" y="3140074"/>
                  <a:pt x="3739673" y="3118950"/>
                </a:cubicBezTo>
                <a:cubicBezTo>
                  <a:pt x="4008601" y="3082278"/>
                  <a:pt x="4646885" y="3088797"/>
                  <a:pt x="4717136" y="3087419"/>
                </a:cubicBezTo>
                <a:lnTo>
                  <a:pt x="6325218" y="3103185"/>
                </a:lnTo>
                <a:cubicBezTo>
                  <a:pt x="6341833" y="3103501"/>
                  <a:pt x="6356165" y="3115977"/>
                  <a:pt x="6372515" y="3118950"/>
                </a:cubicBezTo>
                <a:cubicBezTo>
                  <a:pt x="6414200" y="3126529"/>
                  <a:pt x="6456481" y="3130500"/>
                  <a:pt x="6498639" y="3134716"/>
                </a:cubicBezTo>
                <a:cubicBezTo>
                  <a:pt x="6570736" y="3141926"/>
                  <a:pt x="6846861" y="3163084"/>
                  <a:pt x="6908542" y="3166247"/>
                </a:cubicBezTo>
                <a:cubicBezTo>
                  <a:pt x="7039854" y="3172981"/>
                  <a:pt x="7171301" y="3176757"/>
                  <a:pt x="7302680" y="3182012"/>
                </a:cubicBezTo>
                <a:cubicBezTo>
                  <a:pt x="7334211" y="3187267"/>
                  <a:pt x="7365307" y="3197778"/>
                  <a:pt x="7397273" y="3197778"/>
                </a:cubicBezTo>
                <a:cubicBezTo>
                  <a:pt x="7465792" y="3197778"/>
                  <a:pt x="7534175" y="3190018"/>
                  <a:pt x="7602225" y="3182012"/>
                </a:cubicBezTo>
                <a:cubicBezTo>
                  <a:pt x="7623744" y="3179480"/>
                  <a:pt x="7644135" y="3170947"/>
                  <a:pt x="7665287" y="3166247"/>
                </a:cubicBezTo>
                <a:cubicBezTo>
                  <a:pt x="7691445" y="3160434"/>
                  <a:pt x="7717913" y="3156096"/>
                  <a:pt x="7744115" y="3150481"/>
                </a:cubicBezTo>
                <a:lnTo>
                  <a:pt x="7886005" y="3118950"/>
                </a:lnTo>
                <a:cubicBezTo>
                  <a:pt x="7912206" y="3113336"/>
                  <a:pt x="7938980" y="3110235"/>
                  <a:pt x="7964832" y="3103185"/>
                </a:cubicBezTo>
                <a:cubicBezTo>
                  <a:pt x="7996897" y="3094440"/>
                  <a:pt x="8027181" y="3079715"/>
                  <a:pt x="8059425" y="3071654"/>
                </a:cubicBezTo>
                <a:cubicBezTo>
                  <a:pt x="8138609" y="3051857"/>
                  <a:pt x="8101931" y="3062740"/>
                  <a:pt x="8169784" y="3040123"/>
                </a:cubicBezTo>
                <a:cubicBezTo>
                  <a:pt x="8185549" y="3024357"/>
                  <a:pt x="8204713" y="3011377"/>
                  <a:pt x="8217080" y="2992826"/>
                </a:cubicBezTo>
                <a:cubicBezTo>
                  <a:pt x="8230933" y="2972047"/>
                  <a:pt x="8246336" y="2878077"/>
                  <a:pt x="8248611" y="2866702"/>
                </a:cubicBezTo>
                <a:cubicBezTo>
                  <a:pt x="8238101" y="2645985"/>
                  <a:pt x="8230863" y="2425087"/>
                  <a:pt x="8217080" y="2204550"/>
                </a:cubicBezTo>
                <a:cubicBezTo>
                  <a:pt x="8215086" y="2172646"/>
                  <a:pt x="8205540" y="2141642"/>
                  <a:pt x="8201315" y="2109957"/>
                </a:cubicBezTo>
                <a:cubicBezTo>
                  <a:pt x="8195026" y="2062787"/>
                  <a:pt x="8190804" y="2015364"/>
                  <a:pt x="8185549" y="1968068"/>
                </a:cubicBezTo>
                <a:cubicBezTo>
                  <a:pt x="8180294" y="1868220"/>
                  <a:pt x="8177453" y="1768215"/>
                  <a:pt x="8169784" y="1668523"/>
                </a:cubicBezTo>
                <a:cubicBezTo>
                  <a:pt x="8166934" y="1631473"/>
                  <a:pt x="8157716" y="1595139"/>
                  <a:pt x="8154018" y="1558164"/>
                </a:cubicBezTo>
                <a:cubicBezTo>
                  <a:pt x="8147200" y="1489985"/>
                  <a:pt x="8148939" y="1420893"/>
                  <a:pt x="8138253" y="1353212"/>
                </a:cubicBezTo>
                <a:cubicBezTo>
                  <a:pt x="8133069" y="1320382"/>
                  <a:pt x="8130224" y="1282121"/>
                  <a:pt x="8106722" y="1258619"/>
                </a:cubicBezTo>
                <a:cubicBezTo>
                  <a:pt x="8069936" y="1221833"/>
                  <a:pt x="8042894" y="1171527"/>
                  <a:pt x="7996363" y="1148261"/>
                </a:cubicBezTo>
                <a:cubicBezTo>
                  <a:pt x="7954322" y="1127240"/>
                  <a:pt x="7913881" y="1102656"/>
                  <a:pt x="7870239" y="1085199"/>
                </a:cubicBezTo>
                <a:cubicBezTo>
                  <a:pt x="7843963" y="1074689"/>
                  <a:pt x="7817909" y="1063605"/>
                  <a:pt x="7791411" y="1053668"/>
                </a:cubicBezTo>
                <a:cubicBezTo>
                  <a:pt x="7775851" y="1047833"/>
                  <a:pt x="7759389" y="1044448"/>
                  <a:pt x="7744115" y="1037902"/>
                </a:cubicBezTo>
                <a:cubicBezTo>
                  <a:pt x="7617110" y="983471"/>
                  <a:pt x="7689013" y="975976"/>
                  <a:pt x="7460336" y="943309"/>
                </a:cubicBezTo>
                <a:cubicBezTo>
                  <a:pt x="7297694" y="920075"/>
                  <a:pt x="7386952" y="931242"/>
                  <a:pt x="7192322" y="911778"/>
                </a:cubicBezTo>
                <a:cubicBezTo>
                  <a:pt x="7075125" y="872712"/>
                  <a:pt x="7213386" y="914787"/>
                  <a:pt x="6971605" y="880247"/>
                </a:cubicBezTo>
                <a:cubicBezTo>
                  <a:pt x="6955154" y="877897"/>
                  <a:pt x="6940759" y="866831"/>
                  <a:pt x="6924308" y="864481"/>
                </a:cubicBezTo>
                <a:cubicBezTo>
                  <a:pt x="6866846" y="856272"/>
                  <a:pt x="6808613" y="854792"/>
                  <a:pt x="6750887" y="848716"/>
                </a:cubicBezTo>
                <a:cubicBezTo>
                  <a:pt x="6708751" y="844281"/>
                  <a:pt x="6666804" y="838205"/>
                  <a:pt x="6624763" y="832950"/>
                </a:cubicBezTo>
                <a:cubicBezTo>
                  <a:pt x="6529323" y="801137"/>
                  <a:pt x="6569836" y="810630"/>
                  <a:pt x="6404046" y="801419"/>
                </a:cubicBezTo>
                <a:cubicBezTo>
                  <a:pt x="6272764" y="794126"/>
                  <a:pt x="6141287" y="790909"/>
                  <a:pt x="6009908" y="785654"/>
                </a:cubicBezTo>
                <a:cubicBezTo>
                  <a:pt x="5766693" y="763544"/>
                  <a:pt x="5571869" y="751802"/>
                  <a:pt x="5331991" y="706826"/>
                </a:cubicBezTo>
                <a:cubicBezTo>
                  <a:pt x="5247908" y="691061"/>
                  <a:pt x="5162736" y="680279"/>
                  <a:pt x="5079742" y="659530"/>
                </a:cubicBezTo>
                <a:cubicBezTo>
                  <a:pt x="5058721" y="654275"/>
                  <a:pt x="5037927" y="648013"/>
                  <a:pt x="5016680" y="643764"/>
                </a:cubicBezTo>
                <a:cubicBezTo>
                  <a:pt x="4959067" y="632241"/>
                  <a:pt x="4900754" y="624337"/>
                  <a:pt x="4843260" y="612233"/>
                </a:cubicBezTo>
                <a:cubicBezTo>
                  <a:pt x="4586493" y="558177"/>
                  <a:pt x="4841149" y="598417"/>
                  <a:pt x="4606777" y="564937"/>
                </a:cubicBezTo>
                <a:cubicBezTo>
                  <a:pt x="4418011" y="451677"/>
                  <a:pt x="4645351" y="580329"/>
                  <a:pt x="4433356" y="486109"/>
                </a:cubicBezTo>
                <a:cubicBezTo>
                  <a:pt x="4416041" y="478414"/>
                  <a:pt x="4403375" y="462273"/>
                  <a:pt x="4386060" y="454578"/>
                </a:cubicBezTo>
                <a:cubicBezTo>
                  <a:pt x="4355688" y="441079"/>
                  <a:pt x="4321644" y="436975"/>
                  <a:pt x="4291467" y="423047"/>
                </a:cubicBezTo>
                <a:cubicBezTo>
                  <a:pt x="4252998" y="405292"/>
                  <a:pt x="4219577" y="377740"/>
                  <a:pt x="4181108" y="359985"/>
                </a:cubicBezTo>
                <a:cubicBezTo>
                  <a:pt x="4150931" y="346057"/>
                  <a:pt x="4117536" y="340385"/>
                  <a:pt x="4086515" y="328454"/>
                </a:cubicBezTo>
                <a:cubicBezTo>
                  <a:pt x="4049160" y="314087"/>
                  <a:pt x="4014125" y="293813"/>
                  <a:pt x="3976156" y="281157"/>
                </a:cubicBezTo>
                <a:cubicBezTo>
                  <a:pt x="3935045" y="267453"/>
                  <a:pt x="3892073" y="260136"/>
                  <a:pt x="3850032" y="249626"/>
                </a:cubicBezTo>
                <a:cubicBezTo>
                  <a:pt x="3829011" y="244371"/>
                  <a:pt x="3808343" y="237423"/>
                  <a:pt x="3786970" y="233861"/>
                </a:cubicBezTo>
                <a:cubicBezTo>
                  <a:pt x="3674678" y="215145"/>
                  <a:pt x="3667355" y="211804"/>
                  <a:pt x="3534722" y="202330"/>
                </a:cubicBezTo>
                <a:cubicBezTo>
                  <a:pt x="3440224" y="195580"/>
                  <a:pt x="3345666" y="188286"/>
                  <a:pt x="3250942" y="186564"/>
                </a:cubicBezTo>
                <a:lnTo>
                  <a:pt x="1800515" y="170799"/>
                </a:lnTo>
                <a:lnTo>
                  <a:pt x="1579798" y="155033"/>
                </a:lnTo>
                <a:lnTo>
                  <a:pt x="1311784" y="139268"/>
                </a:lnTo>
                <a:cubicBezTo>
                  <a:pt x="1248653" y="134914"/>
                  <a:pt x="1185660" y="128757"/>
                  <a:pt x="1122598" y="123502"/>
                </a:cubicBezTo>
                <a:cubicBezTo>
                  <a:pt x="1063460" y="108718"/>
                  <a:pt x="966810" y="83969"/>
                  <a:pt x="917646" y="76206"/>
                </a:cubicBezTo>
                <a:cubicBezTo>
                  <a:pt x="865479" y="67969"/>
                  <a:pt x="812515" y="65969"/>
                  <a:pt x="759991" y="60440"/>
                </a:cubicBezTo>
                <a:cubicBezTo>
                  <a:pt x="593684" y="42934"/>
                  <a:pt x="668587" y="44675"/>
                  <a:pt x="570805" y="44675"/>
                </a:cubicBezTo>
                <a:lnTo>
                  <a:pt x="759991" y="139268"/>
                </a:lnTo>
                <a:lnTo>
                  <a:pt x="1280253" y="76206"/>
                </a:lnTo>
              </a:path>
            </a:pathLst>
          </a:cu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5-Point Star 10"/>
          <p:cNvSpPr/>
          <p:nvPr/>
        </p:nvSpPr>
        <p:spPr>
          <a:xfrm>
            <a:off x="8639944" y="0"/>
            <a:ext cx="504056" cy="504056"/>
          </a:xfrm>
          <a:prstGeom prst="star5">
            <a:avLst/>
          </a:prstGeom>
          <a:solidFill>
            <a:srgbClr val="FFA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ADVICE #2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328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Find a successful learning strategy!</a:t>
            </a:r>
            <a:endParaRPr lang="en-CA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ound"/>
          <p:cNvSpPr>
            <a:spLocks noEditPoints="1" noChangeArrowheads="1"/>
          </p:cNvSpPr>
          <p:nvPr/>
        </p:nvSpPr>
        <p:spPr bwMode="auto">
          <a:xfrm>
            <a:off x="0" y="4221088"/>
            <a:ext cx="1619250" cy="1439862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2123728" y="3573016"/>
            <a:ext cx="6264275" cy="180887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CA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Don't work harder, </a:t>
            </a:r>
          </a:p>
          <a:p>
            <a:pPr algn="ctr"/>
            <a:r>
              <a:rPr lang="en-CA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Work SMARTER!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076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4000" b="1" dirty="0" smtClean="0">
                <a:solidFill>
                  <a:srgbClr val="FFFF99"/>
                </a:solidFill>
                <a:latin typeface="Chiller" pitchFamily="82" charset="0"/>
              </a:rPr>
              <a:t>Lots of THINGS TO DO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0663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99"/>
                </a:solidFill>
                <a:latin typeface="Chiller" pitchFamily="82" charset="0"/>
              </a:rPr>
              <a:t>MANY SOURCES of info</a:t>
            </a:r>
            <a:endParaRPr lang="en-CA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2108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>
                <a:solidFill>
                  <a:srgbClr val="00FFFF"/>
                </a:solidFill>
                <a:latin typeface="Jokerman" pitchFamily="82" charset="0"/>
              </a:rPr>
              <a:t>What are the Foundation of all SUCCESSFUL </a:t>
            </a:r>
          </a:p>
          <a:p>
            <a:pPr algn="ctr"/>
            <a:r>
              <a:rPr lang="en-CA" sz="3600" b="1" dirty="0" smtClean="0">
                <a:solidFill>
                  <a:srgbClr val="00FFFF"/>
                </a:solidFill>
                <a:latin typeface="Jokerman" pitchFamily="82" charset="0"/>
              </a:rPr>
              <a:t>LEARNING STRATEGIES?</a:t>
            </a:r>
            <a:endParaRPr lang="en-CA" sz="3600" b="1" dirty="0">
              <a:solidFill>
                <a:srgbClr val="00FFFF"/>
              </a:solidFill>
              <a:latin typeface="Jokerman" pitchFamily="82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</a:t>
            </a:r>
            <a:endParaRPr lang="en-US" sz="32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0" y="105273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Blackadder ITC" pitchFamily="82" charset="0"/>
              </a:rPr>
              <a:t>Before </a:t>
            </a:r>
            <a:r>
              <a:rPr lang="en-US" sz="4000" b="1" dirty="0" smtClean="0">
                <a:latin typeface="Blackadder ITC" pitchFamily="82" charset="0"/>
              </a:rPr>
              <a:t>starting </a:t>
            </a:r>
            <a:r>
              <a:rPr lang="en-US" sz="4000" b="1" dirty="0">
                <a:latin typeface="Blackadder ITC" pitchFamily="82" charset="0"/>
              </a:rPr>
              <a:t>a new </a:t>
            </a:r>
            <a:r>
              <a:rPr lang="en-US" sz="4000" b="1" dirty="0" smtClean="0">
                <a:latin typeface="Blackadder ITC" pitchFamily="82" charset="0"/>
              </a:rPr>
              <a:t>chapter,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PREVIEW IT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170080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latin typeface="Comic Sans MS" pitchFamily="66" charset="0"/>
              </a:rPr>
              <a:t>to </a:t>
            </a:r>
            <a:r>
              <a:rPr lang="en-US" sz="4800" b="1" dirty="0">
                <a:latin typeface="Comic Sans MS" pitchFamily="66" charset="0"/>
              </a:rPr>
              <a:t>get the </a:t>
            </a:r>
            <a:r>
              <a:rPr lang="en-US" sz="4800" b="1" dirty="0" smtClean="0">
                <a:latin typeface="Comic Sans MS" pitchFamily="66" charset="0"/>
              </a:rPr>
              <a:t>“</a:t>
            </a:r>
            <a:r>
              <a:rPr lang="en-US" sz="7200" b="1" dirty="0" smtClean="0">
                <a:solidFill>
                  <a:srgbClr val="FF0000"/>
                </a:solidFill>
                <a:latin typeface="Comic Sans MS" pitchFamily="66" charset="0"/>
              </a:rPr>
              <a:t>BIG</a:t>
            </a:r>
            <a:r>
              <a:rPr lang="en-US" sz="4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latin typeface="Comic Sans MS" pitchFamily="66" charset="0"/>
              </a:rPr>
              <a:t>picture”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Preview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619672" y="5445224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8000"/>
                </a:solidFill>
                <a:latin typeface="Jokerman" pitchFamily="82" charset="0"/>
              </a:rPr>
              <a:t>Scan-read</a:t>
            </a:r>
            <a:endParaRPr lang="en-US" sz="3200" i="1" dirty="0">
              <a:solidFill>
                <a:srgbClr val="008000"/>
              </a:solidFill>
              <a:latin typeface="Jokerman" pitchFamily="82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039544" y="5949280"/>
            <a:ext cx="3275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8000"/>
                </a:solidFill>
                <a:latin typeface="Jokerman" pitchFamily="82" charset="0"/>
              </a:rPr>
              <a:t>Have a sniff</a:t>
            </a:r>
            <a:endParaRPr lang="en-US" sz="3200" i="1" dirty="0">
              <a:solidFill>
                <a:srgbClr val="008000"/>
              </a:solidFill>
              <a:latin typeface="Jokerman" pitchFamily="8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3573016"/>
            <a:ext cx="7128792" cy="58477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008000"/>
                </a:solidFill>
              </a:rPr>
              <a:t>Online teacher notes or Book? </a:t>
            </a:r>
            <a:endParaRPr lang="en-CA" sz="32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3651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rgbClr val="008000"/>
                </a:solidFill>
              </a:rPr>
              <a:t>Choose what is easier, faster &amp; </a:t>
            </a:r>
            <a:r>
              <a:rPr lang="en-CA" sz="4800" b="1" dirty="0" smtClean="0">
                <a:solidFill>
                  <a:srgbClr val="008000"/>
                </a:solidFill>
                <a:latin typeface="Chiller" pitchFamily="82" charset="0"/>
              </a:rPr>
              <a:t>most enjoyable</a:t>
            </a:r>
            <a:r>
              <a:rPr lang="en-CA" sz="3200" dirty="0" smtClean="0">
                <a:solidFill>
                  <a:srgbClr val="008000"/>
                </a:solidFill>
              </a:rPr>
              <a:t>! </a:t>
            </a:r>
            <a:endParaRPr lang="en-CA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0" y="6926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8000"/>
                </a:solidFill>
              </a:rPr>
              <a:t>At the end of the day, re-read &amp; check your lecture notes. 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0" y="206084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 dirty="0">
                <a:solidFill>
                  <a:srgbClr val="008000"/>
                </a:solidFill>
              </a:rPr>
              <a:t>As soon as the teacher finishes a chapter, learn it!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SYNTHESIZE  Book + online notes + notes taken in class  into YOUR </a:t>
            </a:r>
            <a:r>
              <a:rPr lang="en-US" sz="2000" b="1" dirty="0">
                <a:solidFill>
                  <a:srgbClr val="008000"/>
                </a:solidFill>
              </a:rPr>
              <a:t>FINAL PRODUCT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323529" y="2852936"/>
            <a:ext cx="6552728" cy="1292662"/>
          </a:xfrm>
          <a:prstGeom prst="rect">
            <a:avLst/>
          </a:prstGeom>
          <a:noFill/>
          <a:ln w="9525">
            <a:solidFill>
              <a:srgbClr val="FF2F2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FINAL PRODUCT </a:t>
            </a:r>
            <a:r>
              <a:rPr lang="en-US" b="1" dirty="0">
                <a:solidFill>
                  <a:srgbClr val="0033CC"/>
                </a:solidFill>
              </a:rPr>
              <a:t>-&gt; </a:t>
            </a:r>
            <a:r>
              <a:rPr lang="en-US" sz="1600" b="1" dirty="0">
                <a:solidFill>
                  <a:srgbClr val="0033CC"/>
                </a:solidFill>
              </a:rPr>
              <a:t>If any holes -&gt; see your </a:t>
            </a:r>
            <a:r>
              <a:rPr lang="en-US" sz="1600" b="1" dirty="0" err="1">
                <a:solidFill>
                  <a:srgbClr val="0033CC"/>
                </a:solidFill>
              </a:rPr>
              <a:t>prof</a:t>
            </a:r>
            <a:r>
              <a:rPr lang="en-US" sz="1600" b="1" dirty="0">
                <a:solidFill>
                  <a:srgbClr val="0033CC"/>
                </a:solidFill>
              </a:rPr>
              <a:t> / office hours</a:t>
            </a:r>
          </a:p>
          <a:p>
            <a:r>
              <a:rPr lang="en-US" b="1" dirty="0">
                <a:solidFill>
                  <a:srgbClr val="0033CC"/>
                </a:solidFill>
              </a:rPr>
              <a:t>                              -&gt; </a:t>
            </a:r>
            <a:r>
              <a:rPr lang="en-US" sz="1600" b="1" dirty="0">
                <a:solidFill>
                  <a:srgbClr val="0033CC"/>
                </a:solidFill>
              </a:rPr>
              <a:t>what you use for your exam. </a:t>
            </a:r>
          </a:p>
          <a:p>
            <a:r>
              <a:rPr lang="en-US" b="1" dirty="0">
                <a:solidFill>
                  <a:srgbClr val="0033CC"/>
                </a:solidFill>
              </a:rPr>
              <a:t>                              -&gt; </a:t>
            </a:r>
            <a:r>
              <a:rPr lang="en-US" sz="2400" b="1" dirty="0">
                <a:solidFill>
                  <a:srgbClr val="FF0000"/>
                </a:solidFill>
              </a:rPr>
              <a:t>keep it FOR MCAT OR DAT</a:t>
            </a:r>
          </a:p>
          <a:p>
            <a:r>
              <a:rPr lang="en-US" dirty="0">
                <a:solidFill>
                  <a:srgbClr val="0033CC"/>
                </a:solidFill>
              </a:rPr>
              <a:t>                              </a:t>
            </a:r>
            <a:r>
              <a:rPr lang="en-US" b="1" dirty="0">
                <a:solidFill>
                  <a:srgbClr val="0033CC"/>
                </a:solidFill>
              </a:rPr>
              <a:t>-&gt; own learning style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364088" y="1268760"/>
            <a:ext cx="3779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Cornell notes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43601" y="4869160"/>
            <a:ext cx="3780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Visual maps or summary 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44616" y="4437112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Flash/Cue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cards – Q &amp; A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544616" y="6290156"/>
            <a:ext cx="37729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Last minute cram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sheets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1880" y="1556792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If any holes -&gt; see your Prof / office hours</a:t>
            </a:r>
            <a:endParaRPr lang="en-CA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44616" y="5354052"/>
            <a:ext cx="3779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Summary sheets 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43601" y="5805264"/>
            <a:ext cx="3780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Practice problems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365104"/>
            <a:ext cx="3989105" cy="2308324"/>
          </a:xfrm>
          <a:prstGeom prst="rect">
            <a:avLst/>
          </a:prstGeom>
          <a:solidFill>
            <a:srgbClr val="C1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FF0000"/>
                </a:solidFill>
              </a:rPr>
              <a:t>3 TASKS:</a:t>
            </a:r>
          </a:p>
          <a:p>
            <a:endParaRPr lang="en-CA" dirty="0" smtClean="0"/>
          </a:p>
          <a:p>
            <a:pPr algn="ctr"/>
            <a:r>
              <a:rPr lang="en-CA" b="1" dirty="0" smtClean="0"/>
              <a:t>1. MEMORIZATION</a:t>
            </a:r>
          </a:p>
          <a:p>
            <a:pPr algn="ctr"/>
            <a:endParaRPr lang="en-CA" b="1" dirty="0" smtClean="0"/>
          </a:p>
          <a:p>
            <a:pPr algn="ctr"/>
            <a:r>
              <a:rPr lang="en-CA" b="1" dirty="0" smtClean="0"/>
              <a:t>2. CONCEPTS – UNDERSTANDING</a:t>
            </a:r>
          </a:p>
          <a:p>
            <a:pPr algn="ctr"/>
            <a:endParaRPr lang="en-CA" b="1" dirty="0" smtClean="0"/>
          </a:p>
          <a:p>
            <a:pPr algn="ctr"/>
            <a:r>
              <a:rPr lang="en-CA" b="1" dirty="0" smtClean="0"/>
              <a:t>3. PROBLEMS</a:t>
            </a:r>
          </a:p>
          <a:p>
            <a:endParaRPr lang="en-CA" dirty="0"/>
          </a:p>
        </p:txBody>
      </p:sp>
      <p:sp>
        <p:nvSpPr>
          <p:cNvPr id="21" name="Right Arrow 20"/>
          <p:cNvSpPr/>
          <p:nvPr/>
        </p:nvSpPr>
        <p:spPr>
          <a:xfrm>
            <a:off x="3923928" y="4725144"/>
            <a:ext cx="1656184" cy="1368152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dirty="0" smtClean="0">
                <a:solidFill>
                  <a:srgbClr val="FFFF00"/>
                </a:solidFill>
              </a:rPr>
              <a:t>Different </a:t>
            </a:r>
          </a:p>
          <a:p>
            <a:r>
              <a:rPr lang="en-CA" b="1" dirty="0" smtClean="0">
                <a:solidFill>
                  <a:srgbClr val="FFFF00"/>
                </a:solidFill>
              </a:rPr>
              <a:t>strategies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0112" y="4437112"/>
            <a:ext cx="3563888" cy="22322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3" grpId="0"/>
      <p:bldP spid="72718" grpId="0" animBg="1"/>
      <p:bldP spid="17" grpId="0"/>
      <p:bldP spid="18" grpId="0"/>
      <p:bldP spid="19" grpId="0"/>
      <p:bldP spid="12" grpId="0"/>
      <p:bldP spid="13" grpId="0"/>
      <p:bldP spid="14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926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8000"/>
                </a:solidFill>
              </a:rPr>
              <a:t>At the end of the day, re-read &amp; check your lecture notes.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64088" y="1268760"/>
            <a:ext cx="3779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Cornell notes</a:t>
            </a:r>
          </a:p>
        </p:txBody>
      </p:sp>
      <p:pic>
        <p:nvPicPr>
          <p:cNvPr id="524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176464" cy="5095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20688"/>
          </a:xfrm>
        </p:spPr>
        <p:txBody>
          <a:bodyPr/>
          <a:lstStyle/>
          <a:p>
            <a:r>
              <a:rPr lang="en-CA" sz="3600" b="1" dirty="0" smtClean="0">
                <a:solidFill>
                  <a:srgbClr val="FF0000"/>
                </a:solidFill>
              </a:rPr>
              <a:t>Memorization</a:t>
            </a:r>
            <a:endParaRPr lang="en-CA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320480"/>
          </a:xfrm>
        </p:spPr>
        <p:txBody>
          <a:bodyPr/>
          <a:lstStyle/>
          <a:p>
            <a:r>
              <a:rPr lang="en-CA" sz="2800" b="1" dirty="0" smtClean="0">
                <a:solidFill>
                  <a:srgbClr val="FF0000"/>
                </a:solidFill>
              </a:rPr>
              <a:t>What for: </a:t>
            </a:r>
            <a:r>
              <a:rPr lang="en-CA" sz="2400" dirty="0" smtClean="0"/>
              <a:t>Definitions, structures, identification, pathways, lists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Example of Courses: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800" dirty="0" smtClean="0"/>
              <a:t>BIOL 200, 201, CHEM 233</a:t>
            </a:r>
          </a:p>
          <a:p>
            <a:endParaRPr lang="en-CA" sz="28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Strategies: </a:t>
            </a:r>
            <a:r>
              <a:rPr lang="en-CA" sz="2400" dirty="0" smtClean="0"/>
              <a:t>Flashcards (identification and drawing/writing them out); Acronyms; For pathways: flashcard for each part of the pathway; put in order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Where to use them 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on the bus, in line, with your roommate</a:t>
            </a:r>
            <a:endParaRPr lang="en-CA" sz="2400" dirty="0"/>
          </a:p>
        </p:txBody>
      </p:sp>
      <p:sp>
        <p:nvSpPr>
          <p:cNvPr id="4" name="5-Point Star 3"/>
          <p:cNvSpPr/>
          <p:nvPr/>
        </p:nvSpPr>
        <p:spPr>
          <a:xfrm>
            <a:off x="8639944" y="764704"/>
            <a:ext cx="504056" cy="504056"/>
          </a:xfrm>
          <a:prstGeom prst="star5">
            <a:avLst/>
          </a:prstGeom>
          <a:solidFill>
            <a:srgbClr val="FFA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0" y="378904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>
                <a:solidFill>
                  <a:srgbClr val="EE0000"/>
                </a:solidFill>
                <a:latin typeface="Chiller" pitchFamily="82" charset="0"/>
              </a:rPr>
              <a:t>DO </a:t>
            </a:r>
            <a:r>
              <a:rPr lang="en-US" sz="8800" b="1" u="sng" dirty="0">
                <a:solidFill>
                  <a:srgbClr val="EE0000"/>
                </a:solidFill>
                <a:latin typeface="Chiller" pitchFamily="82" charset="0"/>
              </a:rPr>
              <a:t>NOT</a:t>
            </a:r>
            <a:r>
              <a:rPr lang="en-US" sz="8000" b="1" dirty="0">
                <a:solidFill>
                  <a:srgbClr val="EE0000"/>
                </a:solidFill>
                <a:latin typeface="Chiller" pitchFamily="82" charset="0"/>
              </a:rPr>
              <a:t> THINK THAT YOU ARE NOT SMART ENOUGH!</a:t>
            </a: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0" y="0"/>
            <a:ext cx="666023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Don’t</a:t>
            </a:r>
            <a:r>
              <a:rPr lang="en-US" sz="6000" b="1" dirty="0" smtClean="0">
                <a:solidFill>
                  <a:srgbClr val="0033CC"/>
                </a:solidFill>
              </a:rPr>
              <a:t> </a:t>
            </a:r>
            <a:r>
              <a:rPr lang="en-US" sz="6000" b="1" dirty="0">
                <a:solidFill>
                  <a:srgbClr val="0033CC"/>
                </a:solidFill>
              </a:rPr>
              <a:t>lose </a:t>
            </a:r>
            <a:r>
              <a:rPr lang="en-US" sz="6000" b="1" dirty="0" smtClean="0">
                <a:solidFill>
                  <a:srgbClr val="0033CC"/>
                </a:solidFill>
              </a:rPr>
              <a:t>heart!</a:t>
            </a:r>
            <a:endParaRPr lang="en-US" sz="6000" b="1" dirty="0">
              <a:solidFill>
                <a:srgbClr val="0033CC"/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1115616" y="1700808"/>
            <a:ext cx="7776864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00B050"/>
                </a:solidFill>
              </a:rPr>
              <a:t>Do something </a:t>
            </a:r>
            <a:r>
              <a:rPr lang="en-US" sz="5400" b="1" dirty="0">
                <a:solidFill>
                  <a:srgbClr val="00B050"/>
                </a:solidFill>
              </a:rPr>
              <a:t>about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48680"/>
            <a:ext cx="3505200" cy="59513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05066" y="1719280"/>
            <a:ext cx="5848668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706090"/>
          </a:xfrm>
        </p:spPr>
        <p:txBody>
          <a:bodyPr/>
          <a:lstStyle/>
          <a:p>
            <a:r>
              <a:rPr lang="en-CA" sz="3600" b="1" dirty="0" smtClean="0">
                <a:solidFill>
                  <a:srgbClr val="FF0000"/>
                </a:solidFill>
              </a:rPr>
              <a:t>Concepts and Ideas: 1- Visual mapping</a:t>
            </a:r>
            <a:endParaRPr lang="en-CA" sz="3600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876800"/>
          </a:xfrm>
        </p:spPr>
        <p:txBody>
          <a:bodyPr/>
          <a:lstStyle/>
          <a:p>
            <a:r>
              <a:rPr lang="en-CA" sz="2800" b="1" dirty="0" smtClean="0">
                <a:solidFill>
                  <a:srgbClr val="FF0000"/>
                </a:solidFill>
              </a:rPr>
              <a:t>What for: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Overall concepts; when a course or lecture has many different topics</a:t>
            </a:r>
          </a:p>
          <a:p>
            <a:endParaRPr lang="en-CA" sz="8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Example of Courses: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800" dirty="0" smtClean="0"/>
              <a:t>All upper level, especially biology</a:t>
            </a:r>
          </a:p>
          <a:p>
            <a:endParaRPr lang="en-CA" sz="8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Strategies: </a:t>
            </a:r>
          </a:p>
          <a:p>
            <a:pPr lvl="3"/>
            <a:r>
              <a:rPr lang="en-CA" sz="2400" dirty="0" smtClean="0"/>
              <a:t>Concept maps, </a:t>
            </a:r>
          </a:p>
          <a:p>
            <a:pPr lvl="3"/>
            <a:r>
              <a:rPr lang="en-CA" sz="2400" dirty="0" smtClean="0"/>
              <a:t>Flow charts</a:t>
            </a:r>
          </a:p>
          <a:p>
            <a:pPr lvl="3"/>
            <a:r>
              <a:rPr lang="en-CA" sz="2400" dirty="0" smtClean="0"/>
              <a:t>Pictures</a:t>
            </a:r>
          </a:p>
          <a:p>
            <a:pPr lvl="3">
              <a:buNone/>
            </a:pPr>
            <a:endParaRPr lang="en-CA" sz="8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Where to use: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anywhere – one piece of paper vs. all of your lecture notes. </a:t>
            </a:r>
          </a:p>
          <a:p>
            <a:pPr lvl="1">
              <a:buNone/>
            </a:pPr>
            <a:r>
              <a:rPr lang="en-CA" dirty="0" smtClean="0"/>
              <a:t>		</a:t>
            </a:r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045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9611" y="831589"/>
            <a:ext cx="6857999" cy="5194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706090"/>
          </a:xfrm>
        </p:spPr>
        <p:txBody>
          <a:bodyPr/>
          <a:lstStyle/>
          <a:p>
            <a:r>
              <a:rPr lang="en-CA" sz="3600" b="1" dirty="0" smtClean="0">
                <a:solidFill>
                  <a:srgbClr val="FF0000"/>
                </a:solidFill>
              </a:rPr>
              <a:t>Concepts and Ideas – 2 Summary Sheets</a:t>
            </a:r>
            <a:endParaRPr lang="en-CA" sz="3600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3672408"/>
          </a:xfrm>
        </p:spPr>
        <p:txBody>
          <a:bodyPr/>
          <a:lstStyle/>
          <a:p>
            <a:r>
              <a:rPr lang="en-CA" sz="2800" b="1" dirty="0" smtClean="0">
                <a:solidFill>
                  <a:srgbClr val="FF0000"/>
                </a:solidFill>
              </a:rPr>
              <a:t>What for: </a:t>
            </a:r>
            <a:r>
              <a:rPr lang="en-CA" sz="2400" dirty="0" smtClean="0"/>
              <a:t>Compilation of all sources of info (lecture notes, text, lab, online notes, etc.)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Example of Courses: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dirty="0" smtClean="0"/>
              <a:t>good for all your courses!</a:t>
            </a:r>
          </a:p>
          <a:p>
            <a:endParaRPr lang="en-CA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Strategies: </a:t>
            </a:r>
            <a:r>
              <a:rPr lang="en-CA" sz="2400" dirty="0" smtClean="0"/>
              <a:t>Pages summarizing and incorporating all information &amp; answering overall “guiding questions” posted by professor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When to use: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Anywhere. If you do this after each lecture, it will be easy to study for exams.</a:t>
            </a:r>
            <a:endParaRPr lang="en-CA" dirty="0" smtClean="0"/>
          </a:p>
          <a:p>
            <a:pPr lvl="1">
              <a:buNone/>
            </a:pPr>
            <a:endParaRPr lang="en-CA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35443" y="1116443"/>
            <a:ext cx="6019800" cy="454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48100" y="1028703"/>
            <a:ext cx="59436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48072"/>
          </a:xfrm>
        </p:spPr>
        <p:txBody>
          <a:bodyPr/>
          <a:lstStyle/>
          <a:p>
            <a:r>
              <a:rPr lang="en-CA" sz="3600" b="1" dirty="0" smtClean="0">
                <a:solidFill>
                  <a:srgbClr val="FF0000"/>
                </a:solidFill>
              </a:rPr>
              <a:t>Problem-Based Courses</a:t>
            </a:r>
            <a:endParaRPr lang="en-CA" sz="3600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876800"/>
          </a:xfrm>
        </p:spPr>
        <p:txBody>
          <a:bodyPr/>
          <a:lstStyle/>
          <a:p>
            <a:r>
              <a:rPr lang="en-CA" sz="2800" b="1" dirty="0" smtClean="0">
                <a:solidFill>
                  <a:srgbClr val="FF0000"/>
                </a:solidFill>
              </a:rPr>
              <a:t>What for 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Problem-solving courses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Example of Courses: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800" dirty="0" smtClean="0"/>
              <a:t>Genetics, Math, Chemistry</a:t>
            </a:r>
          </a:p>
          <a:p>
            <a:endParaRPr lang="en-CA" sz="28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Strategies: </a:t>
            </a:r>
            <a:r>
              <a:rPr lang="en-CA" sz="2800" dirty="0" smtClean="0">
                <a:solidFill>
                  <a:srgbClr val="FF0000"/>
                </a:solidFill>
              </a:rPr>
              <a:t> </a:t>
            </a:r>
            <a:r>
              <a:rPr lang="en-CA" sz="2400" dirty="0" smtClean="0"/>
              <a:t>Practice. Understand. Practice. Practice. Practice - Do not read answer key before doing problems.</a:t>
            </a:r>
          </a:p>
          <a:p>
            <a:endParaRPr lang="en-CA" sz="2400" dirty="0" smtClean="0"/>
          </a:p>
          <a:p>
            <a:r>
              <a:rPr lang="en-CA" sz="2800" b="1" dirty="0" smtClean="0">
                <a:solidFill>
                  <a:srgbClr val="FF0000"/>
                </a:solidFill>
              </a:rPr>
              <a:t>Where to use: </a:t>
            </a:r>
            <a:r>
              <a:rPr lang="en-CA" sz="2400" dirty="0" smtClean="0"/>
              <a:t>anywhere – especially useful to check answers with study groups</a:t>
            </a:r>
          </a:p>
          <a:p>
            <a:pPr lvl="1">
              <a:buNone/>
            </a:pPr>
            <a:endParaRPr lang="en-CA" sz="2400" dirty="0" smtClean="0"/>
          </a:p>
          <a:p>
            <a:pPr lvl="1">
              <a:buNone/>
            </a:pPr>
            <a:endParaRPr lang="en-CA" sz="24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5517232"/>
            <a:ext cx="9028049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smtClean="0"/>
              <a:t>Now, you know what you know  &amp; what you don’t know.</a:t>
            </a:r>
          </a:p>
          <a:p>
            <a:pPr algn="ctr"/>
            <a:endParaRPr lang="en-CA" sz="2400" b="1" dirty="0" smtClean="0"/>
          </a:p>
          <a:p>
            <a:pPr algn="ctr"/>
            <a:r>
              <a:rPr lang="en-CA" sz="2400" b="1" dirty="0" smtClean="0"/>
              <a:t>You know where to concentrate your efforts  </a:t>
            </a:r>
            <a:r>
              <a:rPr lang="en-CA" sz="2400" b="1" dirty="0" smtClean="0">
                <a:sym typeface="Wingdings" pitchFamily="2" charset="2"/>
              </a:rPr>
              <a:t></a:t>
            </a:r>
            <a:r>
              <a:rPr lang="en-CA" sz="2400" b="1" dirty="0" smtClean="0"/>
              <a:t>  </a:t>
            </a:r>
            <a:r>
              <a:rPr lang="en-CA" sz="2400" b="1" dirty="0" smtClean="0">
                <a:solidFill>
                  <a:srgbClr val="FF0000"/>
                </a:solidFill>
              </a:rPr>
              <a:t>cram sheets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– Strategies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80728"/>
            <a:ext cx="5911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200" b="1" dirty="0" smtClean="0">
                <a:solidFill>
                  <a:srgbClr val="FF0000"/>
                </a:solidFill>
              </a:rPr>
              <a:t>The week before the exam: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82753" y="2708920"/>
            <a:ext cx="3780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66" charset="0"/>
              </a:rPr>
              <a:t> Visual maps or summary </a:t>
            </a:r>
            <a:endParaRPr lang="en-US" sz="2000" b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83768" y="2276872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66" charset="0"/>
              </a:rPr>
              <a:t>Flash/Cue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cards – Q &amp; 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483768" y="4129916"/>
            <a:ext cx="37729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sym typeface="Wingdings 2" pitchFamily="18" charset="2"/>
              </a:rPr>
              <a:t>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66" charset="0"/>
              </a:rPr>
              <a:t>Last minute cram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sheets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83768" y="3193812"/>
            <a:ext cx="3779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66" charset="0"/>
              </a:rPr>
              <a:t> Summary sheets </a:t>
            </a:r>
            <a:endParaRPr lang="en-US" sz="2000" b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82753" y="3645024"/>
            <a:ext cx="3780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sym typeface="Wingdings 2" pitchFamily="18" charset="2"/>
              </a:rPr>
              <a:t>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66" charset="0"/>
              </a:rPr>
              <a:t> Practice problems</a:t>
            </a:r>
            <a:endParaRPr lang="en-US" sz="2000" b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2871" y="836712"/>
            <a:ext cx="34211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0033CC"/>
                </a:solidFill>
              </a:rPr>
              <a:t>Do </a:t>
            </a:r>
            <a:r>
              <a:rPr lang="en-CA" sz="2800" b="1" u="sng" dirty="0" smtClean="0">
                <a:solidFill>
                  <a:srgbClr val="0033CC"/>
                </a:solidFill>
              </a:rPr>
              <a:t>NOT</a:t>
            </a:r>
            <a:r>
              <a:rPr lang="en-CA" sz="2800" b="1" dirty="0" smtClean="0">
                <a:solidFill>
                  <a:srgbClr val="0033CC"/>
                </a:solidFill>
              </a:rPr>
              <a:t> bother </a:t>
            </a:r>
            <a:r>
              <a:rPr lang="en-CA" sz="2000" b="1" dirty="0" smtClean="0">
                <a:solidFill>
                  <a:srgbClr val="0033CC"/>
                </a:solidFill>
              </a:rPr>
              <a:t>with </a:t>
            </a:r>
          </a:p>
          <a:p>
            <a:pPr algn="ctr"/>
            <a:r>
              <a:rPr lang="en-CA" sz="2000" b="1" dirty="0" smtClean="0">
                <a:solidFill>
                  <a:srgbClr val="0033CC"/>
                </a:solidFill>
              </a:rPr>
              <a:t>your lecture notes, </a:t>
            </a:r>
          </a:p>
          <a:p>
            <a:pPr algn="ctr"/>
            <a:r>
              <a:rPr lang="en-CA" sz="2000" b="1" dirty="0" smtClean="0">
                <a:solidFill>
                  <a:srgbClr val="0033CC"/>
                </a:solidFill>
              </a:rPr>
              <a:t>the teachers’ online notes</a:t>
            </a:r>
          </a:p>
          <a:p>
            <a:pPr algn="ctr"/>
            <a:r>
              <a:rPr lang="en-CA" sz="2000" b="1" dirty="0" smtClean="0">
                <a:solidFill>
                  <a:srgbClr val="0033CC"/>
                </a:solidFill>
              </a:rPr>
              <a:t> &amp; textbook.</a:t>
            </a:r>
            <a:endParaRPr lang="en-CA" sz="20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2204864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008000"/>
                </a:solidFill>
              </a:rPr>
              <a:t>Use  your</a:t>
            </a:r>
            <a:endParaRPr lang="en-CA" sz="20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5576" y="4869160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2000" b="1" dirty="0" smtClean="0">
                <a:solidFill>
                  <a:srgbClr val="000000"/>
                </a:solidFill>
                <a:latin typeface="Comic Sans MS" pitchFamily="66" charset="0"/>
              </a:rPr>
              <a:t>TEST YOURSELF: Hide everything &amp; re-do from scratch.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68760"/>
            <a:ext cx="5573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C6600"/>
                </a:solidFill>
                <a:latin typeface="Jokerman" pitchFamily="82" charset="0"/>
              </a:rPr>
              <a:t>Don’t  do  overnight cramming </a:t>
            </a:r>
            <a:endParaRPr lang="en-CA" sz="2800" b="1" dirty="0">
              <a:solidFill>
                <a:srgbClr val="CC6600"/>
              </a:solidFill>
              <a:latin typeface="Jokerman" pitchFamily="82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95736" y="2276872"/>
            <a:ext cx="46571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latin typeface="Gigi" pitchFamily="82" charset="0"/>
              </a:rPr>
              <a:t>Review often!</a:t>
            </a:r>
            <a:endParaRPr lang="en-US" sz="6000" b="1" dirty="0">
              <a:latin typeface="Gigi" pitchFamily="82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414908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dirty="0">
                <a:solidFill>
                  <a:srgbClr val="CC0099"/>
                </a:solidFill>
                <a:latin typeface="Comic Sans MS" pitchFamily="66" charset="0"/>
              </a:rPr>
              <a:t>Information is rapidly forgotten – to counter this you must convert </a:t>
            </a:r>
            <a:r>
              <a:rPr lang="en-US" sz="3400" b="1" dirty="0">
                <a:solidFill>
                  <a:srgbClr val="CC0099"/>
                </a:solidFill>
                <a:latin typeface="Comic Sans MS" pitchFamily="66" charset="0"/>
              </a:rPr>
              <a:t>short</a:t>
            </a:r>
            <a:r>
              <a:rPr lang="en-US" sz="3400" dirty="0">
                <a:solidFill>
                  <a:srgbClr val="CC0099"/>
                </a:solidFill>
                <a:latin typeface="Comic Sans MS" pitchFamily="66" charset="0"/>
              </a:rPr>
              <a:t> term memory into </a:t>
            </a:r>
            <a:r>
              <a:rPr lang="en-US" sz="3400" b="1" dirty="0">
                <a:solidFill>
                  <a:srgbClr val="CC0099"/>
                </a:solidFill>
                <a:latin typeface="Comic Sans MS" pitchFamily="66" charset="0"/>
              </a:rPr>
              <a:t>long</a:t>
            </a:r>
            <a:r>
              <a:rPr lang="en-US" sz="3400" dirty="0">
                <a:solidFill>
                  <a:srgbClr val="CC0099"/>
                </a:solidFill>
                <a:latin typeface="Comic Sans MS" pitchFamily="66" charset="0"/>
              </a:rPr>
              <a:t> term memory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8639944" y="0"/>
            <a:ext cx="504056" cy="504056"/>
          </a:xfrm>
          <a:prstGeom prst="star5">
            <a:avLst/>
          </a:prstGeom>
          <a:solidFill>
            <a:srgbClr val="FFA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4482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5400" dirty="0" smtClean="0">
                <a:solidFill>
                  <a:srgbClr val="00FF00"/>
                </a:solidFill>
                <a:latin typeface="Chiller" pitchFamily="82" charset="0"/>
              </a:rPr>
              <a:t>- Academics: Studying and Learning Styles</a:t>
            </a:r>
            <a:endParaRPr lang="en-US" sz="5400" dirty="0">
              <a:solidFill>
                <a:srgbClr val="00FF00"/>
              </a:solidFill>
              <a:latin typeface="Chiller" pitchFamily="8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778210"/>
            <a:ext cx="8871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00FF00"/>
                </a:solidFill>
                <a:latin typeface="Chiller" pitchFamily="82" charset="0"/>
              </a:rPr>
              <a:t>- Social &amp; Extracurricular</a:t>
            </a:r>
            <a:endParaRPr lang="en-CA" sz="5400" b="1" dirty="0">
              <a:solidFill>
                <a:srgbClr val="00FF00"/>
              </a:solidFill>
              <a:latin typeface="Chiller" pitchFamily="8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92494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FF00"/>
                </a:solidFill>
                <a:latin typeface="Chiller" pitchFamily="82" charset="0"/>
              </a:rPr>
              <a:t>- Take ownership of your life and find a balance</a:t>
            </a:r>
            <a:endParaRPr lang="en-CA" sz="4800" dirty="0">
              <a:solidFill>
                <a:srgbClr val="00FF00"/>
              </a:solidFill>
              <a:latin typeface="Chiller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166142">
            <a:off x="102037" y="4908090"/>
            <a:ext cx="234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 smtClean="0">
                <a:solidFill>
                  <a:srgbClr val="00FF00"/>
                </a:solidFill>
                <a:latin typeface="Gigi" pitchFamily="82" charset="0"/>
              </a:rPr>
              <a:t>FUN!</a:t>
            </a:r>
            <a:endParaRPr lang="en-CA" sz="6000" b="1" dirty="0">
              <a:solidFill>
                <a:srgbClr val="00FF00"/>
              </a:solidFill>
              <a:latin typeface="Gigi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3174" y="5577829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rgbClr val="00FF00"/>
                </a:solidFill>
                <a:latin typeface="Ravie" pitchFamily="82" charset="0"/>
              </a:rPr>
              <a:t>ENJOY!</a:t>
            </a:r>
            <a:endParaRPr lang="en-CA" sz="4000" dirty="0">
              <a:solidFill>
                <a:srgbClr val="00FF00"/>
              </a:solidFill>
              <a:latin typeface="Ravie" pitchFamily="8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751259">
            <a:off x="5384033" y="5013397"/>
            <a:ext cx="371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00FF00"/>
                </a:solidFill>
                <a:latin typeface="Jokerman" pitchFamily="82" charset="0"/>
              </a:rPr>
              <a:t>EXPLORE</a:t>
            </a:r>
            <a:r>
              <a:rPr lang="en-CA" sz="4000" dirty="0" smtClean="0">
                <a:solidFill>
                  <a:srgbClr val="00FF00"/>
                </a:solidFill>
                <a:latin typeface="Jokerman" pitchFamily="82" charset="0"/>
              </a:rPr>
              <a:t>!</a:t>
            </a:r>
            <a:endParaRPr lang="en-CA" sz="4000" dirty="0">
              <a:solidFill>
                <a:srgbClr val="00FF00"/>
              </a:solidFill>
              <a:latin typeface="Jokerman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32656"/>
            <a:ext cx="920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>
                <a:solidFill>
                  <a:srgbClr val="FFFF00"/>
                </a:solidFill>
                <a:latin typeface="Algerian" pitchFamily="82" charset="0"/>
              </a:rPr>
              <a:t>Alumni, 3</a:t>
            </a:r>
            <a:r>
              <a:rPr lang="en-CA" sz="3600" b="1" baseline="30000" dirty="0" smtClean="0">
                <a:solidFill>
                  <a:srgbClr val="FFFF00"/>
                </a:solidFill>
                <a:latin typeface="Algerian" pitchFamily="82" charset="0"/>
              </a:rPr>
              <a:t>rd</a:t>
            </a:r>
            <a:r>
              <a:rPr lang="en-CA" sz="3600" b="1" dirty="0" smtClean="0">
                <a:solidFill>
                  <a:srgbClr val="FFFF00"/>
                </a:solidFill>
                <a:latin typeface="Algerian" pitchFamily="82" charset="0"/>
              </a:rPr>
              <a:t> 4</a:t>
            </a:r>
            <a:r>
              <a:rPr lang="en-CA" sz="3600" b="1" baseline="30000" dirty="0" smtClean="0">
                <a:solidFill>
                  <a:srgbClr val="FFFF00"/>
                </a:solidFill>
                <a:latin typeface="Algerian" pitchFamily="82" charset="0"/>
              </a:rPr>
              <a:t>th</a:t>
            </a:r>
            <a:r>
              <a:rPr lang="en-CA" sz="3600" b="1" dirty="0" smtClean="0">
                <a:solidFill>
                  <a:srgbClr val="FFFF00"/>
                </a:solidFill>
                <a:latin typeface="Algerian" pitchFamily="82" charset="0"/>
              </a:rPr>
              <a:t> year students &amp; Profs</a:t>
            </a:r>
            <a:endParaRPr lang="en-CA" sz="3600" b="1" dirty="0">
              <a:solidFill>
                <a:srgbClr val="FFFF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09954" name="Chart" r:id="rId4" imgW="5829300" imgH="3219602" progId="Excel.Sheet.8">
              <p:embed/>
            </p:oleObj>
          </a:graphicData>
        </a:graphic>
      </p:graphicFrame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447800" y="1143000"/>
            <a:ext cx="7162800" cy="30480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1403648" y="836712"/>
            <a:ext cx="72008" cy="3600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0978" name="Chart" r:id="rId4" imgW="5829300" imgH="3219602" progId="Excel.Sheet.8">
              <p:embed/>
            </p:oleObj>
          </a:graphicData>
        </a:graphic>
      </p:graphicFrame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124200" y="1143000"/>
            <a:ext cx="5486400" cy="30480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971600" y="35332"/>
            <a:ext cx="166795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 lecture</a:t>
            </a:r>
            <a:endParaRPr lang="en-CA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483768" y="836712"/>
            <a:ext cx="63246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 happens to new information?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2002" name="Chart" r:id="rId4" imgW="5829300" imgH="3219602" progId="Excel.Sheet.8">
              <p:embed/>
            </p:oleObj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800600" y="1143000"/>
            <a:ext cx="3810000" cy="30480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83768" y="836712"/>
            <a:ext cx="63246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 happens to new information?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3026" name="Chart" r:id="rId4" imgW="5829300" imgH="3219602" progId="Excel.Sheet.8">
              <p:embed/>
            </p:oleObj>
          </a:graphicData>
        </a:graphic>
      </p:graphicFrame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553200" y="1143000"/>
            <a:ext cx="2057400" cy="30480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83768" y="836712"/>
            <a:ext cx="63246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 happens to new information?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4050" name="Chart" r:id="rId4" imgW="5829300" imgH="3219602" progId="Excel.Sheet.8">
              <p:embed/>
            </p:oleObj>
          </a:graphicData>
        </a:graphic>
      </p:graphicFrame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483768" y="836712"/>
            <a:ext cx="63246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 happens to new information?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26338" name="Chart" r:id="rId4" imgW="5829300" imgH="3219602" progId="Excel.Sheet.8">
              <p:embed/>
            </p:oleObj>
          </a:graphicData>
        </a:graphic>
      </p:graphicFrame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67744" y="836712"/>
            <a:ext cx="63246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 happens 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if you REVIEW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5074" name="Chart" r:id="rId4" imgW="5829300" imgH="3219602" progId="Excel.Sheet.8">
              <p:embed/>
            </p:oleObj>
          </a:graphicData>
        </a:graphic>
      </p:graphicFrame>
      <p:sp>
        <p:nvSpPr>
          <p:cNvPr id="39939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907704" y="762000"/>
            <a:ext cx="6931496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6098" name="Chart" r:id="rId4" imgW="5829300" imgH="3219602" progId="Excel.Sheet.8">
              <p:embed/>
            </p:oleObj>
          </a:graphicData>
        </a:graphic>
      </p:graphicFrame>
      <p:sp>
        <p:nvSpPr>
          <p:cNvPr id="40963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048000" y="762000"/>
            <a:ext cx="57912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2209800" y="19050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0" y="5867400"/>
            <a:ext cx="8748464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66" charset="0"/>
              </a:rPr>
              <a:t>ST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REVIEW session: </a:t>
            </a:r>
            <a:r>
              <a:rPr lang="en-US" b="1" dirty="0" smtClean="0">
                <a:latin typeface="Comic Sans MS" pitchFamily="66" charset="0"/>
              </a:rPr>
              <a:t>GOING THROUGH YOUR LECTURE NOTES</a:t>
            </a:r>
          </a:p>
          <a:p>
            <a:pPr algn="r">
              <a:spcBef>
                <a:spcPct val="50000"/>
              </a:spcBef>
            </a:pPr>
            <a:r>
              <a:rPr lang="en-US" b="1" dirty="0" smtClean="0">
                <a:latin typeface="Comic Sans MS" pitchFamily="66" charset="0"/>
              </a:rPr>
              <a:t>(CORNELL)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7122" name="Chart" r:id="rId4" imgW="5829300" imgH="3219602" progId="Excel.Sheet.8">
              <p:embed/>
            </p:oleObj>
          </a:graphicData>
        </a:graphic>
      </p:graphicFrame>
      <p:sp>
        <p:nvSpPr>
          <p:cNvPr id="41987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635896" y="764704"/>
            <a:ext cx="51054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8146" name="Chart" r:id="rId4" imgW="5829300" imgH="3219602" progId="Excel.Sheet.8">
              <p:embed/>
            </p:oleObj>
          </a:graphicData>
        </a:graphic>
      </p:graphicFrame>
      <p:sp>
        <p:nvSpPr>
          <p:cNvPr id="43011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800600" y="762000"/>
            <a:ext cx="40386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3505200" y="17526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5642283"/>
            <a:ext cx="9144000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66" charset="0"/>
              </a:rPr>
              <a:t>ND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REVIEW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session: </a:t>
            </a:r>
            <a:r>
              <a:rPr lang="en-US" b="1" dirty="0" smtClean="0">
                <a:latin typeface="Comic Sans MS" pitchFamily="66" charset="0"/>
              </a:rPr>
              <a:t>You finished the chapter (chapter 1) –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Comic Sans MS" pitchFamily="66" charset="0"/>
              </a:rPr>
              <a:t>You make your CUE CARDS &amp;/or  VISUAL MAP and/or SUMMARY SHEETS for CHAPTER 1 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20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FF99"/>
                </a:solidFill>
                <a:latin typeface="Jokerman" pitchFamily="82" charset="0"/>
              </a:rPr>
              <a:t>University </a:t>
            </a:r>
            <a:r>
              <a:rPr lang="en-US" sz="3600" b="1" dirty="0">
                <a:solidFill>
                  <a:srgbClr val="FFFF99"/>
                </a:solidFill>
                <a:latin typeface="Jokerman" pitchFamily="82" charset="0"/>
              </a:rPr>
              <a:t>is </a:t>
            </a:r>
            <a:r>
              <a:rPr lang="en-US" sz="3600" b="1" u="sng" dirty="0" smtClean="0">
                <a:solidFill>
                  <a:srgbClr val="FFFF99"/>
                </a:solidFill>
                <a:latin typeface="Jokerman" pitchFamily="82" charset="0"/>
              </a:rPr>
              <a:t>different</a:t>
            </a:r>
            <a:r>
              <a:rPr lang="en-US" sz="3600" b="1" dirty="0" smtClean="0">
                <a:solidFill>
                  <a:srgbClr val="FFFF99"/>
                </a:solidFill>
                <a:latin typeface="Jokerman" pitchFamily="82" charset="0"/>
              </a:rPr>
              <a:t> </a:t>
            </a:r>
            <a:r>
              <a:rPr lang="en-US" sz="3600" b="1" dirty="0">
                <a:solidFill>
                  <a:srgbClr val="FFFF99"/>
                </a:solidFill>
                <a:latin typeface="Jokerman" pitchFamily="82" charset="0"/>
              </a:rPr>
              <a:t>than high school! </a:t>
            </a:r>
            <a:endParaRPr lang="en-US" sz="36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4704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4000" b="1" dirty="0" smtClean="0">
                <a:solidFill>
                  <a:srgbClr val="EAEAEA"/>
                </a:solidFill>
                <a:latin typeface="Chiller" pitchFamily="82" charset="0"/>
              </a:rPr>
              <a:t>Lots of THINGS TO DO: </a:t>
            </a:r>
            <a:r>
              <a:rPr lang="en-US" b="1" dirty="0" smtClean="0">
                <a:solidFill>
                  <a:srgbClr val="EAEAEA"/>
                </a:solidFill>
              </a:rPr>
              <a:t>CONCEPTS to understand ; CONTENT to memorize; Assignments, Midterms, Finals, Essays, Papers, Reports</a:t>
            </a:r>
            <a:endParaRPr lang="en-US" b="1" dirty="0">
              <a:solidFill>
                <a:srgbClr val="EAEA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1683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90000"/>
                  </a:schemeClr>
                </a:solidFill>
                <a:latin typeface="Chiller" pitchFamily="82" charset="0"/>
              </a:rPr>
              <a:t>MANY SOURCES of info: </a:t>
            </a:r>
            <a:r>
              <a:rPr lang="en-US" b="1" dirty="0" smtClean="0">
                <a:solidFill>
                  <a:schemeClr val="accent1">
                    <a:lumMod val="90000"/>
                  </a:schemeClr>
                </a:solidFill>
                <a:latin typeface="+mn-lt"/>
              </a:rPr>
              <a:t>Online notes, Textbooks, Own class notes, Papers to read, Exercises; Lectures, Labs, Tutorials,  …  </a:t>
            </a:r>
            <a:endParaRPr lang="en-CA" b="1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4096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FF00"/>
                </a:solidFill>
                <a:latin typeface="Chiller" pitchFamily="82" charset="0"/>
              </a:rPr>
              <a:t>Parents &amp; teachers </a:t>
            </a:r>
            <a:r>
              <a:rPr lang="en-US" sz="2800" b="1" dirty="0" smtClean="0">
                <a:solidFill>
                  <a:srgbClr val="00FF00"/>
                </a:solidFill>
                <a:latin typeface="Chiller" pitchFamily="82" charset="0"/>
              </a:rPr>
              <a:t>are not here to look out for you anymore!</a:t>
            </a:r>
            <a:endParaRPr lang="en-CA" sz="2800" b="1" dirty="0">
              <a:solidFill>
                <a:srgbClr val="00FF00"/>
              </a:solidFill>
              <a:latin typeface="Chiller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96116"/>
            <a:ext cx="91198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solidFill>
                <a:srgbClr val="FFFF00"/>
              </a:solidFill>
              <a:latin typeface="Jokerman" pitchFamily="82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All the cramming that was successful in the past won’t cut it at UBC!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Don’t  wait until the last minute  to start  your work</a:t>
            </a:r>
            <a:endParaRPr lang="en-CA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14908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AFE4"/>
                </a:solidFill>
                <a:latin typeface="Jokerman" pitchFamily="82" charset="0"/>
              </a:rPr>
              <a:t>Your </a:t>
            </a:r>
            <a:r>
              <a:rPr lang="en-US" sz="3200" b="1" dirty="0">
                <a:solidFill>
                  <a:srgbClr val="FFAFE4"/>
                </a:solidFill>
                <a:latin typeface="Jokerman" pitchFamily="82" charset="0"/>
              </a:rPr>
              <a:t>organizational skills </a:t>
            </a:r>
            <a:r>
              <a:rPr lang="en-US" sz="4000" b="1" dirty="0" smtClean="0">
                <a:solidFill>
                  <a:srgbClr val="FFAFE4"/>
                </a:solidFill>
                <a:latin typeface="Jokerman" pitchFamily="82" charset="0"/>
              </a:rPr>
              <a:t>… not great!</a:t>
            </a:r>
            <a:endParaRPr lang="en-US" sz="4000" b="1" dirty="0">
              <a:solidFill>
                <a:srgbClr val="FFAFE4"/>
              </a:solidFill>
              <a:latin typeface="Jokerman" pitchFamily="82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99592" y="4841776"/>
            <a:ext cx="7235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 typeface="Arial" charset="0"/>
              <a:buChar char="→"/>
            </a:pPr>
            <a:r>
              <a:rPr lang="en-US" sz="2400" b="1" dirty="0">
                <a:solidFill>
                  <a:srgbClr val="FFAFE4"/>
                </a:solidFill>
              </a:rPr>
              <a:t> Strategy for studying: </a:t>
            </a:r>
            <a:r>
              <a:rPr lang="en-US" sz="2400" b="1" dirty="0" smtClean="0">
                <a:solidFill>
                  <a:srgbClr val="FFAFE4"/>
                </a:solidFill>
              </a:rPr>
              <a:t>inappropriate, </a:t>
            </a:r>
            <a:r>
              <a:rPr lang="en-US" sz="2400" b="1" dirty="0">
                <a:solidFill>
                  <a:srgbClr val="FFAFE4"/>
                </a:solidFill>
              </a:rPr>
              <a:t>rigid! </a:t>
            </a:r>
          </a:p>
          <a:p>
            <a:pPr>
              <a:spcBef>
                <a:spcPct val="25000"/>
              </a:spcBef>
              <a:buFont typeface="Arial" charset="0"/>
              <a:buChar char="→"/>
            </a:pPr>
            <a:r>
              <a:rPr lang="en-US" sz="2400" b="1" dirty="0">
                <a:solidFill>
                  <a:srgbClr val="FFAFE4"/>
                </a:solidFill>
              </a:rPr>
              <a:t> Time management: poor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19170" name="Chart" r:id="rId4" imgW="5829300" imgH="3219602" progId="Excel.Sheet.8">
              <p:embed/>
            </p:oleObj>
          </a:graphicData>
        </a:graphic>
      </p:graphicFrame>
      <p:sp>
        <p:nvSpPr>
          <p:cNvPr id="44035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148064" y="764704"/>
            <a:ext cx="35814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20194" name="Chart" r:id="rId4" imgW="5829300" imgH="3219602" progId="Excel.Sheet.8">
              <p:embed/>
            </p:oleObj>
          </a:graphicData>
        </a:graphic>
      </p:graphicFrame>
      <p:sp>
        <p:nvSpPr>
          <p:cNvPr id="45059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629400" y="762000"/>
            <a:ext cx="22098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5029200" y="16002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56612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66" charset="0"/>
              </a:rPr>
              <a:t>RD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REVIEW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session: </a:t>
            </a:r>
            <a:r>
              <a:rPr lang="en-US" b="1" dirty="0" smtClean="0">
                <a:latin typeface="Comic Sans MS" pitchFamily="66" charset="0"/>
              </a:rPr>
              <a:t>You finished the next chapter (Chapter 2) – You review cue cards, visual map or summary sheets of </a:t>
            </a:r>
            <a:r>
              <a:rPr lang="en-US" b="1" u="sng" dirty="0" smtClean="0">
                <a:latin typeface="Comic Sans MS" pitchFamily="66" charset="0"/>
              </a:rPr>
              <a:t>CHAPTER 1</a:t>
            </a:r>
            <a:endParaRPr lang="en-US" sz="28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21218" name="Chart" r:id="rId4" imgW="5829300" imgH="3219602" progId="Excel.Sheet.8">
              <p:embed/>
            </p:oleObj>
          </a:graphicData>
        </a:graphic>
      </p:graphicFrame>
      <p:sp>
        <p:nvSpPr>
          <p:cNvPr id="46083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7092280" y="764704"/>
            <a:ext cx="1676400" cy="1447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22242" name="Chart" r:id="rId4" imgW="5829300" imgH="3219602" progId="Excel.Sheet.8">
              <p:embed/>
            </p:oleObj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6934200" y="15240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56612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REVIEW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session: </a:t>
            </a:r>
            <a:r>
              <a:rPr lang="en-US" b="1" dirty="0" smtClean="0">
                <a:latin typeface="Comic Sans MS" pitchFamily="66" charset="0"/>
              </a:rPr>
              <a:t>You finished the next chapter (Chapter 3) – You cue cards, visual map or summary sheets of </a:t>
            </a:r>
            <a:r>
              <a:rPr lang="en-US" b="1" u="sng" dirty="0" smtClean="0">
                <a:latin typeface="Comic Sans MS" pitchFamily="66" charset="0"/>
              </a:rPr>
              <a:t>CHAPTER 1</a:t>
            </a:r>
            <a:endParaRPr lang="en-US" sz="28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762000"/>
          <a:ext cx="9144000" cy="5051425"/>
        </p:xfrm>
        <a:graphic>
          <a:graphicData uri="http://schemas.openxmlformats.org/presentationml/2006/ole">
            <p:oleObj spid="_x0000_s523266" name="Chart" r:id="rId4" imgW="5829300" imgH="3219602" progId="Excel.Sheet.8">
              <p:embed/>
            </p:oleObj>
          </a:graphicData>
        </a:graphic>
      </p:graphicFrame>
      <p:sp>
        <p:nvSpPr>
          <p:cNvPr id="48131" name="Freeform 3"/>
          <p:cNvSpPr>
            <a:spLocks/>
          </p:cNvSpPr>
          <p:nvPr/>
        </p:nvSpPr>
        <p:spPr bwMode="auto">
          <a:xfrm>
            <a:off x="1371600" y="1181100"/>
            <a:ext cx="7010400" cy="7239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480" y="456"/>
              </a:cxn>
              <a:cxn ang="0">
                <a:pos x="1056" y="24"/>
              </a:cxn>
              <a:cxn ang="0">
                <a:pos x="1488" y="312"/>
              </a:cxn>
              <a:cxn ang="0">
                <a:pos x="2160" y="24"/>
              </a:cxn>
              <a:cxn ang="0">
                <a:pos x="2496" y="216"/>
              </a:cxn>
              <a:cxn ang="0">
                <a:pos x="3312" y="24"/>
              </a:cxn>
              <a:cxn ang="0">
                <a:pos x="3696" y="168"/>
              </a:cxn>
              <a:cxn ang="0">
                <a:pos x="4416" y="24"/>
              </a:cxn>
            </a:cxnLst>
            <a:rect l="0" t="0" r="r" b="b"/>
            <a:pathLst>
              <a:path w="4416" h="456">
                <a:moveTo>
                  <a:pt x="0" y="24"/>
                </a:moveTo>
                <a:cubicBezTo>
                  <a:pt x="152" y="240"/>
                  <a:pt x="304" y="456"/>
                  <a:pt x="480" y="456"/>
                </a:cubicBezTo>
                <a:cubicBezTo>
                  <a:pt x="656" y="456"/>
                  <a:pt x="888" y="48"/>
                  <a:pt x="1056" y="24"/>
                </a:cubicBezTo>
                <a:cubicBezTo>
                  <a:pt x="1224" y="0"/>
                  <a:pt x="1304" y="312"/>
                  <a:pt x="1488" y="312"/>
                </a:cubicBezTo>
                <a:cubicBezTo>
                  <a:pt x="1672" y="312"/>
                  <a:pt x="1992" y="40"/>
                  <a:pt x="2160" y="24"/>
                </a:cubicBezTo>
                <a:cubicBezTo>
                  <a:pt x="2328" y="8"/>
                  <a:pt x="2304" y="216"/>
                  <a:pt x="2496" y="216"/>
                </a:cubicBezTo>
                <a:cubicBezTo>
                  <a:pt x="2688" y="216"/>
                  <a:pt x="3112" y="32"/>
                  <a:pt x="3312" y="24"/>
                </a:cubicBezTo>
                <a:cubicBezTo>
                  <a:pt x="3512" y="16"/>
                  <a:pt x="3512" y="168"/>
                  <a:pt x="3696" y="168"/>
                </a:cubicBezTo>
                <a:cubicBezTo>
                  <a:pt x="3880" y="168"/>
                  <a:pt x="4296" y="48"/>
                  <a:pt x="4416" y="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57600" y="1905000"/>
            <a:ext cx="39624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u="sng">
                <a:solidFill>
                  <a:srgbClr val="FF0000"/>
                </a:solidFill>
                <a:latin typeface="Comic Sans MS" pitchFamily="66" charset="0"/>
              </a:rPr>
              <a:t>Short</a:t>
            </a:r>
            <a:r>
              <a:rPr lang="en-US" sz="2600">
                <a:solidFill>
                  <a:srgbClr val="FF0000"/>
                </a:solidFill>
                <a:latin typeface="Comic Sans MS" pitchFamily="66" charset="0"/>
              </a:rPr>
              <a:t> term memory has become </a:t>
            </a:r>
            <a:r>
              <a:rPr lang="en-US" sz="3000" u="sng">
                <a:solidFill>
                  <a:srgbClr val="FF0000"/>
                </a:solidFill>
                <a:latin typeface="Comic Sans MS" pitchFamily="66" charset="0"/>
              </a:rPr>
              <a:t>long</a:t>
            </a:r>
            <a:r>
              <a:rPr lang="en-US" sz="2600">
                <a:solidFill>
                  <a:srgbClr val="FF0000"/>
                </a:solidFill>
                <a:latin typeface="Comic Sans MS" pitchFamily="66" charset="0"/>
              </a:rPr>
              <a:t> term memory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8316416" y="343829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279387" y="2708920"/>
            <a:ext cx="18646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The weekend </a:t>
            </a:r>
          </a:p>
          <a:p>
            <a:r>
              <a:rPr lang="en-CA" b="1" dirty="0" smtClean="0"/>
              <a:t>Before the final</a:t>
            </a:r>
            <a:endParaRPr lang="en-CA" b="1" dirty="0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7848600" y="151765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403648" y="476672"/>
            <a:ext cx="216024" cy="7200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404664"/>
            <a:ext cx="18517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 smtClean="0"/>
              <a:t>Today’s lecture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8405" y="2636912"/>
            <a:ext cx="527125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smtClean="0"/>
              <a:t>YOU WILL HAVE AN EASIER TIME!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80728"/>
            <a:ext cx="5911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200" b="1" dirty="0" smtClean="0">
                <a:solidFill>
                  <a:srgbClr val="FF0000"/>
                </a:solidFill>
              </a:rPr>
              <a:t>The week before the exam: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#2: Learning strategies –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Review 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ADVICE #3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68960"/>
            <a:ext cx="5724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TIME MANAGEMENT!</a:t>
            </a:r>
            <a:endParaRPr lang="en-CA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844824"/>
            <a:ext cx="91440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99FFCC"/>
                </a:solidFill>
                <a:latin typeface="Comic Sans MS" pitchFamily="66" charset="0"/>
                <a:ea typeface="+mj-ea"/>
                <a:cs typeface="+mj-cs"/>
              </a:rPr>
              <a:t>Your most precious commodity is time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3383360" y="4077072"/>
            <a:ext cx="5760640" cy="256490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Jokerman" pitchFamily="82" charset="0"/>
              </a:rPr>
              <a:t>DON’T PROCRASTINATE!</a:t>
            </a:r>
            <a:endParaRPr lang="en-US" b="1" dirty="0">
              <a:solidFill>
                <a:srgbClr val="0000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02" name="Text Box 210"/>
          <p:cNvSpPr txBox="1">
            <a:spLocks noChangeArrowheads="1"/>
          </p:cNvSpPr>
          <p:nvPr/>
        </p:nvSpPr>
        <p:spPr bwMode="auto">
          <a:xfrm>
            <a:off x="1476375" y="1268413"/>
            <a:ext cx="2519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3300"/>
                </a:solidFill>
              </a:rPr>
              <a:t>   25 h        class  </a:t>
            </a:r>
          </a:p>
        </p:txBody>
      </p:sp>
      <p:sp>
        <p:nvSpPr>
          <p:cNvPr id="110803" name="Line 211"/>
          <p:cNvSpPr>
            <a:spLocks noChangeShapeType="1"/>
          </p:cNvSpPr>
          <p:nvPr/>
        </p:nvSpPr>
        <p:spPr bwMode="auto">
          <a:xfrm>
            <a:off x="1547813" y="2276475"/>
            <a:ext cx="863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10804" name="Text Box 212"/>
          <p:cNvSpPr txBox="1">
            <a:spLocks noChangeArrowheads="1"/>
          </p:cNvSpPr>
          <p:nvPr/>
        </p:nvSpPr>
        <p:spPr bwMode="auto">
          <a:xfrm>
            <a:off x="1547813" y="2420938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3300"/>
                </a:solidFill>
              </a:rPr>
              <a:t>75h</a:t>
            </a:r>
          </a:p>
        </p:txBody>
      </p:sp>
      <p:sp>
        <p:nvSpPr>
          <p:cNvPr id="110805" name="Text Box 213"/>
          <p:cNvSpPr txBox="1">
            <a:spLocks noChangeArrowheads="1"/>
          </p:cNvSpPr>
          <p:nvPr/>
        </p:nvSpPr>
        <p:spPr bwMode="auto">
          <a:xfrm>
            <a:off x="1476375" y="4940300"/>
            <a:ext cx="295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/>
              <a:t>24h x 7days = 168h</a:t>
            </a:r>
          </a:p>
        </p:txBody>
      </p:sp>
      <p:sp>
        <p:nvSpPr>
          <p:cNvPr id="110807" name="Text Box 215"/>
          <p:cNvSpPr txBox="1">
            <a:spLocks noChangeArrowheads="1"/>
          </p:cNvSpPr>
          <p:nvPr/>
        </p:nvSpPr>
        <p:spPr bwMode="auto">
          <a:xfrm>
            <a:off x="1403350" y="765175"/>
            <a:ext cx="364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rgbClr val="FF3300"/>
                </a:solidFill>
              </a:rPr>
              <a:t>PER WEEK: ACADEMIA</a:t>
            </a:r>
          </a:p>
        </p:txBody>
      </p:sp>
      <p:sp>
        <p:nvSpPr>
          <p:cNvPr id="110808" name="Rectangle 216"/>
          <p:cNvSpPr>
            <a:spLocks noChangeArrowheads="1"/>
          </p:cNvSpPr>
          <p:nvPr/>
        </p:nvSpPr>
        <p:spPr bwMode="auto">
          <a:xfrm>
            <a:off x="3851275" y="1773238"/>
            <a:ext cx="5292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3300"/>
                </a:solidFill>
              </a:rPr>
              <a:t>(assignments + own studying + group study with friends + reviewing for midterms + library search + writing essays, papers, lab reports)</a:t>
            </a:r>
          </a:p>
        </p:txBody>
      </p:sp>
      <p:sp>
        <p:nvSpPr>
          <p:cNvPr id="110809" name="Text Box 217"/>
          <p:cNvSpPr txBox="1">
            <a:spLocks noChangeArrowheads="1"/>
          </p:cNvSpPr>
          <p:nvPr/>
        </p:nvSpPr>
        <p:spPr bwMode="auto">
          <a:xfrm>
            <a:off x="4140200" y="1268413"/>
            <a:ext cx="3267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3300"/>
                </a:solidFill>
              </a:rPr>
              <a:t>(lecture + labs + tutorials)</a:t>
            </a:r>
          </a:p>
        </p:txBody>
      </p:sp>
      <p:sp>
        <p:nvSpPr>
          <p:cNvPr id="110810" name="Rectangle 218"/>
          <p:cNvSpPr>
            <a:spLocks noChangeArrowheads="1"/>
          </p:cNvSpPr>
          <p:nvPr/>
        </p:nvSpPr>
        <p:spPr bwMode="auto">
          <a:xfrm>
            <a:off x="1331913" y="1819275"/>
            <a:ext cx="2516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+ </a:t>
            </a:r>
            <a:r>
              <a:rPr lang="en-US" sz="2000" b="1">
                <a:solidFill>
                  <a:srgbClr val="FF3300"/>
                </a:solidFill>
              </a:rPr>
              <a:t>2x(25</a:t>
            </a:r>
            <a:r>
              <a:rPr lang="en-US" b="1">
                <a:solidFill>
                  <a:srgbClr val="FF3300"/>
                </a:solidFill>
              </a:rPr>
              <a:t> h) homework</a:t>
            </a:r>
          </a:p>
        </p:txBody>
      </p:sp>
      <p:sp>
        <p:nvSpPr>
          <p:cNvPr id="110811" name="Text Box 219"/>
          <p:cNvSpPr txBox="1">
            <a:spLocks noChangeArrowheads="1"/>
          </p:cNvSpPr>
          <p:nvPr/>
        </p:nvSpPr>
        <p:spPr bwMode="auto">
          <a:xfrm>
            <a:off x="1403350" y="3141663"/>
            <a:ext cx="299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rgbClr val="0066CC"/>
                </a:solidFill>
              </a:rPr>
              <a:t>PER WEEK: SLEEP</a:t>
            </a:r>
          </a:p>
        </p:txBody>
      </p:sp>
      <p:sp>
        <p:nvSpPr>
          <p:cNvPr id="110812" name="Rectangle 220"/>
          <p:cNvSpPr>
            <a:spLocks noChangeArrowheads="1"/>
          </p:cNvSpPr>
          <p:nvPr/>
        </p:nvSpPr>
        <p:spPr bwMode="auto">
          <a:xfrm>
            <a:off x="1403350" y="3621088"/>
            <a:ext cx="4716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66CC"/>
                </a:solidFill>
              </a:rPr>
              <a:t>7h of sleep per nights x7 nights = 49h</a:t>
            </a:r>
          </a:p>
        </p:txBody>
      </p:sp>
      <p:sp>
        <p:nvSpPr>
          <p:cNvPr id="110813" name="Text Box 221"/>
          <p:cNvSpPr txBox="1">
            <a:spLocks noChangeArrowheads="1"/>
          </p:cNvSpPr>
          <p:nvPr/>
        </p:nvSpPr>
        <p:spPr bwMode="auto">
          <a:xfrm>
            <a:off x="1403350" y="4365625"/>
            <a:ext cx="4041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/>
              <a:t>PER WEEK: WHAT’S LEFT</a:t>
            </a:r>
          </a:p>
        </p:txBody>
      </p:sp>
      <p:sp>
        <p:nvSpPr>
          <p:cNvPr id="110814" name="Rectangle 222"/>
          <p:cNvSpPr>
            <a:spLocks noChangeArrowheads="1"/>
          </p:cNvSpPr>
          <p:nvPr/>
        </p:nvSpPr>
        <p:spPr bwMode="auto">
          <a:xfrm>
            <a:off x="3132138" y="52292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/>
              <a:t>– 75h </a:t>
            </a:r>
          </a:p>
          <a:p>
            <a:r>
              <a:rPr lang="en-US" sz="2000" b="1"/>
              <a:t>– 49h</a:t>
            </a:r>
          </a:p>
        </p:txBody>
      </p:sp>
      <p:sp>
        <p:nvSpPr>
          <p:cNvPr id="110816" name="Line 224"/>
          <p:cNvSpPr>
            <a:spLocks noChangeShapeType="1"/>
          </p:cNvSpPr>
          <p:nvPr/>
        </p:nvSpPr>
        <p:spPr bwMode="auto">
          <a:xfrm>
            <a:off x="3348038" y="594995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10817" name="Rectangle 225"/>
          <p:cNvSpPr>
            <a:spLocks noChangeArrowheads="1"/>
          </p:cNvSpPr>
          <p:nvPr/>
        </p:nvSpPr>
        <p:spPr bwMode="auto">
          <a:xfrm>
            <a:off x="3275013" y="5949950"/>
            <a:ext cx="62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44h</a:t>
            </a:r>
          </a:p>
        </p:txBody>
      </p:sp>
      <p:sp>
        <p:nvSpPr>
          <p:cNvPr id="110818" name="Rectangle 226"/>
          <p:cNvSpPr>
            <a:spLocks noChangeArrowheads="1"/>
          </p:cNvSpPr>
          <p:nvPr/>
        </p:nvSpPr>
        <p:spPr bwMode="auto">
          <a:xfrm>
            <a:off x="4427538" y="5949950"/>
            <a:ext cx="324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average of 6.3h/day LEFT</a:t>
            </a:r>
          </a:p>
        </p:txBody>
      </p:sp>
      <p:sp>
        <p:nvSpPr>
          <p:cNvPr id="110819" name="Line 227"/>
          <p:cNvSpPr>
            <a:spLocks noChangeShapeType="1"/>
          </p:cNvSpPr>
          <p:nvPr/>
        </p:nvSpPr>
        <p:spPr bwMode="auto">
          <a:xfrm>
            <a:off x="3922713" y="6191250"/>
            <a:ext cx="431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#3: Time management 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833" name="Group 217"/>
          <p:cNvGraphicFramePr>
            <a:graphicFrameLocks noGrp="1"/>
          </p:cNvGraphicFramePr>
          <p:nvPr/>
        </p:nvGraphicFramePr>
        <p:xfrm>
          <a:off x="0" y="1639888"/>
          <a:ext cx="9109075" cy="5248284"/>
        </p:xfrm>
        <a:graphic>
          <a:graphicData uri="http://schemas.openxmlformats.org/drawingml/2006/table">
            <a:tbl>
              <a:tblPr/>
              <a:tblGrid>
                <a:gridCol w="806450"/>
                <a:gridCol w="1008063"/>
                <a:gridCol w="1101725"/>
                <a:gridCol w="1439862"/>
                <a:gridCol w="1223963"/>
                <a:gridCol w="936625"/>
                <a:gridCol w="1295400"/>
                <a:gridCol w="129698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MONDAY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TUESDAY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WEDNESDAY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THURSDAY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FRIDAY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SATURDAY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SUNDAY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8-830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830-9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9-930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930-10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10-1030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1030-11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11-1130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1130-12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ENGLISH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12-1230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1230-1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1-130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130-2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BIOLOGY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2-230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230-3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3-330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330-4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4-430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430-5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BIO LAB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9970" name="Picture 2" descr="http://t2.gstatic.com/images?q=tbn:wWIyOB5TIGXMfM:http://fc92.deviantart.com/fs43/i/2009/099/b/e/Manga_girl_texting_by_Maxlovesmum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764704"/>
            <a:ext cx="1285875" cy="838201"/>
          </a:xfrm>
          <a:prstGeom prst="rect">
            <a:avLst/>
          </a:prstGeom>
          <a:noFill/>
        </p:spPr>
      </p:pic>
      <p:sp>
        <p:nvSpPr>
          <p:cNvPr id="7" name="Rectangle 190"/>
          <p:cNvSpPr>
            <a:spLocks noChangeArrowheads="1"/>
          </p:cNvSpPr>
          <p:nvPr/>
        </p:nvSpPr>
        <p:spPr bwMode="auto">
          <a:xfrm>
            <a:off x="0" y="981075"/>
            <a:ext cx="30887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FF6600"/>
                </a:solidFill>
              </a:rPr>
              <a:t>Lana</a:t>
            </a:r>
            <a:r>
              <a:rPr lang="en-US" sz="2800" b="1" dirty="0" smtClean="0">
                <a:solidFill>
                  <a:srgbClr val="FF6600"/>
                </a:solidFill>
              </a:rPr>
              <a:t>’s </a:t>
            </a:r>
            <a:r>
              <a:rPr lang="en-US" sz="2800" b="1" dirty="0">
                <a:solidFill>
                  <a:srgbClr val="FF6600"/>
                </a:solidFill>
              </a:rPr>
              <a:t>time table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#3: Time management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84" name="Object 24"/>
          <p:cNvGraphicFramePr>
            <a:graphicFrameLocks noChangeAspect="1"/>
          </p:cNvGraphicFramePr>
          <p:nvPr/>
        </p:nvGraphicFramePr>
        <p:xfrm>
          <a:off x="1714480" y="1714488"/>
          <a:ext cx="6337300" cy="4405312"/>
        </p:xfrm>
        <a:graphic>
          <a:graphicData uri="http://schemas.openxmlformats.org/presentationml/2006/ole">
            <p:oleObj spid="_x0000_s364546" name="Chart" r:id="rId4" imgW="3686251" imgH="2562149" progId="Excel.Sheet.8">
              <p:embed/>
            </p:oleObj>
          </a:graphicData>
        </a:graphic>
      </p:graphicFrame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1" y="692696"/>
            <a:ext cx="68762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You have to prioritize and realize that you cannot do everything 100% perfectly like in high school!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3276600" y="6286520"/>
            <a:ext cx="348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Duration </a:t>
            </a:r>
            <a:r>
              <a:rPr lang="en-US" b="1" dirty="0" smtClean="0"/>
              <a:t>working on paper (h</a:t>
            </a:r>
            <a:r>
              <a:rPr lang="en-US" b="1" dirty="0"/>
              <a:t>)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250825" y="3500438"/>
            <a:ext cx="127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/>
              <a:t>Grade </a:t>
            </a:r>
            <a:r>
              <a:rPr lang="en-US" b="1" dirty="0"/>
              <a:t>(%)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3492500" y="5500702"/>
            <a:ext cx="5762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2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6084888" y="5500702"/>
            <a:ext cx="431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6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4860925" y="5500702"/>
            <a:ext cx="36036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4</a:t>
            </a:r>
          </a:p>
        </p:txBody>
      </p:sp>
      <p:sp>
        <p:nvSpPr>
          <p:cNvPr id="66589" name="Text Box 29"/>
          <p:cNvSpPr txBox="1">
            <a:spLocks noChangeArrowheads="1"/>
          </p:cNvSpPr>
          <p:nvPr/>
        </p:nvSpPr>
        <p:spPr bwMode="auto">
          <a:xfrm>
            <a:off x="7308850" y="5500702"/>
            <a:ext cx="5048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8</a:t>
            </a:r>
          </a:p>
        </p:txBody>
      </p:sp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908720"/>
            <a:ext cx="1475656" cy="133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3851920" y="3429000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 err="1" smtClean="0">
                <a:solidFill>
                  <a:srgbClr val="0033CC"/>
                </a:solidFill>
              </a:rPr>
              <a:t>Mitchel</a:t>
            </a:r>
            <a:r>
              <a:rPr lang="en-US" b="1" dirty="0" err="1" smtClean="0">
                <a:solidFill>
                  <a:srgbClr val="0033CC"/>
                </a:solidFill>
              </a:rPr>
              <a:t>’s</a:t>
            </a:r>
            <a:r>
              <a:rPr lang="en-US" b="1" dirty="0" smtClean="0">
                <a:solidFill>
                  <a:srgbClr val="0033CC"/>
                </a:solidFill>
              </a:rPr>
              <a:t> paper.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#3: Time management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ADVICE #1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129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Look at the big picture!</a:t>
            </a:r>
            <a:endParaRPr lang="en-CA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pitchFamily="66" charset="0"/>
              </a:rPr>
              <a:t>Student Life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3000" cy="3276600"/>
          </a:xfrm>
          <a:prstGeom prst="rect">
            <a:avLst/>
          </a:prstGeom>
          <a:noFill/>
        </p:spPr>
      </p:pic>
      <p:pic>
        <p:nvPicPr>
          <p:cNvPr id="2314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60763"/>
            <a:ext cx="4953000" cy="3297237"/>
          </a:xfrm>
          <a:prstGeom prst="rect">
            <a:avLst/>
          </a:prstGeom>
          <a:noFill/>
        </p:spPr>
      </p:pic>
      <p:pic>
        <p:nvPicPr>
          <p:cNvPr id="231438" name="Picture 14" descr="b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800600" cy="3822700"/>
          </a:xfrm>
          <a:prstGeom prst="rect">
            <a:avLst/>
          </a:prstGeom>
          <a:noFill/>
        </p:spPr>
      </p:pic>
      <p:pic>
        <p:nvPicPr>
          <p:cNvPr id="231437" name="Picture 13" descr="love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263900"/>
            <a:ext cx="4800600" cy="35941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166142">
            <a:off x="50829" y="5813021"/>
            <a:ext cx="234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 smtClean="0">
                <a:solidFill>
                  <a:srgbClr val="FFFF00"/>
                </a:solidFill>
                <a:latin typeface="Gigi" pitchFamily="82" charset="0"/>
              </a:rPr>
              <a:t>FUN!</a:t>
            </a:r>
            <a:endParaRPr lang="en-CA" sz="6000" b="1" dirty="0">
              <a:solidFill>
                <a:srgbClr val="FFFF00"/>
              </a:solidFill>
              <a:latin typeface="Gigi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74" y="6150114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ENJOY!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751259">
            <a:off x="5399076" y="5382269"/>
            <a:ext cx="371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solidFill>
                  <a:srgbClr val="FFFF00"/>
                </a:solidFill>
                <a:latin typeface="Jokerman" pitchFamily="82" charset="0"/>
              </a:rPr>
              <a:t>EXPLORE</a:t>
            </a:r>
            <a:r>
              <a:rPr lang="en-CA" sz="4000" dirty="0" smtClean="0">
                <a:solidFill>
                  <a:srgbClr val="FFFF00"/>
                </a:solidFill>
                <a:latin typeface="Jokerman" pitchFamily="82" charset="0"/>
              </a:rPr>
              <a:t>!</a:t>
            </a:r>
            <a:endParaRPr lang="en-CA" sz="4000" dirty="0">
              <a:solidFill>
                <a:srgbClr val="FFFF00"/>
              </a:solidFill>
              <a:latin typeface="Jokerman" pitchFamily="82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71472" y="42860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iller" pitchFamily="82" charset="0"/>
                <a:ea typeface="+mj-ea"/>
                <a:cs typeface="+mj-cs"/>
              </a:rPr>
              <a:t>Extracurricular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sp>
        <p:nvSpPr>
          <p:cNvPr id="11" name="WordArt 23"/>
          <p:cNvSpPr>
            <a:spLocks noChangeArrowheads="1" noChangeShapeType="1" noTextEdit="1"/>
          </p:cNvSpPr>
          <p:nvPr/>
        </p:nvSpPr>
        <p:spPr bwMode="auto">
          <a:xfrm>
            <a:off x="2071670" y="1857364"/>
            <a:ext cx="5715040" cy="3143272"/>
          </a:xfrm>
          <a:prstGeom prst="rect">
            <a:avLst/>
          </a:prstGeom>
          <a:solidFill>
            <a:schemeClr val="tx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- Friends</a:t>
            </a:r>
          </a:p>
          <a:p>
            <a:pPr algn="ctr"/>
            <a:r>
              <a:rPr lang="en-CA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- Volunteering</a:t>
            </a:r>
          </a:p>
          <a:p>
            <a:pPr algn="ctr"/>
            <a:r>
              <a:rPr lang="en-CA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- Social</a:t>
            </a:r>
          </a:p>
          <a:p>
            <a:pPr algn="ctr"/>
            <a:r>
              <a:rPr lang="en-CA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- Clubs &amp; Societies</a:t>
            </a:r>
          </a:p>
          <a:p>
            <a:pPr algn="ctr"/>
            <a:r>
              <a:rPr lang="en-CA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- Learn to network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639944" y="0"/>
            <a:ext cx="504056" cy="504056"/>
          </a:xfrm>
          <a:prstGeom prst="star5">
            <a:avLst/>
          </a:prstGeom>
          <a:solidFill>
            <a:srgbClr val="FFA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ADVICE #4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1602"/>
            <a:ext cx="2928926" cy="39063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63888" y="1700808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Be part of a community</a:t>
            </a:r>
            <a:endParaRPr lang="en-C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343906" y="2708920"/>
            <a:ext cx="52920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Do something life-giving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Get involved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Make the most of your university experience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#4: Extracurricular 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(</a:t>
            </a:r>
            <a:r>
              <a:rPr lang="en-US" sz="2400" i="1" dirty="0" err="1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con’t</a:t>
            </a:r>
            <a:r>
              <a:rPr lang="en-US" sz="24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n-US" sz="24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1602"/>
            <a:ext cx="2928926" cy="3906397"/>
          </a:xfrm>
          <a:prstGeom prst="rect">
            <a:avLst/>
          </a:prstGeom>
          <a:noFill/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03848" y="6237312"/>
            <a:ext cx="5669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FFFF"/>
                </a:solidFill>
                <a:latin typeface="Comic Sans MS" pitchFamily="66" charset="0"/>
              </a:rPr>
              <a:t>Turn off MSN, </a:t>
            </a:r>
            <a:r>
              <a:rPr lang="en-US" sz="2000" b="1" dirty="0" err="1">
                <a:solidFill>
                  <a:srgbClr val="CCFFFF"/>
                </a:solidFill>
                <a:latin typeface="Comic Sans MS" pitchFamily="66" charset="0"/>
              </a:rPr>
              <a:t>Facebook</a:t>
            </a:r>
            <a:r>
              <a:rPr lang="en-US" sz="2000" b="1" dirty="0">
                <a:solidFill>
                  <a:srgbClr val="CCFFFF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rgbClr val="CCFFFF"/>
                </a:solidFill>
                <a:latin typeface="Comic Sans MS" pitchFamily="66" charset="0"/>
              </a:rPr>
              <a:t>Youtube</a:t>
            </a:r>
            <a:r>
              <a:rPr lang="en-US" sz="2000" b="1" dirty="0" smtClean="0">
                <a:solidFill>
                  <a:srgbClr val="CCFFFF"/>
                </a:solidFill>
                <a:latin typeface="Comic Sans MS" pitchFamily="66" charset="0"/>
              </a:rPr>
              <a:t>, Twitter</a:t>
            </a:r>
            <a:endParaRPr lang="en-US" sz="2000" b="1" dirty="0">
              <a:solidFill>
                <a:srgbClr val="CCFFFF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>
                <a:solidFill>
                  <a:srgbClr val="FFFF00"/>
                </a:solidFill>
                <a:latin typeface="Ravie" pitchFamily="82" charset="0"/>
              </a:rPr>
              <a:t>OTHER ADVICES</a:t>
            </a:r>
            <a:endParaRPr lang="en-CA" sz="4000" dirty="0"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24744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rgbClr val="FFEBFA"/>
                </a:solidFill>
                <a:latin typeface="Comic Sans MS" pitchFamily="66" charset="0"/>
              </a:rPr>
              <a:t>Take courses that interest you!</a:t>
            </a:r>
            <a:endParaRPr lang="en-CA" sz="3200" dirty="0">
              <a:solidFill>
                <a:srgbClr val="FFEBFA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9872" y="3573016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EBFA"/>
                </a:solidFill>
                <a:latin typeface="Comic Sans MS" pitchFamily="66" charset="0"/>
              </a:rPr>
              <a:t>It’s okay to change plans</a:t>
            </a:r>
            <a:endParaRPr lang="en-CA" sz="3200" dirty="0">
              <a:solidFill>
                <a:srgbClr val="FFEBFA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4008" y="234888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CFFFF"/>
                </a:solidFill>
                <a:latin typeface="Comic Sans MS" pitchFamily="66" charset="0"/>
              </a:rPr>
              <a:t>No overload!</a:t>
            </a:r>
            <a:endParaRPr lang="en-CA" sz="3200" dirty="0">
              <a:solidFill>
                <a:srgbClr val="CCFFFF"/>
              </a:solidFill>
              <a:latin typeface="Comic Sans MS" pitchFamily="66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059832" y="4797152"/>
            <a:ext cx="5669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99FFCC"/>
                </a:solidFill>
                <a:latin typeface="Comic Sans MS" pitchFamily="66" charset="0"/>
              </a:rPr>
              <a:t>Go to your lectures</a:t>
            </a:r>
            <a:endParaRPr lang="en-US" sz="3200" b="1" dirty="0">
              <a:solidFill>
                <a:srgbClr val="99FF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8" grpId="0"/>
      <p:bldP spid="19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>
                <a:latin typeface="Jokerman" pitchFamily="82" charset="0"/>
              </a:rPr>
              <a:t>CONCLUSION</a:t>
            </a:r>
            <a:endParaRPr lang="en-US" sz="8800" dirty="0">
              <a:latin typeface="Jokerman" pitchFamily="82" charset="0"/>
            </a:endParaRP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4953000" y="3657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1058863" y="2243138"/>
            <a:ext cx="808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0" y="1841242"/>
            <a:ext cx="711995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solidFill>
                  <a:schemeClr val="tx2"/>
                </a:solidFill>
                <a:latin typeface="Chiller" pitchFamily="82" charset="0"/>
              </a:rPr>
              <a:t>Don’t lose sight of the BIG PICTURE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solidFill>
                  <a:schemeClr val="tx2"/>
                </a:solidFill>
                <a:latin typeface="Chiller" pitchFamily="82" charset="0"/>
              </a:rPr>
              <a:t>Find A SUCCESSFUL LEARNING STRATEGY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solidFill>
                  <a:schemeClr val="tx2"/>
                </a:solidFill>
                <a:latin typeface="Chiller" pitchFamily="82" charset="0"/>
              </a:rPr>
              <a:t> Gauge your time and use it efficiently 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latin typeface="Chiller" pitchFamily="82" charset="0"/>
              </a:rPr>
              <a:t>Balanced life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solidFill>
                  <a:schemeClr val="tx2"/>
                </a:solidFill>
                <a:latin typeface="Chiller" pitchFamily="82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Chiller" pitchFamily="82" charset="0"/>
              </a:rPr>
              <a:t>Be honest with yourself about your difficulties 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chemeClr val="tx2"/>
                </a:solidFill>
                <a:latin typeface="Chiller" pitchFamily="82" charset="0"/>
              </a:rPr>
              <a:t> ALWAYS GO TO </a:t>
            </a:r>
            <a:r>
              <a:rPr lang="en-US" sz="3200" b="1" dirty="0" smtClean="0">
                <a:solidFill>
                  <a:schemeClr val="tx2"/>
                </a:solidFill>
                <a:latin typeface="Chiller" pitchFamily="82" charset="0"/>
              </a:rPr>
              <a:t>CLASS</a:t>
            </a:r>
            <a:endParaRPr lang="en-US" sz="3200" b="1" dirty="0" smtClean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527050" y="-93663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" name="Picture 2" descr="http://c2.api.ning.com/files/pirYC382id18iNlmMBkgQQEm0SIK*eupA4dVrmPK4BvppVpX0HT1bRiOtsHNgY1pQvzEMSbuY9UJJmn0s2Fu8QaBqlqXQ10N/manga_girl_by_ndpcom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82" y="3212976"/>
            <a:ext cx="2566918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80"/>
            <a:ext cx="9139895" cy="686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8000" i="1" dirty="0" err="1">
                <a:solidFill>
                  <a:srgbClr val="FF6600"/>
                </a:solidFill>
                <a:latin typeface="Comic Sans MS" charset="0"/>
              </a:rPr>
              <a:t>Tuum</a:t>
            </a:r>
            <a:r>
              <a:rPr lang="en-US" sz="8000" i="1" dirty="0">
                <a:solidFill>
                  <a:srgbClr val="FF6600"/>
                </a:solidFill>
                <a:latin typeface="Comic Sans MS" charset="0"/>
              </a:rPr>
              <a:t> </a:t>
            </a:r>
            <a:r>
              <a:rPr lang="en-US" sz="8000" i="1" dirty="0" err="1">
                <a:solidFill>
                  <a:srgbClr val="FF6600"/>
                </a:solidFill>
                <a:latin typeface="Comic Sans MS" charset="0"/>
              </a:rPr>
              <a:t>est</a:t>
            </a:r>
            <a:endParaRPr lang="en-US" dirty="0">
              <a:solidFill>
                <a:srgbClr val="FF6600"/>
              </a:solidFill>
              <a:latin typeface="Comic Sans MS" charset="0"/>
            </a:endParaRPr>
          </a:p>
        </p:txBody>
      </p:sp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609600" y="4800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8000" dirty="0">
                <a:solidFill>
                  <a:srgbClr val="FF6600"/>
                </a:solidFill>
                <a:ea typeface="MS Pゴシック" pitchFamily="-92" charset="-128"/>
                <a:cs typeface="MS Pゴシック" pitchFamily="-92" charset="-128"/>
              </a:rPr>
              <a:t>It’s yours!</a:t>
            </a:r>
            <a:endParaRPr lang="en-US" sz="4400" dirty="0">
              <a:solidFill>
                <a:srgbClr val="FF6600"/>
              </a:solidFill>
              <a:ea typeface="MS Pゴシック" pitchFamily="-92" charset="-128"/>
              <a:cs typeface="MS Pゴシック" pitchFamily="-9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/>
      <p:bldP spid="233474" grpId="1"/>
      <p:bldP spid="2334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05273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First &amp; second years -&gt; what’s the point of the stuff I am learning in my courses?</a:t>
            </a:r>
            <a:endParaRPr lang="en-US" sz="32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</a:t>
            </a:r>
            <a:endParaRPr lang="en-US" sz="32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085184"/>
            <a:ext cx="2857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05064"/>
            <a:ext cx="2486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157192"/>
            <a:ext cx="24669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0413" y="3109913"/>
            <a:ext cx="2543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5" y="4077072"/>
            <a:ext cx="245009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234888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 If you cannot see the BIG picture in your first &amp; second years, </a:t>
            </a:r>
            <a:r>
              <a:rPr lang="en-US" sz="3200" b="1" u="sng" dirty="0" smtClean="0">
                <a:solidFill>
                  <a:srgbClr val="FFFF99"/>
                </a:solidFill>
                <a:latin typeface="Jokerman" pitchFamily="82" charset="0"/>
              </a:rPr>
              <a:t>trust your teachers</a:t>
            </a:r>
            <a:r>
              <a:rPr lang="en-US" sz="3200" b="1" dirty="0" smtClean="0">
                <a:solidFill>
                  <a:srgbClr val="FFFF99"/>
                </a:solidFill>
                <a:latin typeface="Jokerman" pitchFamily="82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en-US" sz="3200" b="1" i="1" dirty="0" smtClean="0">
                <a:solidFill>
                  <a:srgbClr val="FFFF99"/>
                </a:solidFill>
                <a:latin typeface="Jokerman" pitchFamily="82" charset="0"/>
              </a:rPr>
              <a:t>You will figure it  out in your 4</a:t>
            </a:r>
            <a:r>
              <a:rPr lang="en-US" sz="3200" b="1" i="1" baseline="30000" dirty="0" smtClean="0">
                <a:solidFill>
                  <a:srgbClr val="FFFF99"/>
                </a:solidFill>
                <a:latin typeface="Jokerman" pitchFamily="82" charset="0"/>
              </a:rPr>
              <a:t>th</a:t>
            </a:r>
            <a:r>
              <a:rPr lang="en-US" sz="3200" b="1" i="1" dirty="0" smtClean="0">
                <a:solidFill>
                  <a:srgbClr val="FFFF99"/>
                </a:solidFill>
                <a:latin typeface="Jokerman" pitchFamily="82" charset="0"/>
              </a:rPr>
              <a:t> year.</a:t>
            </a:r>
            <a:endParaRPr lang="en-US" sz="3200" i="1" dirty="0">
              <a:solidFill>
                <a:srgbClr val="FFFF99"/>
              </a:solidFill>
              <a:latin typeface="Jokerman" pitchFamily="82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Advice #1: Big picture (cont’)</a:t>
            </a:r>
            <a:endParaRPr lang="en-US" sz="3200" i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639944" y="0"/>
            <a:ext cx="504056" cy="504056"/>
          </a:xfrm>
          <a:prstGeom prst="star5">
            <a:avLst/>
          </a:prstGeom>
          <a:solidFill>
            <a:srgbClr val="FFA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5951</TotalTime>
  <Words>2345</Words>
  <Application>Microsoft Office PowerPoint</Application>
  <PresentationFormat>On-screen Show (4:3)</PresentationFormat>
  <Paragraphs>581</Paragraphs>
  <Slides>74</Slides>
  <Notes>59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Default Design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Memorization</vt:lpstr>
      <vt:lpstr>Slide 40</vt:lpstr>
      <vt:lpstr>Concepts and Ideas: 1- Visual mapping</vt:lpstr>
      <vt:lpstr>Slide 42</vt:lpstr>
      <vt:lpstr>Slide 43</vt:lpstr>
      <vt:lpstr>Slide 44</vt:lpstr>
      <vt:lpstr>Concepts and Ideas – 2 Summary Sheets</vt:lpstr>
      <vt:lpstr>Slide 46</vt:lpstr>
      <vt:lpstr>Problem-Based Courses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Student Life</vt:lpstr>
      <vt:lpstr>Slide 71</vt:lpstr>
      <vt:lpstr>Slide 72</vt:lpstr>
      <vt:lpstr>CONCLUSION</vt:lpstr>
      <vt:lpstr>Tuum est</vt:lpstr>
    </vt:vector>
  </TitlesOfParts>
  <Company>CoBo &amp; 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Agnes Lacombe</dc:creator>
  <cp:lastModifiedBy>A Lacombe</cp:lastModifiedBy>
  <cp:revision>352</cp:revision>
  <dcterms:created xsi:type="dcterms:W3CDTF">2009-08-10T01:16:00Z</dcterms:created>
  <dcterms:modified xsi:type="dcterms:W3CDTF">2010-10-23T16:49:12Z</dcterms:modified>
</cp:coreProperties>
</file>